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68" r:id="rId2"/>
    <p:sldId id="269" r:id="rId3"/>
    <p:sldId id="256" r:id="rId4"/>
    <p:sldId id="259" r:id="rId5"/>
    <p:sldId id="262" r:id="rId6"/>
    <p:sldId id="261" r:id="rId7"/>
    <p:sldId id="263" r:id="rId8"/>
    <p:sldId id="264" r:id="rId9"/>
    <p:sldId id="265" r:id="rId10"/>
    <p:sldId id="266" r:id="rId11"/>
    <p:sldId id="267" r:id="rId12"/>
    <p:sldId id="257" r:id="rId13"/>
    <p:sldId id="258" r:id="rId14"/>
    <p:sldId id="272" r:id="rId15"/>
    <p:sldId id="270" r:id="rId16"/>
    <p:sldId id="271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05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CA9CC6-3F47-479F-9686-586F2FCD733E}" type="presOf" srcId="{100B6B2E-82E6-4C11-B19B-F2DB3A0EA64F}" destId="{DBA8199F-D892-4A8E-A352-2B7844050E09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8973AC62-C3DF-472E-84A1-CEB94BE5265F}" type="presOf" srcId="{1D8420EA-BFA0-403B-80F5-647FA396CC45}" destId="{F7B3C0B7-F0F7-4F49-B02C-3630F8C5FAE5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FD8E8F8E-70C1-4E3E-8EA9-295CC89B8B9D}" type="presOf" srcId="{27FE2D31-D344-4B63-A89A-A89AB0D9F3E3}" destId="{FE47432B-CA46-450C-8D8F-66C300A95B52}" srcOrd="0" destOrd="0" presId="urn:microsoft.com/office/officeart/2005/8/layout/target3"/>
    <dgm:cxn modelId="{43324E5E-A960-4D80-9F7F-40D211BE9FE4}" type="presOf" srcId="{100B6B2E-82E6-4C11-B19B-F2DB3A0EA64F}" destId="{645AA564-2E9E-4954-AD87-AE01782CEC59}" srcOrd="0" destOrd="0" presId="urn:microsoft.com/office/officeart/2005/8/layout/target3"/>
    <dgm:cxn modelId="{22C1396B-198A-4641-8B3D-0BC574BBE0FD}" type="presOf" srcId="{1D8420EA-BFA0-403B-80F5-647FA396CC45}" destId="{8467D0EB-87A2-4285-8ACA-0398EFBF29BC}" srcOrd="1" destOrd="0" presId="urn:microsoft.com/office/officeart/2005/8/layout/target3"/>
    <dgm:cxn modelId="{4BD91080-7CF9-4EA7-805A-426D6EF69E78}" type="presOf" srcId="{130831A4-0540-4EC5-8F5A-93030E89D2D9}" destId="{8E23E229-92FC-49D1-B5FE-0303176B8A4E}" srcOrd="1" destOrd="0" presId="urn:microsoft.com/office/officeart/2005/8/layout/target3"/>
    <dgm:cxn modelId="{E16E857C-211B-45D8-8B85-35DD0D163D84}" type="presOf" srcId="{914700B9-77B5-440A-A438-DE98B6D4894D}" destId="{E73F1C26-6DCD-4001-88B9-355E01E2BCE7}" srcOrd="0" destOrd="0" presId="urn:microsoft.com/office/officeart/2005/8/layout/target3"/>
    <dgm:cxn modelId="{D803F534-4D25-4F7B-B9D0-B61DD9DE40FC}" type="presOf" srcId="{130831A4-0540-4EC5-8F5A-93030E89D2D9}" destId="{F69CC921-512E-49F4-824C-A648EC5F27A5}" srcOrd="0" destOrd="0" presId="urn:microsoft.com/office/officeart/2005/8/layout/target3"/>
    <dgm:cxn modelId="{126F1E19-1917-4466-8E39-D4726D43C456}" type="presOf" srcId="{914700B9-77B5-440A-A438-DE98B6D4894D}" destId="{BD9AF279-D483-48F2-BBBD-45F8E8923512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C907B53F-11AF-4DB4-BEDE-FA15B35A6A01}" type="presParOf" srcId="{FE47432B-CA46-450C-8D8F-66C300A95B52}" destId="{B522209E-30D0-49D6-A340-2D383A11C668}" srcOrd="0" destOrd="0" presId="urn:microsoft.com/office/officeart/2005/8/layout/target3"/>
    <dgm:cxn modelId="{0B0D5815-36E3-4525-8397-293AA4BF84BC}" type="presParOf" srcId="{FE47432B-CA46-450C-8D8F-66C300A95B52}" destId="{ED5A8377-51D5-4DC5-B0E7-680166966720}" srcOrd="1" destOrd="0" presId="urn:microsoft.com/office/officeart/2005/8/layout/target3"/>
    <dgm:cxn modelId="{FA3D8BF6-A702-412D-B64E-070960506D01}" type="presParOf" srcId="{FE47432B-CA46-450C-8D8F-66C300A95B52}" destId="{F69CC921-512E-49F4-824C-A648EC5F27A5}" srcOrd="2" destOrd="0" presId="urn:microsoft.com/office/officeart/2005/8/layout/target3"/>
    <dgm:cxn modelId="{F5000524-D20E-48A9-8D4A-ECBA937D9819}" type="presParOf" srcId="{FE47432B-CA46-450C-8D8F-66C300A95B52}" destId="{61C9CE18-EDA6-4EDF-BA1C-09779D38FBBF}" srcOrd="3" destOrd="0" presId="urn:microsoft.com/office/officeart/2005/8/layout/target3"/>
    <dgm:cxn modelId="{1D5549A2-1DA2-475F-976E-65BFAEBD8F16}" type="presParOf" srcId="{FE47432B-CA46-450C-8D8F-66C300A95B52}" destId="{D60DEAAB-7AFE-435A-ACF6-18851E4B0426}" srcOrd="4" destOrd="0" presId="urn:microsoft.com/office/officeart/2005/8/layout/target3"/>
    <dgm:cxn modelId="{63042871-BCC1-4B10-BAE2-B74439D59DD7}" type="presParOf" srcId="{FE47432B-CA46-450C-8D8F-66C300A95B52}" destId="{F7B3C0B7-F0F7-4F49-B02C-3630F8C5FAE5}" srcOrd="5" destOrd="0" presId="urn:microsoft.com/office/officeart/2005/8/layout/target3"/>
    <dgm:cxn modelId="{2CF4F917-7FD8-4B9A-8FFE-66BC36FCF69F}" type="presParOf" srcId="{FE47432B-CA46-450C-8D8F-66C300A95B52}" destId="{C9DA9446-E2D3-4F6A-8960-3CADFBF870B8}" srcOrd="6" destOrd="0" presId="urn:microsoft.com/office/officeart/2005/8/layout/target3"/>
    <dgm:cxn modelId="{070DD669-C481-44E5-AA46-82E31A8A4A2D}" type="presParOf" srcId="{FE47432B-CA46-450C-8D8F-66C300A95B52}" destId="{9726EC6F-D322-4CD3-B489-1BE3DF7CE70B}" srcOrd="7" destOrd="0" presId="urn:microsoft.com/office/officeart/2005/8/layout/target3"/>
    <dgm:cxn modelId="{B6E4F0F2-0B0E-48D1-9555-9AD772DAEDA4}" type="presParOf" srcId="{FE47432B-CA46-450C-8D8F-66C300A95B52}" destId="{645AA564-2E9E-4954-AD87-AE01782CEC59}" srcOrd="8" destOrd="0" presId="urn:microsoft.com/office/officeart/2005/8/layout/target3"/>
    <dgm:cxn modelId="{81B97E7E-F4BE-4965-8304-C96A859E1002}" type="presParOf" srcId="{FE47432B-CA46-450C-8D8F-66C300A95B52}" destId="{8538CAC4-6A86-42B8-B5AF-2FF155DB9D02}" srcOrd="9" destOrd="0" presId="urn:microsoft.com/office/officeart/2005/8/layout/target3"/>
    <dgm:cxn modelId="{2CAC869B-2901-42F2-85C4-EB40C60CEC82}" type="presParOf" srcId="{FE47432B-CA46-450C-8D8F-66C300A95B52}" destId="{26FD6024-A07F-46D0-8BC0-B5E595C5673D}" srcOrd="10" destOrd="0" presId="urn:microsoft.com/office/officeart/2005/8/layout/target3"/>
    <dgm:cxn modelId="{DC8A0DA4-4E5E-45AD-B888-41E6172AF7CD}" type="presParOf" srcId="{FE47432B-CA46-450C-8D8F-66C300A95B52}" destId="{E73F1C26-6DCD-4001-88B9-355E01E2BCE7}" srcOrd="11" destOrd="0" presId="urn:microsoft.com/office/officeart/2005/8/layout/target3"/>
    <dgm:cxn modelId="{06F854A5-B566-4C16-AE98-9748CDE42E29}" type="presParOf" srcId="{FE47432B-CA46-450C-8D8F-66C300A95B52}" destId="{8E23E229-92FC-49D1-B5FE-0303176B8A4E}" srcOrd="12" destOrd="0" presId="urn:microsoft.com/office/officeart/2005/8/layout/target3"/>
    <dgm:cxn modelId="{4F063E3B-8F04-4EAF-B1A5-15C983750E15}" type="presParOf" srcId="{FE47432B-CA46-450C-8D8F-66C300A95B52}" destId="{8467D0EB-87A2-4285-8ACA-0398EFBF29BC}" srcOrd="13" destOrd="0" presId="urn:microsoft.com/office/officeart/2005/8/layout/target3"/>
    <dgm:cxn modelId="{F3638BF8-0DAA-4EE6-9D49-E34F2314E018}" type="presParOf" srcId="{FE47432B-CA46-450C-8D8F-66C300A95B52}" destId="{DBA8199F-D892-4A8E-A352-2B7844050E09}" srcOrd="14" destOrd="0" presId="urn:microsoft.com/office/officeart/2005/8/layout/target3"/>
    <dgm:cxn modelId="{078278A5-6AFA-4D02-B164-6B53B1966752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2A3F0D-B27D-4CC8-91D5-FAF695CEBCD3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487F87-16C7-4131-A9A2-997CC7EF2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6A2251-A528-452D-987D-361BCC30E8FB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19127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DF791A7-1FC1-4A13-A7E9-2953B09C68BC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7F7AE47-459B-4F93-BA26-816B149D53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 dir="d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DF791A7-1FC1-4A13-A7E9-2953B09C68BC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7AE47-459B-4F93-BA26-816B149D53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 dir="d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DF791A7-1FC1-4A13-A7E9-2953B09C68BC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7F7AE47-459B-4F93-BA26-816B149D53BC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d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DF791A7-1FC1-4A13-A7E9-2953B09C68BC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7F7AE47-459B-4F93-BA26-816B149D53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 dir="d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DF791A7-1FC1-4A13-A7E9-2953B09C68BC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7F7AE47-459B-4F93-BA26-816B149D53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d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791A7-1FC1-4A13-A7E9-2953B09C68BC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7AE47-459B-4F93-BA26-816B149D53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 dir="d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DF791A7-1FC1-4A13-A7E9-2953B09C68BC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7F7AE47-459B-4F93-BA26-816B149D53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 dir="d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DF791A7-1FC1-4A13-A7E9-2953B09C68BC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7F7AE47-459B-4F93-BA26-816B149D53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d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DF791A7-1FC1-4A13-A7E9-2953B09C68BC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7F7AE47-459B-4F93-BA26-816B149D53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d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791A7-1FC1-4A13-A7E9-2953B09C68BC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7AE47-459B-4F93-BA26-816B149D53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 dir="d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791A7-1FC1-4A13-A7E9-2953B09C68BC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7AE47-459B-4F93-BA26-816B149D53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 dir="d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DF791A7-1FC1-4A13-A7E9-2953B09C68BC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7F7AE47-459B-4F93-BA26-816B149D53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ver dir="d"/>
    <p:sndAc>
      <p:stSnd>
        <p:snd r:embed="rId13" name="chimes.wav"/>
      </p:stSnd>
    </p:sndAc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png"/><Relationship Id="rId11" Type="http://schemas.openxmlformats.org/officeDocument/2006/relationships/image" Target="../media/image14.jpeg"/><Relationship Id="rId5" Type="http://schemas.openxmlformats.org/officeDocument/2006/relationships/image" Target="../media/image8.png"/><Relationship Id="rId10" Type="http://schemas.openxmlformats.org/officeDocument/2006/relationships/image" Target="../media/image13.jpeg"/><Relationship Id="rId4" Type="http://schemas.openxmlformats.org/officeDocument/2006/relationships/image" Target="../media/image7.png"/><Relationship Id="rId9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xKKkCxceHtg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7.wm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Jan_Vil&#237;mek_-_Karel_Jarom&#237;r_Erben.jpg" TargetMode="External"/><Relationship Id="rId13" Type="http://schemas.openxmlformats.org/officeDocument/2006/relationships/hyperlink" Target="http://cs.wikipedia.org/wiki/Soubor:Krameriovy_noviny.gif" TargetMode="External"/><Relationship Id="rId3" Type="http://schemas.openxmlformats.org/officeDocument/2006/relationships/hyperlink" Target="http://cs.wikipedia.org/wiki/Soubor:&#381;ivor_v_Praze_koncem_18._stolet&#237;.jpg" TargetMode="External"/><Relationship Id="rId7" Type="http://schemas.openxmlformats.org/officeDocument/2006/relationships/hyperlink" Target="http://cs.wikipedia.org/wiki/Soubor:Jan_Vil&#237;mek_-_Bo&#382;ena_N&#283;mcov&#225;.jpg" TargetMode="External"/><Relationship Id="rId12" Type="http://schemas.openxmlformats.org/officeDocument/2006/relationships/hyperlink" Target="http://cs.wikipedia.org/wiki/Soubor:Jan_Vil&#237;mek_-_Franti&#353;ek_Palack&#253;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an_Vil&#237;mek_-_Karel_Hynek_M&#225;cha.jpg" TargetMode="External"/><Relationship Id="rId11" Type="http://schemas.openxmlformats.org/officeDocument/2006/relationships/hyperlink" Target="http://cs.wikipedia.org/wiki/Soubor:Josef_Dobrovsky_Vilimek.jpg" TargetMode="External"/><Relationship Id="rId5" Type="http://schemas.openxmlformats.org/officeDocument/2006/relationships/hyperlink" Target="http://cs.wikipedia.org/wiki/Soubor:Jan_Vil&#237;mek_-_Josef_Kajet&#225;n_Tyl.jpg" TargetMode="External"/><Relationship Id="rId15" Type="http://schemas.openxmlformats.org/officeDocument/2006/relationships/hyperlink" Target="http://cs.wikipedia.org/wiki/Soubor:Praha_Barricades_1848.jpg" TargetMode="External"/><Relationship Id="rId10" Type="http://schemas.openxmlformats.org/officeDocument/2006/relationships/hyperlink" Target="http://cs.wikipedia.org/wiki/Soubor:Jan_Vil&#237;mek_-_Magdalena_Dobromila_Rettigov&#225;.jpg" TargetMode="External"/><Relationship Id="rId4" Type="http://schemas.openxmlformats.org/officeDocument/2006/relationships/hyperlink" Target="http://cs.wikipedia.org/wiki/Soubor:Josef_Jungmann_CT.jpg" TargetMode="External"/><Relationship Id="rId9" Type="http://schemas.openxmlformats.org/officeDocument/2006/relationships/hyperlink" Target="http://cs.wikipedia.org/wiki/Soubor:Jan_Vil&#237;mek_-_Jan_Evangelista_Purkyn&#283;.jpg" TargetMode="External"/><Relationship Id="rId14" Type="http://schemas.openxmlformats.org/officeDocument/2006/relationships/hyperlink" Target="http://cs.wikipedia.org/wiki/Soubor:Stavovsk&#233;_divadlo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25227238"/>
              </p:ext>
            </p:extLst>
          </p:nvPr>
        </p:nvGraphicFramePr>
        <p:xfrm>
          <a:off x="1691680" y="2852936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VY_32_INOVACE_09_S04-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-8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8.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Národní obrození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157990075"/>
      </p:ext>
    </p:extLst>
  </p:cSld>
  <p:clrMapOvr>
    <a:masterClrMapping/>
  </p:clrMapOvr>
  <p:transition spd="slow">
    <p:cover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 výkladu hnutí Národního obrození.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se seznámí s životem v Praze konce 18. století . Seznámí se s termínem  národní obrození  a tím, co vyjadřuje. </a:t>
                      </a:r>
                      <a:r>
                        <a:rPr lang="cs-CZ" sz="1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Dokáží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vyjmenovat přední české obrozence a jejich významná díla. 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691639447"/>
      </p:ext>
    </p:extLst>
  </p:cSld>
  <p:clrMapOvr>
    <a:masterClrMapping/>
  </p:clrMapOvr>
  <p:transition spd="slow">
    <p:cover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Národní obrození</a:t>
            </a:r>
            <a:endParaRPr lang="cs-CZ" sz="5400" b="1" u="sng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jazyk 8. ročník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14" descr="C:\Users\Aja\AppData\Local\Microsoft\Windows\Temporary Internet Files\Content.IE5\CXMKDN3Y\MC9003595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3212976"/>
            <a:ext cx="2627784" cy="22735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57158" y="267494"/>
            <a:ext cx="8329642" cy="1399032"/>
          </a:xfrm>
        </p:spPr>
        <p:txBody>
          <a:bodyPr>
            <a:normAutofit/>
          </a:bodyPr>
          <a:lstStyle/>
          <a:p>
            <a:r>
              <a:rPr lang="pl-PL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Život v Praze koncem 18. století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500174"/>
            <a:ext cx="4038600" cy="5643601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cs-CZ" b="1" dirty="0" smtClean="0"/>
              <a:t>Poznáš stavbu na obrázku?</a:t>
            </a:r>
          </a:p>
          <a:p>
            <a:pPr lvl="0"/>
            <a:endParaRPr lang="cs-CZ" b="1" dirty="0" smtClean="0"/>
          </a:p>
          <a:p>
            <a:pPr lvl="0"/>
            <a:r>
              <a:rPr lang="cs-CZ" b="1" dirty="0" smtClean="0"/>
              <a:t>Co dělají lidé na obrázku? Jaká všechna řemesla znáš?</a:t>
            </a:r>
          </a:p>
          <a:p>
            <a:pPr lvl="0">
              <a:buNone/>
            </a:pPr>
            <a:r>
              <a:rPr lang="cs-CZ" b="1" dirty="0" smtClean="0"/>
              <a:t> </a:t>
            </a:r>
          </a:p>
          <a:p>
            <a:pPr lvl="0"/>
            <a:r>
              <a:rPr lang="cs-CZ" b="1" dirty="0" smtClean="0"/>
              <a:t>Jací panovníci vládli od poloviny osmnáctého století českým zemím?</a:t>
            </a:r>
          </a:p>
          <a:p>
            <a:pPr lvl="0"/>
            <a:endParaRPr lang="cs-CZ" b="1" dirty="0" smtClean="0"/>
          </a:p>
          <a:p>
            <a:pPr lvl="0"/>
            <a:r>
              <a:rPr lang="cs-CZ" b="1" dirty="0" smtClean="0"/>
              <a:t>Jaké důležité změny se koncem 18. století v českých zemích odehrály?</a:t>
            </a:r>
          </a:p>
          <a:p>
            <a:pPr>
              <a:buNone/>
            </a:pPr>
            <a:r>
              <a:rPr lang="cs-CZ" b="1" dirty="0" smtClean="0"/>
              <a:t> 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643770"/>
            <a:ext cx="4260865" cy="4957927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6148" name="Picture 4" descr="C:\Users\Aja\AppData\Local\Microsoft\Windows\Temporary Internet Files\Content.IE5\S1ZIA86T\MC90040805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4664"/>
            <a:ext cx="1298671" cy="191683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67494"/>
            <a:ext cx="8686800" cy="1399032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Období národního obrození</a:t>
            </a:r>
            <a:endParaRPr lang="cs-CZ" sz="3600" b="1" u="sng" dirty="0"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Národní obrození -  je proces, který probíhal v rakouské monarchii přibližně od poslední třetiny 18. století do roku 1848.</a:t>
            </a:r>
          </a:p>
          <a:p>
            <a:pPr>
              <a:buNone/>
            </a:pPr>
            <a:r>
              <a:rPr lang="cs-CZ" b="1" dirty="0" smtClean="0"/>
              <a:t>Dělí se na tři období:</a:t>
            </a:r>
          </a:p>
          <a:p>
            <a:r>
              <a:rPr lang="cs-CZ" b="1" dirty="0" smtClean="0"/>
              <a:t>(70. léta 18. stol. – zač. 19. stol.)</a:t>
            </a:r>
          </a:p>
          <a:p>
            <a:r>
              <a:rPr lang="da-DK" b="1" dirty="0" smtClean="0"/>
              <a:t>(poč. 19. stol. – konec 20. let 19. stol.)</a:t>
            </a:r>
            <a:endParaRPr lang="cs-CZ" b="1" dirty="0" smtClean="0"/>
          </a:p>
          <a:p>
            <a:r>
              <a:rPr lang="cs-CZ" b="1" dirty="0" smtClean="0"/>
              <a:t>(30. léta 19. stol. – 50. léta 19. stol.)</a:t>
            </a:r>
          </a:p>
        </p:txBody>
      </p:sp>
    </p:spTree>
  </p:cSld>
  <p:clrMapOvr>
    <a:masterClrMapping/>
  </p:clrMapOvr>
  <p:transition spd="slow">
    <p:cover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232680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Mezi obrozence patřili: 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85861"/>
            <a:ext cx="4038600" cy="496254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b="1" dirty="0" smtClean="0"/>
              <a:t>Josef Jungmann, </a:t>
            </a:r>
          </a:p>
          <a:p>
            <a:r>
              <a:rPr lang="cs-CZ" b="1" dirty="0" smtClean="0"/>
              <a:t>Josef Kajetán Tyl, </a:t>
            </a:r>
          </a:p>
          <a:p>
            <a:r>
              <a:rPr lang="cs-CZ" b="1" dirty="0" smtClean="0"/>
              <a:t>Karel Hynek Mácha,</a:t>
            </a:r>
          </a:p>
          <a:p>
            <a:r>
              <a:rPr lang="cs-CZ" b="1" dirty="0" smtClean="0"/>
              <a:t> Božena Němcová,</a:t>
            </a:r>
          </a:p>
          <a:p>
            <a:r>
              <a:rPr lang="cs-CZ" b="1" dirty="0" smtClean="0"/>
              <a:t> Karel Jaromír Erben, </a:t>
            </a:r>
          </a:p>
          <a:p>
            <a:r>
              <a:rPr lang="cs-CZ" b="1" dirty="0" smtClean="0"/>
              <a:t>Jan Evangelista Purkyně,  </a:t>
            </a:r>
          </a:p>
          <a:p>
            <a:r>
              <a:rPr lang="cs-CZ" b="1" dirty="0" smtClean="0"/>
              <a:t>Magdalena Dobromila Rettigová, </a:t>
            </a:r>
          </a:p>
          <a:p>
            <a:r>
              <a:rPr lang="cs-CZ" b="1" dirty="0" smtClean="0"/>
              <a:t>Josef Dobrovský, </a:t>
            </a:r>
          </a:p>
          <a:p>
            <a:r>
              <a:rPr lang="cs-CZ" b="1" dirty="0" smtClean="0"/>
              <a:t>František Palacký.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214423"/>
            <a:ext cx="4038600" cy="503397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             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214422"/>
            <a:ext cx="1284927" cy="1724025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98" y="1214422"/>
            <a:ext cx="1294441" cy="1714492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72396" y="1214422"/>
            <a:ext cx="1187391" cy="1709729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3071810"/>
            <a:ext cx="1285884" cy="1645054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72198" y="3071810"/>
            <a:ext cx="1328312" cy="1643074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72397" y="3071810"/>
            <a:ext cx="1237106" cy="1643074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572000" y="4857760"/>
            <a:ext cx="1277311" cy="1714512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072198" y="4857760"/>
            <a:ext cx="1346826" cy="1714511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572396" y="4857759"/>
            <a:ext cx="1214446" cy="1694577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 spd="slow">
    <p:cover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7494"/>
            <a:ext cx="8686800" cy="1399032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1. etapa NO</a:t>
            </a:r>
            <a:endParaRPr lang="cs-CZ" sz="36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0975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Osobnosti:</a:t>
            </a:r>
          </a:p>
          <a:p>
            <a:pPr>
              <a:buNone/>
            </a:pPr>
            <a:endParaRPr lang="cs-CZ" dirty="0" smtClean="0"/>
          </a:p>
          <a:p>
            <a:r>
              <a:rPr lang="cs-CZ" sz="2400" b="1" dirty="0" smtClean="0"/>
              <a:t>jazykovědec Josef Dobrovský</a:t>
            </a:r>
          </a:p>
          <a:p>
            <a:r>
              <a:rPr lang="cs-CZ" sz="2400" b="1" dirty="0" smtClean="0"/>
              <a:t>vydavatel: Václav Matěj Kramérius</a:t>
            </a:r>
          </a:p>
          <a:p>
            <a:r>
              <a:rPr lang="cs-CZ" sz="2400" b="1" dirty="0" smtClean="0"/>
              <a:t>divadelníci: Václav Thám, Karel Ignác Thám  </a:t>
            </a:r>
          </a:p>
          <a:p>
            <a:r>
              <a:rPr lang="cs-CZ" sz="2400" b="1" dirty="0" smtClean="0"/>
              <a:t>autoři české poezie: Antonín Jaroslav Puchmajer, Šebastián Hněvkovský </a:t>
            </a:r>
            <a:endParaRPr lang="cs-CZ" sz="2400" b="1" dirty="0"/>
          </a:p>
        </p:txBody>
      </p:sp>
      <p:sp>
        <p:nvSpPr>
          <p:cNvPr id="4" name="Elipsa 3"/>
          <p:cNvSpPr/>
          <p:nvPr/>
        </p:nvSpPr>
        <p:spPr>
          <a:xfrm>
            <a:off x="4355976" y="620688"/>
            <a:ext cx="4271986" cy="1557342"/>
          </a:xfrm>
          <a:prstGeom prst="ellipse">
            <a:avLst/>
          </a:prstGeom>
          <a:ln>
            <a:solidFill>
              <a:schemeClr val="accent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70. léta 18. stol. – zač. 19. stol.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C:\Users\Aja\AppData\Local\Microsoft\Windows\Temporary Internet Files\Content.IE5\S1ZIA86T\MC9000552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4293096"/>
            <a:ext cx="4680520" cy="230425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67494"/>
            <a:ext cx="8472518" cy="1399032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Česká expedice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686800" cy="5240386"/>
          </a:xfrm>
        </p:spPr>
        <p:txBody>
          <a:bodyPr>
            <a:normAutofit/>
          </a:bodyPr>
          <a:lstStyle/>
          <a:p>
            <a:r>
              <a:rPr lang="cs-CZ" b="1" dirty="0" smtClean="0"/>
              <a:t>Česká expedice bylo centrum českého obrozeneckého hnutí v době jeho počátku a to jako pražské nakladatelství, knihkupectví a antikvariát.</a:t>
            </a:r>
          </a:p>
          <a:p>
            <a:endParaRPr lang="cs-CZ" dirty="0" smtClean="0"/>
          </a:p>
          <a:p>
            <a:r>
              <a:rPr lang="cs-CZ" b="1" dirty="0" smtClean="0"/>
              <a:t>Založil je 1790 vydavatel </a:t>
            </a:r>
          </a:p>
          <a:p>
            <a:pPr>
              <a:buNone/>
            </a:pPr>
            <a:r>
              <a:rPr lang="cs-CZ" b="1" dirty="0" smtClean="0"/>
              <a:t>a novinář Václav Matěj </a:t>
            </a:r>
          </a:p>
          <a:p>
            <a:pPr>
              <a:buNone/>
            </a:pPr>
            <a:r>
              <a:rPr lang="cs-CZ" b="1" dirty="0" err="1" smtClean="0"/>
              <a:t>Kramérius</a:t>
            </a:r>
            <a:r>
              <a:rPr lang="cs-CZ" b="1" dirty="0" smtClean="0"/>
              <a:t>.</a:t>
            </a:r>
          </a:p>
          <a:p>
            <a:pPr>
              <a:buNone/>
            </a:pPr>
            <a:r>
              <a:rPr lang="cs-CZ" sz="2000" b="1" dirty="0" smtClean="0"/>
              <a:t> 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    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           </a:t>
            </a:r>
            <a:r>
              <a:rPr lang="cs-CZ" sz="2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Krameriovy poštovní noviny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00760" y="2786058"/>
            <a:ext cx="2463531" cy="3143272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2050" name="Picture 2" descr="C:\Users\Aja\AppData\Local\Microsoft\Windows\Temporary Internet Files\Content.IE5\S1ZIA86T\MC90039097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4869160"/>
            <a:ext cx="1517904" cy="181142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7494"/>
            <a:ext cx="8686800" cy="1399032"/>
          </a:xfrm>
        </p:spPr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2. etapa NO</a:t>
            </a:r>
            <a:endParaRPr lang="cs-CZ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1612"/>
            <a:ext cx="8229600" cy="48831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Osobnosti: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/>
              <a:t>divadelníci: Václav Kliment Klicpera, Matěj Kopecký </a:t>
            </a:r>
          </a:p>
          <a:p>
            <a:r>
              <a:rPr lang="cs-CZ" sz="2400" b="1" dirty="0" smtClean="0"/>
              <a:t>jazykovědec Josef Jungmann </a:t>
            </a:r>
          </a:p>
          <a:p>
            <a:r>
              <a:rPr lang="cs-CZ" sz="2400" b="1" dirty="0" smtClean="0"/>
              <a:t>tzv. Jungmannova škola:  Jan Evangelista Purkyně, </a:t>
            </a:r>
          </a:p>
          <a:p>
            <a:r>
              <a:rPr lang="cs-CZ" sz="2400" b="1" dirty="0" smtClean="0"/>
              <a:t>František Palacký</a:t>
            </a:r>
          </a:p>
          <a:p>
            <a:r>
              <a:rPr lang="cs-CZ" sz="2400" b="1" dirty="0" smtClean="0"/>
              <a:t>Pavel Josef Šafařík</a:t>
            </a:r>
          </a:p>
          <a:p>
            <a:r>
              <a:rPr lang="cs-CZ" sz="2400" b="1" dirty="0" smtClean="0"/>
              <a:t>František Ladislav Čelakovský</a:t>
            </a:r>
            <a:endParaRPr lang="cs-CZ" sz="2400" b="1" dirty="0"/>
          </a:p>
        </p:txBody>
      </p:sp>
      <p:sp>
        <p:nvSpPr>
          <p:cNvPr id="4" name="Elipsa 3"/>
          <p:cNvSpPr/>
          <p:nvPr/>
        </p:nvSpPr>
        <p:spPr>
          <a:xfrm>
            <a:off x="4427984" y="764704"/>
            <a:ext cx="4343424" cy="1357322"/>
          </a:xfrm>
          <a:prstGeom prst="ellipse">
            <a:avLst/>
          </a:prstGeom>
          <a:ln>
            <a:solidFill>
              <a:schemeClr val="accent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a-DK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poč. 19. stol. – konec 20. let 19. stol.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Users\Aja\AppData\Local\Microsoft\Windows\Temporary Internet Files\Content.IE5\S1ZIA86T\MC9003563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581128"/>
            <a:ext cx="1600200" cy="180502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7494"/>
            <a:ext cx="8686800" cy="1399032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České divadlo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b="1" dirty="0" smtClean="0"/>
              <a:t>České Stavovské divadlo  bylo postaveno</a:t>
            </a:r>
          </a:p>
          <a:p>
            <a:pPr>
              <a:buNone/>
            </a:pPr>
            <a:r>
              <a:rPr lang="cs-CZ" sz="2400" b="1" dirty="0" smtClean="0"/>
              <a:t>   roku 1783, od roku 1797 bylo majetkem </a:t>
            </a:r>
          </a:p>
          <a:p>
            <a:pPr>
              <a:buNone/>
            </a:pPr>
            <a:r>
              <a:rPr lang="cs-CZ" sz="2400" b="1" dirty="0" smtClean="0"/>
              <a:t>  českých stavů. </a:t>
            </a:r>
          </a:p>
          <a:p>
            <a:pPr>
              <a:buNone/>
            </a:pPr>
            <a:r>
              <a:rPr lang="cs-CZ" sz="2400" b="1" dirty="0" smtClean="0"/>
              <a:t>V letech 1785 - 1862 </a:t>
            </a:r>
          </a:p>
          <a:p>
            <a:pPr>
              <a:buNone/>
            </a:pPr>
            <a:r>
              <a:rPr lang="cs-CZ" sz="2400" b="1" dirty="0" smtClean="0"/>
              <a:t>  se tu o nedělích </a:t>
            </a:r>
          </a:p>
          <a:p>
            <a:pPr>
              <a:buNone/>
            </a:pPr>
            <a:r>
              <a:rPr lang="cs-CZ" sz="2400" b="1" dirty="0" smtClean="0"/>
              <a:t>  a svátcích konala </a:t>
            </a:r>
          </a:p>
          <a:p>
            <a:pPr>
              <a:buNone/>
            </a:pPr>
            <a:r>
              <a:rPr lang="cs-CZ" sz="2400" b="1" dirty="0" smtClean="0"/>
              <a:t>  česká odpolední </a:t>
            </a:r>
          </a:p>
          <a:p>
            <a:pPr>
              <a:buNone/>
            </a:pPr>
            <a:r>
              <a:rPr lang="cs-CZ" sz="2400" b="1" dirty="0" smtClean="0"/>
              <a:t>  představení</a:t>
            </a:r>
            <a:r>
              <a:rPr lang="cs-CZ" b="1" dirty="0" smtClean="0"/>
              <a:t>.</a:t>
            </a:r>
            <a:endParaRPr lang="cs-CZ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14744" y="2786058"/>
            <a:ext cx="4893997" cy="3857652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3075" name="Picture 3" descr="C:\Users\Aja\AppData\Local\Microsoft\Windows\Temporary Internet Files\Content.IE5\PM1NNNEB\MC9003800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692696"/>
            <a:ext cx="1823314" cy="162580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3. etapa NO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196753"/>
            <a:ext cx="4618856" cy="5661248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romantismus</a:t>
            </a:r>
          </a:p>
          <a:p>
            <a:pPr>
              <a:buNone/>
            </a:pPr>
            <a:r>
              <a:rPr lang="cs-CZ" sz="2400" b="1" dirty="0" smtClean="0"/>
              <a:t>              (Karel Hynek Mácha)</a:t>
            </a:r>
          </a:p>
          <a:p>
            <a:r>
              <a:rPr lang="cs-CZ" sz="2400" b="1" dirty="0" smtClean="0"/>
              <a:t>počátky realismu </a:t>
            </a:r>
          </a:p>
          <a:p>
            <a:pPr>
              <a:buNone/>
            </a:pPr>
            <a:r>
              <a:rPr lang="cs-CZ" sz="2400" b="1" dirty="0" smtClean="0"/>
              <a:t>              (Božena Němcová)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pPr algn="ctr"/>
            <a:r>
              <a:rPr lang="cs-CZ" sz="2400" b="1" dirty="0" smtClean="0"/>
              <a:t>Jako konec národního</a:t>
            </a:r>
          </a:p>
          <a:p>
            <a:pPr algn="ctr">
              <a:buNone/>
            </a:pPr>
            <a:r>
              <a:rPr lang="cs-CZ" sz="2400" b="1" dirty="0" smtClean="0"/>
              <a:t> obrození bývá uváděn </a:t>
            </a:r>
          </a:p>
          <a:p>
            <a:pPr algn="ctr">
              <a:buNone/>
            </a:pPr>
            <a:r>
              <a:rPr lang="cs-CZ" sz="2400" b="1" dirty="0" smtClean="0"/>
              <a:t> revoluční rok 1848.</a:t>
            </a:r>
            <a:endParaRPr lang="cs-CZ" sz="2400" b="1" dirty="0"/>
          </a:p>
        </p:txBody>
      </p:sp>
      <p:sp>
        <p:nvSpPr>
          <p:cNvPr id="7" name="Nadpis 3"/>
          <p:cNvSpPr txBox="1">
            <a:spLocks/>
          </p:cNvSpPr>
          <p:nvPr/>
        </p:nvSpPr>
        <p:spPr>
          <a:xfrm>
            <a:off x="4214810" y="357166"/>
            <a:ext cx="4500562" cy="1399032"/>
          </a:xfrm>
          <a:prstGeom prst="ellipse">
            <a:avLst/>
          </a:prstGeom>
          <a:ln>
            <a:solidFill>
              <a:schemeClr val="accent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>
            <a:normAutofit/>
          </a:bodyPr>
          <a:lstStyle/>
          <a:p>
            <a:pPr marL="484632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30. léta 19. stol. – 50. léta 19. stol.</a:t>
            </a:r>
            <a:endParaRPr kumimoji="0" lang="cs-CZ" sz="2400" b="1" i="0" u="none" strike="noStrike" kern="1200" cap="none" spc="0" normalizeH="0" baseline="0" noProof="0" dirty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2143116"/>
            <a:ext cx="3500430" cy="4375538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4101" name="Picture 5" descr="C:\Users\Aja\AppData\Local\Microsoft\Windows\Temporary Internet Files\Content.IE5\PM1NNNEB\MC90023898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1" y="3140968"/>
            <a:ext cx="2748805" cy="191591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28604"/>
            <a:ext cx="8686800" cy="1399032"/>
          </a:xfrm>
        </p:spPr>
        <p:txBody>
          <a:bodyPr>
            <a:normAutofit fontScale="90000"/>
          </a:bodyPr>
          <a:lstStyle/>
          <a:p>
            <a:pPr lvl="0" algn="ctr"/>
            <a:r>
              <a:rPr lang="cs-CZ" sz="4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Poznej osobnost, příjmení pak vypiš do tabulky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026072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dirty="0" smtClean="0"/>
              <a:t>1.  Tento spisovatel je autor balad Polednice či Svatební košile.</a:t>
            </a:r>
          </a:p>
          <a:p>
            <a:pPr lvl="0"/>
            <a:r>
              <a:rPr lang="cs-CZ" dirty="0" smtClean="0"/>
              <a:t>2.  Tento muž byl přední český biolog, anatom, fyziolog. Příjmení ti napoví iniciály – J.E.P.</a:t>
            </a:r>
          </a:p>
          <a:p>
            <a:pPr lvl="0"/>
            <a:r>
              <a:rPr lang="cs-CZ" dirty="0" smtClean="0"/>
              <a:t>3.  Tato spisovatelka žila celý život v chudobě. Spojujeme ji s krajem Ratibořice či Česká Skalice.</a:t>
            </a:r>
          </a:p>
          <a:p>
            <a:pPr lvl="0"/>
            <a:r>
              <a:rPr lang="cs-CZ" dirty="0" smtClean="0"/>
              <a:t>4.  Tato žena byla velká vlastenka. Proslavila především jako výborná kuchařka a spisovatelka kuchařek.</a:t>
            </a:r>
          </a:p>
          <a:p>
            <a:pPr lvl="0"/>
            <a:r>
              <a:rPr lang="cs-CZ" dirty="0" smtClean="0"/>
              <a:t>5.  Tento spisovatel patří mezi největší české spisovatele a dramatiky. Narodil se v Kutné Hoře a zemřel v Plzni.</a:t>
            </a:r>
          </a:p>
          <a:p>
            <a:pPr lvl="0"/>
            <a:r>
              <a:rPr lang="cs-CZ" dirty="0" smtClean="0"/>
              <a:t>6.  Na rozdíl od Josefa Dobrovského tento spisovatel věřil v budoucnost českého národa a českého jazyka. Tento spisovatel je autor česko-německého slovníku.</a:t>
            </a:r>
          </a:p>
          <a:p>
            <a:pPr lvl="0"/>
            <a:r>
              <a:rPr lang="cs-CZ" dirty="0" smtClean="0"/>
              <a:t>7.  Tento spisovatel patří mezi největší české             romantické spisovatele. Je tvůrcem povídky Márinka. </a:t>
            </a:r>
          </a:p>
          <a:p>
            <a:endParaRPr lang="cs-CZ" dirty="0"/>
          </a:p>
        </p:txBody>
      </p:sp>
      <p:pic>
        <p:nvPicPr>
          <p:cNvPr id="4" name="Picture 2" descr="C:\Users\Aja\AppData\Local\Microsoft\Windows\Temporary Internet Files\Content.IE5\S1ZIA86T\MC9002792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376" y="4969994"/>
            <a:ext cx="1187624" cy="18880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214282" y="267494"/>
            <a:ext cx="8472518" cy="1399032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Tajenka…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1643050"/>
            <a:ext cx="8072494" cy="4857784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10" name="Elipsa 9"/>
          <p:cNvSpPr/>
          <p:nvPr/>
        </p:nvSpPr>
        <p:spPr>
          <a:xfrm>
            <a:off x="6643702" y="3429000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6643702" y="3929066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6643702" y="4357694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6643702" y="4857760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6643702" y="5357826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5286380" y="5786454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Elipsa 15"/>
          <p:cNvSpPr/>
          <p:nvPr/>
        </p:nvSpPr>
        <p:spPr>
          <a:xfrm>
            <a:off x="5786446" y="5786454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6215074" y="5786454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6643702" y="5786454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7143768" y="5786454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7572396" y="5786454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Elipsa 20"/>
          <p:cNvSpPr/>
          <p:nvPr/>
        </p:nvSpPr>
        <p:spPr>
          <a:xfrm>
            <a:off x="8001024" y="5786454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Elipsa 21"/>
          <p:cNvSpPr/>
          <p:nvPr/>
        </p:nvSpPr>
        <p:spPr>
          <a:xfrm>
            <a:off x="5286380" y="2500306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5286380" y="2928934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Elipsa 23"/>
          <p:cNvSpPr/>
          <p:nvPr/>
        </p:nvSpPr>
        <p:spPr>
          <a:xfrm>
            <a:off x="5286380" y="3429000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Elipsa 24"/>
          <p:cNvSpPr/>
          <p:nvPr/>
        </p:nvSpPr>
        <p:spPr>
          <a:xfrm>
            <a:off x="5286380" y="3929066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Elipsa 25"/>
          <p:cNvSpPr/>
          <p:nvPr/>
        </p:nvSpPr>
        <p:spPr>
          <a:xfrm>
            <a:off x="5786446" y="3929066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Elipsa 26"/>
          <p:cNvSpPr/>
          <p:nvPr/>
        </p:nvSpPr>
        <p:spPr>
          <a:xfrm>
            <a:off x="6215074" y="3929066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5286380" y="4357694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Elipsa 28"/>
          <p:cNvSpPr/>
          <p:nvPr/>
        </p:nvSpPr>
        <p:spPr>
          <a:xfrm>
            <a:off x="5286380" y="4857760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Elipsa 29"/>
          <p:cNvSpPr/>
          <p:nvPr/>
        </p:nvSpPr>
        <p:spPr>
          <a:xfrm>
            <a:off x="5286380" y="5357826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Elipsa 30"/>
          <p:cNvSpPr/>
          <p:nvPr/>
        </p:nvSpPr>
        <p:spPr>
          <a:xfrm>
            <a:off x="3071802" y="4857760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Elipsa 31"/>
          <p:cNvSpPr/>
          <p:nvPr/>
        </p:nvSpPr>
        <p:spPr>
          <a:xfrm>
            <a:off x="3071802" y="4357694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Elipsa 32"/>
          <p:cNvSpPr/>
          <p:nvPr/>
        </p:nvSpPr>
        <p:spPr>
          <a:xfrm>
            <a:off x="3071802" y="3429000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Elipsa 33"/>
          <p:cNvSpPr/>
          <p:nvPr/>
        </p:nvSpPr>
        <p:spPr>
          <a:xfrm>
            <a:off x="3071802" y="2928934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Elipsa 34"/>
          <p:cNvSpPr/>
          <p:nvPr/>
        </p:nvSpPr>
        <p:spPr>
          <a:xfrm>
            <a:off x="3071802" y="3929066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Elipsa 35"/>
          <p:cNvSpPr/>
          <p:nvPr/>
        </p:nvSpPr>
        <p:spPr>
          <a:xfrm>
            <a:off x="3500430" y="3929066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Elipsa 36"/>
          <p:cNvSpPr/>
          <p:nvPr/>
        </p:nvSpPr>
        <p:spPr>
          <a:xfrm>
            <a:off x="4429124" y="3929066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Elipsa 37"/>
          <p:cNvSpPr/>
          <p:nvPr/>
        </p:nvSpPr>
        <p:spPr>
          <a:xfrm>
            <a:off x="4857752" y="3929066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Elipsa 38"/>
          <p:cNvSpPr/>
          <p:nvPr/>
        </p:nvSpPr>
        <p:spPr>
          <a:xfrm>
            <a:off x="3929058" y="3929066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Elipsa 39"/>
          <p:cNvSpPr/>
          <p:nvPr/>
        </p:nvSpPr>
        <p:spPr>
          <a:xfrm>
            <a:off x="3929058" y="4357694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Elipsa 40"/>
          <p:cNvSpPr/>
          <p:nvPr/>
        </p:nvSpPr>
        <p:spPr>
          <a:xfrm>
            <a:off x="3929058" y="4857760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Elipsa 41"/>
          <p:cNvSpPr/>
          <p:nvPr/>
        </p:nvSpPr>
        <p:spPr>
          <a:xfrm>
            <a:off x="1214414" y="5357826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Elipsa 42"/>
          <p:cNvSpPr/>
          <p:nvPr/>
        </p:nvSpPr>
        <p:spPr>
          <a:xfrm>
            <a:off x="1714480" y="5357826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Elipsa 43"/>
          <p:cNvSpPr/>
          <p:nvPr/>
        </p:nvSpPr>
        <p:spPr>
          <a:xfrm>
            <a:off x="2143108" y="5357826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Elipsa 44"/>
          <p:cNvSpPr/>
          <p:nvPr/>
        </p:nvSpPr>
        <p:spPr>
          <a:xfrm>
            <a:off x="2571736" y="5357826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Elipsa 45"/>
          <p:cNvSpPr/>
          <p:nvPr/>
        </p:nvSpPr>
        <p:spPr>
          <a:xfrm>
            <a:off x="3071802" y="5357826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Elipsa 46"/>
          <p:cNvSpPr/>
          <p:nvPr/>
        </p:nvSpPr>
        <p:spPr>
          <a:xfrm>
            <a:off x="3071802" y="5786454"/>
            <a:ext cx="357190" cy="3571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C:\Users\Aja\AppData\Local\Microsoft\Windows\Temporary Internet Files\Content.IE5\PM1NNNEB\MC90028231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980728"/>
            <a:ext cx="1649578" cy="183245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3" fill="hold">
                      <p:stCondLst>
                        <p:cond delay="indefinite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5" fill="hold">
                      <p:stCondLst>
                        <p:cond delay="indefinite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>
                      <p:stCondLst>
                        <p:cond delay="indefinite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9" fill="hold">
                      <p:stCondLst>
                        <p:cond delay="indefinite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1" fill="hold">
                      <p:stCondLst>
                        <p:cond delay="indefinite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3" fill="hold">
                      <p:stCondLst>
                        <p:cond delay="indefinite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5" fill="hold">
                      <p:stCondLst>
                        <p:cond delay="indefinite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7" fill="hold">
                      <p:stCondLst>
                        <p:cond delay="indefinite"/>
                      </p:stCondLst>
                      <p:childTnLst>
                        <p:par>
                          <p:cTn id="388" fill="hold">
                            <p:stCondLst>
                              <p:cond delay="0"/>
                            </p:stCondLst>
                            <p:childTnLst>
                              <p:par>
                                <p:cTn id="38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9" fill="hold">
                      <p:stCondLst>
                        <p:cond delay="indefinite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1" fill="hold">
                      <p:stCondLst>
                        <p:cond delay="indefinite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3" fill="hold">
                      <p:stCondLst>
                        <p:cond delay="indefinite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5" fill="hold">
                      <p:stCondLst>
                        <p:cond delay="indefinite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7" fill="hold">
                      <p:stCondLst>
                        <p:cond delay="indefinite"/>
                      </p:stCondLst>
                      <p:childTnLst>
                        <p:par>
                          <p:cTn id="448" fill="hold">
                            <p:stCondLst>
                              <p:cond delay="0"/>
                            </p:stCondLst>
                            <p:childTnLst>
                              <p:par>
                                <p:cTn id="44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9" fill="hold">
                      <p:stCondLst>
                        <p:cond delay="indefinite"/>
                      </p:stCondLst>
                      <p:childTnLst>
                        <p:par>
                          <p:cTn id="460" fill="hold">
                            <p:stCondLst>
                              <p:cond delay="0"/>
                            </p:stCondLst>
                            <p:childTnLst>
                              <p:par>
                                <p:cTn id="46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1" animBg="1"/>
      <p:bldP spid="43" grpId="0" animBg="1"/>
      <p:bldP spid="44" grpId="0" animBg="1"/>
      <p:bldP spid="44" grpId="1" animBg="1"/>
      <p:bldP spid="45" grpId="0" animBg="1"/>
      <p:bldP spid="46" grpId="0" animBg="1"/>
      <p:bldP spid="4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Dějiny udatného českého národa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5" name="Picture 2" descr="C:\Users\Aja\Desktop\Výstřižek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628800"/>
            <a:ext cx="3888432" cy="4491922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6" name="Oválný popisek 5"/>
          <p:cNvSpPr/>
          <p:nvPr/>
        </p:nvSpPr>
        <p:spPr>
          <a:xfrm>
            <a:off x="611560" y="2636912"/>
            <a:ext cx="3960440" cy="1980800"/>
          </a:xfrm>
          <a:prstGeom prst="wedgeEllipseCallout">
            <a:avLst>
              <a:gd name="adj1" fmla="val 92069"/>
              <a:gd name="adj2" fmla="val 77441"/>
            </a:avLst>
          </a:prstGeom>
          <a:solidFill>
            <a:schemeClr val="tx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hlinkClick r:id="rId4"/>
              </a:rPr>
              <a:t>http://www.</a:t>
            </a:r>
            <a:r>
              <a:rPr lang="cs-CZ" sz="2400" b="1" dirty="0" err="1" smtClean="0">
                <a:hlinkClick r:id="rId4"/>
              </a:rPr>
              <a:t>youtube.com</a:t>
            </a:r>
            <a:r>
              <a:rPr lang="cs-CZ" sz="2400" b="1" dirty="0" smtClean="0">
                <a:hlinkClick r:id="rId4"/>
              </a:rPr>
              <a:t>/</a:t>
            </a:r>
            <a:r>
              <a:rPr lang="cs-CZ" sz="2400" b="1" dirty="0" err="1" smtClean="0">
                <a:hlinkClick r:id="rId4"/>
              </a:rPr>
              <a:t>watch</a:t>
            </a:r>
            <a:r>
              <a:rPr lang="cs-CZ" sz="2400" b="1" dirty="0" smtClean="0">
                <a:hlinkClick r:id="rId4"/>
              </a:rPr>
              <a:t>?v=</a:t>
            </a:r>
            <a:r>
              <a:rPr lang="cs-CZ" sz="2400" b="1" dirty="0" err="1" smtClean="0">
                <a:hlinkClick r:id="rId4"/>
              </a:rPr>
              <a:t>xKKkCxceHtg</a:t>
            </a:r>
            <a:endParaRPr lang="cs-CZ" sz="2400" b="1" dirty="0" smtClean="0"/>
          </a:p>
        </p:txBody>
      </p:sp>
    </p:spTree>
  </p:cSld>
  <p:clrMapOvr>
    <a:masterClrMapping/>
  </p:clrMapOvr>
  <p:transition spd="slow">
    <p:cover dir="d"/>
    <p:sndAc>
      <p:stSnd>
        <p:snd r:embed="rId2" name="chimes.wav"/>
      </p:stSnd>
    </p:sndAc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Správně odpovídej a vylušti, co je skryto pod otázkami.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916832"/>
            <a:ext cx="7560840" cy="54006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3000" dirty="0" smtClean="0">
                <a:solidFill>
                  <a:schemeClr val="accent3">
                    <a:lumMod val="75000"/>
                  </a:schemeClr>
                </a:solidFill>
              </a:rPr>
              <a:t>?</a:t>
            </a:r>
            <a:endParaRPr lang="cs-CZ" sz="230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cover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ja\AppData\Local\Microsoft\Windows\Temporary Internet Files\Content.IE5\CXMKDN3Y\MC9002817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23" y="0"/>
            <a:ext cx="9142277" cy="6858000"/>
          </a:xfrm>
          <a:prstGeom prst="rect">
            <a:avLst/>
          </a:prstGeom>
          <a:noFill/>
        </p:spPr>
      </p:pic>
      <p:sp>
        <p:nvSpPr>
          <p:cNvPr id="52" name="Obdélník 51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Na kolik období se dělí národní obrození?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357422" y="0"/>
            <a:ext cx="228601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Kdo byla Magdalena Dobromila </a:t>
            </a:r>
            <a:r>
              <a:rPr lang="cs-CZ" sz="2000" b="1" dirty="0" err="1" smtClean="0"/>
              <a:t>Rettigová</a:t>
            </a:r>
            <a:r>
              <a:rPr lang="cs-CZ" sz="2000" b="1" dirty="0" smtClean="0"/>
              <a:t>?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39752" y="0"/>
            <a:ext cx="230083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643438" y="0"/>
            <a:ext cx="221457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Kdo byl autorem Česko-německého slovníku?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 jakém jazyce </a:t>
            </a:r>
            <a:r>
              <a:rPr lang="cs-CZ" sz="2000" b="1" dirty="0" err="1" smtClean="0"/>
              <a:t>psál</a:t>
            </a:r>
            <a:r>
              <a:rPr lang="cs-CZ" sz="2000" b="1" dirty="0" smtClean="0"/>
              <a:t> svá díla Josef Dobrovský?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0" y="2428868"/>
            <a:ext cx="2357422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Kdo napsal hudbu k české hymně ?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644008" y="0"/>
            <a:ext cx="222939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0" y="2420888"/>
            <a:ext cx="2357422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357422" y="2428868"/>
            <a:ext cx="2286016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Ve které divadelní hře zazněla česká hymna ?</a:t>
            </a:r>
            <a:endParaRPr lang="cs-CZ" sz="2000" b="1" dirty="0"/>
          </a:p>
        </p:txBody>
      </p:sp>
      <p:sp>
        <p:nvSpPr>
          <p:cNvPr id="17" name="Obdélník 16"/>
          <p:cNvSpPr/>
          <p:nvPr/>
        </p:nvSpPr>
        <p:spPr>
          <a:xfrm>
            <a:off x="4643438" y="2428868"/>
            <a:ext cx="2214578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 se jmenovalo první české divadlo ?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6858016" y="2428868"/>
            <a:ext cx="2285984" cy="21157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Který z obrozenců položil základní kámen Národního divadla?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Kdo napsal slova k české hymně?</a:t>
            </a:r>
          </a:p>
          <a:p>
            <a:pPr algn="ctr"/>
            <a:endParaRPr lang="cs-CZ" b="1" dirty="0"/>
          </a:p>
        </p:txBody>
      </p:sp>
      <p:sp>
        <p:nvSpPr>
          <p:cNvPr id="20" name="Obdélník 19"/>
          <p:cNvSpPr/>
          <p:nvPr/>
        </p:nvSpPr>
        <p:spPr>
          <a:xfrm>
            <a:off x="235742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Kdo byl představitel českého romantismu?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643438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Jak se jmenovalo první české vydavatelství ?</a:t>
            </a:r>
            <a:endParaRPr lang="cs-CZ" b="1" dirty="0"/>
          </a:p>
        </p:txBody>
      </p:sp>
      <p:sp>
        <p:nvSpPr>
          <p:cNvPr id="22" name="Obdélník 21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Kterému obrozenci se přezdívá „Miláček národa“?</a:t>
            </a:r>
            <a:endParaRPr lang="cs-CZ" sz="2000" b="1" dirty="0"/>
          </a:p>
        </p:txBody>
      </p:sp>
      <p:sp>
        <p:nvSpPr>
          <p:cNvPr id="26" name="Obdélník 25"/>
          <p:cNvSpPr/>
          <p:nvPr/>
        </p:nvSpPr>
        <p:spPr>
          <a:xfrm>
            <a:off x="2339752" y="2420888"/>
            <a:ext cx="2286016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644008" y="2420888"/>
            <a:ext cx="2214578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858016" y="2420888"/>
            <a:ext cx="2285984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233975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4644008" y="4572008"/>
            <a:ext cx="2214578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72690191"/>
      </p:ext>
    </p:extLst>
  </p:cSld>
  <p:clrMapOvr>
    <a:masterClrMapping/>
  </p:clrMapOvr>
  <p:transition spd="slow">
    <p:cover dir="d"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52" grpId="0" animBg="1"/>
      <p:bldP spid="54" grpId="0" animBg="1"/>
      <p:bldP spid="5" grpId="0" animBg="1"/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7" grpId="0" animBg="1"/>
      <p:bldP spid="3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67494"/>
            <a:ext cx="8686800" cy="929258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Zdroje odkazů: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55000" lnSpcReduction="20000"/>
          </a:bodyPr>
          <a:lstStyle/>
          <a:p>
            <a:r>
              <a:rPr lang="cs-CZ" sz="3300" b="1" dirty="0" smtClean="0">
                <a:hlinkClick r:id="rId3"/>
              </a:rPr>
              <a:t>http://cs.wikipedia.org/wiki/Soubor:Živor_v_Praze_koncem_18._století.jpg</a:t>
            </a:r>
            <a:endParaRPr lang="cs-CZ" sz="3300" b="1" dirty="0" smtClean="0"/>
          </a:p>
          <a:p>
            <a:r>
              <a:rPr lang="cs-CZ" sz="3300" b="1" dirty="0" smtClean="0">
                <a:hlinkClick r:id="rId4"/>
              </a:rPr>
              <a:t>http://cs.wikipedia.org/wiki/Soubor:Josef_Jungmann_CT.jpg</a:t>
            </a:r>
            <a:endParaRPr lang="cs-CZ" sz="3300" b="1" dirty="0" smtClean="0"/>
          </a:p>
          <a:p>
            <a:r>
              <a:rPr lang="cs-CZ" sz="3300" b="1" dirty="0" smtClean="0">
                <a:hlinkClick r:id="rId5"/>
              </a:rPr>
              <a:t>http://cs.wikipedia.org/wiki/Soubor:Jan_Vilímek_-_Josef_Kajetán_Tyl.jpg</a:t>
            </a:r>
            <a:endParaRPr lang="cs-CZ" sz="3300" b="1" dirty="0" smtClean="0"/>
          </a:p>
          <a:p>
            <a:r>
              <a:rPr lang="cs-CZ" sz="3300" b="1" dirty="0" smtClean="0">
                <a:hlinkClick r:id="rId6"/>
              </a:rPr>
              <a:t>http://cs.wikipedia.org/wiki/Soubor:Jan_Vilímek_-_Karel_Hynek_Mácha.jpg</a:t>
            </a:r>
            <a:endParaRPr lang="cs-CZ" sz="3300" b="1" dirty="0" smtClean="0"/>
          </a:p>
          <a:p>
            <a:r>
              <a:rPr lang="cs-CZ" sz="3300" b="1" dirty="0" smtClean="0">
                <a:hlinkClick r:id="rId7"/>
              </a:rPr>
              <a:t>http://cs.wikipedia.org/wiki/Soubor:Jan_Vilímek_-_Božena_Němcová.jpg</a:t>
            </a:r>
            <a:endParaRPr lang="cs-CZ" sz="3300" b="1" dirty="0" smtClean="0"/>
          </a:p>
          <a:p>
            <a:r>
              <a:rPr lang="cs-CZ" sz="3300" b="1" dirty="0" smtClean="0">
                <a:hlinkClick r:id="rId8"/>
              </a:rPr>
              <a:t>http://cs.wikipedia.org/wiki/Soubor:Jan_Vilímek_-_Karel_Jaromír_Erben.jpg</a:t>
            </a:r>
            <a:endParaRPr lang="cs-CZ" sz="3300" b="1" dirty="0" smtClean="0"/>
          </a:p>
          <a:p>
            <a:r>
              <a:rPr lang="cs-CZ" sz="3300" b="1" dirty="0" smtClean="0">
                <a:hlinkClick r:id="rId9"/>
              </a:rPr>
              <a:t>http://cs.wikipedia.org/wiki/Soubor:Jan_Vilímek_-_Jan_Evangelista_Purkyně.jpg</a:t>
            </a:r>
            <a:endParaRPr lang="cs-CZ" sz="3300" b="1" dirty="0" smtClean="0"/>
          </a:p>
          <a:p>
            <a:r>
              <a:rPr lang="cs-CZ" sz="3300" b="1" dirty="0" smtClean="0">
                <a:hlinkClick r:id="rId10"/>
              </a:rPr>
              <a:t>http://cs.wikipedia.org/wiki/Soubor:Jan_Vilímek_-_Magdalena_Dobromila_Rettigová.jpg</a:t>
            </a:r>
            <a:endParaRPr lang="cs-CZ" sz="3300" b="1" dirty="0" smtClean="0"/>
          </a:p>
          <a:p>
            <a:r>
              <a:rPr lang="cs-CZ" sz="3300" b="1" dirty="0" smtClean="0">
                <a:hlinkClick r:id="rId11"/>
              </a:rPr>
              <a:t>http://cs.wikipedia.org/wiki/Soubor:Josef_Dobrovsky_Vilimek.jpg</a:t>
            </a:r>
            <a:endParaRPr lang="cs-CZ" sz="3300" b="1" dirty="0" smtClean="0"/>
          </a:p>
          <a:p>
            <a:r>
              <a:rPr lang="cs-CZ" sz="3300" b="1" dirty="0" smtClean="0">
                <a:hlinkClick r:id="rId12"/>
              </a:rPr>
              <a:t>http://cs.wikipedia.org/wiki/Soubor:Jan_Vilímek_-_František_Palacký.jpg</a:t>
            </a:r>
            <a:endParaRPr lang="cs-CZ" sz="3300" b="1" dirty="0" smtClean="0"/>
          </a:p>
          <a:p>
            <a:r>
              <a:rPr lang="cs-CZ" sz="3300" b="1" dirty="0" smtClean="0">
                <a:hlinkClick r:id="rId13"/>
              </a:rPr>
              <a:t>http://cs.wikipedia.org/wiki/Soubor:Krameriovy_noviny.gif</a:t>
            </a:r>
            <a:endParaRPr lang="cs-CZ" sz="3300" b="1" dirty="0" smtClean="0"/>
          </a:p>
          <a:p>
            <a:r>
              <a:rPr lang="cs-CZ" sz="3300" b="1" dirty="0" smtClean="0">
                <a:hlinkClick r:id="rId14"/>
              </a:rPr>
              <a:t>http://cs.wikipedia.org/wiki/Soubor:Stavovské_divadlo.gif</a:t>
            </a:r>
            <a:endParaRPr lang="cs-CZ" sz="3300" b="1" dirty="0" smtClean="0"/>
          </a:p>
          <a:p>
            <a:r>
              <a:rPr lang="cs-CZ" sz="3300" b="1" dirty="0" smtClean="0">
                <a:hlinkClick r:id="rId15"/>
              </a:rPr>
              <a:t>http://cs.wikipedia.org/wiki/Soubor:Praha_Barricades_1848.jpg</a:t>
            </a:r>
            <a:endParaRPr lang="cs-CZ" sz="3300" b="1" dirty="0" smtClean="0"/>
          </a:p>
          <a:p>
            <a:r>
              <a:rPr lang="cs-CZ" sz="3300" b="1" dirty="0" smtClean="0">
                <a:solidFill>
                  <a:srgbClr val="00B0F0"/>
                </a:solidFill>
              </a:rPr>
              <a:t>Klipart (volně ke stažení Microsoft Office)</a:t>
            </a:r>
          </a:p>
          <a:p>
            <a:endParaRPr lang="cs-CZ" sz="33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3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cover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214</TotalTime>
  <Words>763</Words>
  <Application>Microsoft Office PowerPoint</Application>
  <PresentationFormat>Předvádění na obrazovce (4:3)</PresentationFormat>
  <Paragraphs>183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Talent</vt:lpstr>
      <vt:lpstr>Snímek 1</vt:lpstr>
      <vt:lpstr>ANOTACE:</vt:lpstr>
      <vt:lpstr>Národní obrození</vt:lpstr>
      <vt:lpstr>Život v Praze koncem 18. století</vt:lpstr>
      <vt:lpstr>Období národního obrození</vt:lpstr>
      <vt:lpstr>Mezi obrozence patřili: </vt:lpstr>
      <vt:lpstr>1. etapa NO</vt:lpstr>
      <vt:lpstr>Česká expedice</vt:lpstr>
      <vt:lpstr>2. etapa NO</vt:lpstr>
      <vt:lpstr>České divadlo</vt:lpstr>
      <vt:lpstr>3. etapa NO</vt:lpstr>
      <vt:lpstr>Poznej osobnost, příjmení pak vypiš do tabulky </vt:lpstr>
      <vt:lpstr>Tajenka…</vt:lpstr>
      <vt:lpstr>Dějiny udatného českého národa</vt:lpstr>
      <vt:lpstr>Správně odpovídej a vylušti, co je skryto pod otázkami.</vt:lpstr>
      <vt:lpstr>Snímek 16</vt:lpstr>
      <vt:lpstr>Zdroje odkazů: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Aja</dc:creator>
  <cp:lastModifiedBy>ředitelka</cp:lastModifiedBy>
  <cp:revision>40</cp:revision>
  <dcterms:created xsi:type="dcterms:W3CDTF">2012-02-11T11:19:48Z</dcterms:created>
  <dcterms:modified xsi:type="dcterms:W3CDTF">2013-07-01T06:57:36Z</dcterms:modified>
</cp:coreProperties>
</file>