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6" r:id="rId1"/>
  </p:sldMasterIdLst>
  <p:notesMasterIdLst>
    <p:notesMasterId r:id="rId10"/>
  </p:notesMasterIdLst>
  <p:sldIdLst>
    <p:sldId id="261" r:id="rId2"/>
    <p:sldId id="265" r:id="rId3"/>
    <p:sldId id="256" r:id="rId4"/>
    <p:sldId id="257" r:id="rId5"/>
    <p:sldId id="258" r:id="rId6"/>
    <p:sldId id="259" r:id="rId7"/>
    <p:sldId id="260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70" d="100"/>
          <a:sy n="70" d="100"/>
        </p:scale>
        <p:origin x="-1926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8EFC9-1CF7-4952-A4F5-13C6B1070A6C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9E0CC-6F5E-44D4-AD98-61572B02E5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87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624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704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774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717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9202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3034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178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483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773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889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1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7B6A4-0DBF-41F7-A179-1D52B6CB3133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EB02B-C497-426B-9BE3-EB59995082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004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G"/><Relationship Id="rId10" Type="http://schemas.openxmlformats.org/officeDocument/2006/relationships/image" Target="../media/image21.pn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0333" y="1124744"/>
            <a:ext cx="8064896" cy="557075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sz="20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VZDĚLÁNÍ PRO KONKURENCESCHOPNOST</a:t>
            </a: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PŘEDMĚT: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Prvouka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ROČNÍK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první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TÉMA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   Podzim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AUTOR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 Mgr. Jitka Bečicová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DATUM VYTVOŘENÍ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10.12. 2011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VY_32_INOVACE_01_JB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477674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404664"/>
            <a:ext cx="7416824" cy="92333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n w="18415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Anotace</a:t>
            </a:r>
            <a:endParaRPr lang="cs-CZ" sz="5400" dirty="0">
              <a:ln w="18415" cmpd="sng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43608" y="1988840"/>
            <a:ext cx="72728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Prezentace je určena pro práci na interaktivní tabuli. Byla vytvořena jako doplněk</a:t>
            </a:r>
          </a:p>
          <a:p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k vyvození nebo opakování učiva 1. ročníku Prvouka – </a:t>
            </a:r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Podzim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V rámci prezentace se žáci seznamují s názvy </a:t>
            </a:r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podzimních </a:t>
            </a:r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měsíců, změnami v přírodě,</a:t>
            </a:r>
          </a:p>
          <a:p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činností lidí na </a:t>
            </a:r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podzim.</a:t>
            </a:r>
            <a:endParaRPr lang="cs-CZ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5013176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Pilotáž: Prezentace pilotována ve třídách prvního ročníku. Posloužila k uvedení žáků do tématu </a:t>
            </a:r>
            <a:r>
              <a:rPr lang="cs-CZ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Podzim </a:t>
            </a:r>
            <a:r>
              <a:rPr lang="cs-CZ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a k využití jejich znalostí a zkušeností při výkladu a plnění úkolů.</a:t>
            </a:r>
          </a:p>
        </p:txBody>
      </p:sp>
    </p:spTree>
    <p:extLst>
      <p:ext uri="{BB962C8B-B14F-4D97-AF65-F5344CB8AC3E}">
        <p14:creationId xmlns:p14="http://schemas.microsoft.com/office/powerpoint/2010/main" val="91075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3" y="476672"/>
            <a:ext cx="5781771" cy="1656184"/>
          </a:xfrm>
        </p:spPr>
        <p:txBody>
          <a:bodyPr>
            <a:normAutofit/>
          </a:bodyPr>
          <a:lstStyle/>
          <a:p>
            <a:r>
              <a:rPr lang="cs-CZ" sz="8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Podzim</a:t>
            </a:r>
            <a:endParaRPr lang="cs-CZ" sz="8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" name="Podnadpis 2" hidden="1"/>
          <p:cNvSpPr>
            <a:spLocks noGrp="1"/>
          </p:cNvSpPr>
          <p:nvPr>
            <p:ph type="subTitle" idx="1"/>
          </p:nvPr>
        </p:nvSpPr>
        <p:spPr>
          <a:xfrm>
            <a:off x="-89300" y="2155304"/>
            <a:ext cx="6656784" cy="1489720"/>
          </a:xfrm>
        </p:spPr>
        <p:txBody>
          <a:bodyPr>
            <a:normAutofit/>
          </a:bodyPr>
          <a:lstStyle/>
          <a:p>
            <a:endParaRPr lang="cs-CZ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5156" y="2636912"/>
            <a:ext cx="46085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itchFamily="2" charset="2"/>
              <a:buChar char="§"/>
            </a:pPr>
            <a:r>
              <a:rPr lang="cs-CZ" sz="5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Září 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5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Říjen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5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Listopad</a:t>
            </a:r>
            <a:endParaRPr lang="cs-CZ" sz="5400" b="1" dirty="0">
              <a:ln w="12700">
                <a:solidFill>
                  <a:srgbClr val="C00000"/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668" y="2420888"/>
            <a:ext cx="3692898" cy="3692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9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38"/>
    </mc:Choice>
    <mc:Fallback xmlns="">
      <p:transition advTm="6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492896"/>
            <a:ext cx="2827100" cy="4238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0888"/>
            <a:ext cx="5139571" cy="4111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8935" y="548680"/>
            <a:ext cx="8229600" cy="1143000"/>
          </a:xfrm>
        </p:spPr>
        <p:txBody>
          <a:bodyPr>
            <a:noAutofit/>
          </a:bodyPr>
          <a:lstStyle/>
          <a:p>
            <a:r>
              <a:rPr lang="cs-CZ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+mn-ea"/>
                <a:cs typeface="+mn-cs"/>
              </a:rPr>
              <a:t> Na podzim se příroda krásně zbarvuje.</a:t>
            </a:r>
            <a:endParaRPr lang="cs-CZ" sz="5400" b="1" dirty="0">
              <a:solidFill>
                <a:schemeClr val="accent6">
                  <a:lumMod val="75000"/>
                </a:schemeClr>
              </a:solidFill>
              <a:latin typeface="Jokerm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87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8002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cs-CZ" b="1" dirty="0">
              <a:ln w="10541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623579"/>
            <a:ext cx="4572000" cy="30424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0" y="50783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Zvířatka</a:t>
            </a:r>
            <a:r>
              <a:rPr lang="cs-CZ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 se chystají na zimu.</a:t>
            </a:r>
            <a:endParaRPr lang="cs-CZ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  <a:alpha val="95000"/>
                </a:schemeClr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2918" y="4808813"/>
            <a:ext cx="3816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Veverka</a:t>
            </a:r>
            <a:endParaRPr lang="cs-CZ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29808" y="2515583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Ježek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2" b="18101"/>
          <a:stretch/>
        </p:blipFill>
        <p:spPr bwMode="auto">
          <a:xfrm>
            <a:off x="100608" y="1844824"/>
            <a:ext cx="4471392" cy="2847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8185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+mn-ea"/>
                <a:cs typeface="+mn-cs"/>
              </a:rPr>
              <a:t>Tažní </a:t>
            </a:r>
            <a:r>
              <a:rPr lang="cs-CZ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+mn-ea"/>
                <a:cs typeface="+mn-cs"/>
              </a:rPr>
              <a:t>ptáci </a:t>
            </a:r>
            <a:r>
              <a:rPr lang="cs-CZ" sz="4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+mn-ea"/>
                <a:cs typeface="+mn-cs"/>
              </a:rPr>
              <a:t>odlétají do teplých krajin.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729" y="2542494"/>
            <a:ext cx="3243802" cy="2398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286" y="2542494"/>
            <a:ext cx="3125114" cy="2340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ázek 7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21818"/>
            <a:ext cx="3961473" cy="2636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ovéPole 12"/>
          <p:cNvSpPr txBox="1"/>
          <p:nvPr/>
        </p:nvSpPr>
        <p:spPr>
          <a:xfrm>
            <a:off x="3217889" y="5733256"/>
            <a:ext cx="22289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Vijaya" pitchFamily="34" charset="0"/>
              </a:rPr>
              <a:t>Čáp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596490" y="5733256"/>
            <a:ext cx="39127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Vijaya" pitchFamily="34" charset="0"/>
              </a:rPr>
              <a:t>Vlaštovka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04219" y="5733256"/>
            <a:ext cx="25745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  <a:cs typeface="Vijaya" pitchFamily="34" charset="0"/>
              </a:rPr>
              <a:t>Špaček</a:t>
            </a:r>
            <a:endParaRPr lang="cs-CZ" sz="4000" dirty="0"/>
          </a:p>
        </p:txBody>
      </p:sp>
      <p:cxnSp>
        <p:nvCxnSpPr>
          <p:cNvPr id="17" name="Přímá spojnice se šipkou 16"/>
          <p:cNvCxnSpPr>
            <a:stCxn id="7" idx="2"/>
            <a:endCxn id="15" idx="0"/>
          </p:cNvCxnSpPr>
          <p:nvPr/>
        </p:nvCxnSpPr>
        <p:spPr>
          <a:xfrm flipH="1">
            <a:off x="1491474" y="4883313"/>
            <a:ext cx="6061369" cy="84994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endCxn id="13" idx="0"/>
          </p:cNvCxnSpPr>
          <p:nvPr/>
        </p:nvCxnSpPr>
        <p:spPr>
          <a:xfrm>
            <a:off x="1373311" y="4941168"/>
            <a:ext cx="2959060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6" idx="2"/>
            <a:endCxn id="14" idx="0"/>
          </p:cNvCxnSpPr>
          <p:nvPr/>
        </p:nvCxnSpPr>
        <p:spPr>
          <a:xfrm>
            <a:off x="4400630" y="4941168"/>
            <a:ext cx="3152213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026" name="Picture 2" descr="C:\Users\ZS Slovan\Pictures\imagesCAKMS4K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8" y="1628469"/>
            <a:ext cx="988490" cy="91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6" r="20616"/>
          <a:stretch/>
        </p:blipFill>
        <p:spPr bwMode="auto">
          <a:xfrm>
            <a:off x="667951" y="2594116"/>
            <a:ext cx="1383769" cy="2289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066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35" y="1871202"/>
            <a:ext cx="4439391" cy="2606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hidden="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312" y="2557462"/>
            <a:ext cx="2619375" cy="17430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063245"/>
            <a:ext cx="3657600" cy="2414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763" y="3141380"/>
            <a:ext cx="3331115" cy="2204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ázek 8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437112"/>
            <a:ext cx="1568698" cy="227850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65" y="3185699"/>
            <a:ext cx="3361419" cy="2240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ázek 10" hidden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563996"/>
            <a:ext cx="4354285" cy="29158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477261"/>
            <a:ext cx="3297887" cy="2204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4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  <a:alpha val="95000"/>
                  </a:schemeClr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+mn-ea"/>
                <a:cs typeface="+mn-cs"/>
              </a:rPr>
              <a:t>Na zahrádkách a na polích se sklízí úroda.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42" b="14755"/>
          <a:stretch/>
        </p:blipFill>
        <p:spPr bwMode="auto">
          <a:xfrm>
            <a:off x="1828799" y="4458716"/>
            <a:ext cx="2919107" cy="2025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21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ZDROJE [on line]</a:t>
            </a:r>
            <a:br>
              <a:rPr lang="cs-CZ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3200" b="1" dirty="0">
                <a:solidFill>
                  <a:schemeClr val="bg2">
                    <a:lumMod val="25000"/>
                  </a:schemeClr>
                </a:solidFill>
              </a:rPr>
              <a:t>dostupné z www: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89573"/>
            <a:ext cx="8640960" cy="514116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>
              <a:solidFill>
                <a:schemeClr val="tx1"/>
              </a:solidFill>
            </a:endParaRPr>
          </a:p>
          <a:p>
            <a:r>
              <a:rPr lang="cs-CZ" sz="1800" dirty="0" smtClean="0">
                <a:solidFill>
                  <a:schemeClr val="tx1"/>
                </a:solidFill>
              </a:rPr>
              <a:t>http</a:t>
            </a:r>
            <a:r>
              <a:rPr lang="cs-CZ" sz="1800" dirty="0">
                <a:solidFill>
                  <a:schemeClr val="tx1"/>
                </a:solidFill>
              </a:rPr>
              <a:t>://office.microsoft.com/cs-cz/images/?CTT=6&amp;ver=14&amp;app=powerpnt.exe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5536" y="2708919"/>
            <a:ext cx="72728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dirty="0"/>
              <a:t>Mecnarowski, Martin.http://commons.wikimedia.org.15. 4. 2011, 07:10 (cit.20.12.2012 </a:t>
            </a:r>
            <a:r>
              <a:rPr lang="pl-PL" dirty="0" smtClean="0"/>
              <a:t>).</a:t>
            </a:r>
          </a:p>
          <a:p>
            <a:r>
              <a:rPr lang="cs-CZ" dirty="0"/>
              <a:t>File:Hirundo_rustica_1_(</a:t>
            </a:r>
            <a:r>
              <a:rPr lang="cs-CZ" dirty="0" err="1"/>
              <a:t>Martin_Mecnarowski</a:t>
            </a:r>
            <a:r>
              <a:rPr lang="cs-CZ" dirty="0"/>
              <a:t>).</a:t>
            </a:r>
            <a:r>
              <a:rPr lang="cs-CZ" dirty="0" err="1"/>
              <a:t>jpg?uselang</a:t>
            </a:r>
            <a:r>
              <a:rPr lang="cs-CZ" dirty="0"/>
              <a:t>=</a:t>
            </a:r>
            <a:r>
              <a:rPr lang="cs-CZ" dirty="0" err="1"/>
              <a:t>cs</a:t>
            </a:r>
            <a:r>
              <a:rPr lang="cs-CZ" dirty="0"/>
              <a:t> </a:t>
            </a:r>
          </a:p>
          <a:p>
            <a:r>
              <a:rPr lang="cs-CZ" dirty="0"/>
              <a:t>Dostupné z </a:t>
            </a:r>
            <a:r>
              <a:rPr lang="cs-CZ" dirty="0" err="1" smtClean="0"/>
              <a:t>www:http</a:t>
            </a:r>
            <a:r>
              <a:rPr lang="cs-CZ" dirty="0"/>
              <a:t>://commons.wikimedia.org/wiki/File:Hirundo_rustica_1_</a:t>
            </a:r>
          </a:p>
          <a:p>
            <a:r>
              <a:rPr lang="cs-CZ" dirty="0"/>
              <a:t>(</a:t>
            </a:r>
            <a:r>
              <a:rPr lang="cs-CZ" dirty="0" err="1"/>
              <a:t>Martin_Mecnarowski</a:t>
            </a:r>
            <a:r>
              <a:rPr lang="cs-CZ" dirty="0"/>
              <a:t>).</a:t>
            </a:r>
            <a:r>
              <a:rPr lang="cs-CZ" dirty="0" err="1"/>
              <a:t>jpg?uselang</a:t>
            </a:r>
            <a:r>
              <a:rPr lang="cs-CZ" dirty="0"/>
              <a:t>=</a:t>
            </a:r>
            <a:r>
              <a:rPr lang="cs-CZ" dirty="0" err="1"/>
              <a:t>cs</a:t>
            </a:r>
            <a:r>
              <a:rPr lang="cs-CZ" dirty="0"/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318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9|0.5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349</TotalTime>
  <Words>209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Podzim</vt:lpstr>
      <vt:lpstr> Na podzim se příroda krásně zbarvuje.</vt:lpstr>
      <vt:lpstr>Prezentace aplikace PowerPoint</vt:lpstr>
      <vt:lpstr>Tažní ptáci odlétají do teplých krajin.</vt:lpstr>
      <vt:lpstr>Na zahrádkách a na polích se sklízí úroda.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ZS Slovan</dc:creator>
  <cp:lastModifiedBy>H Koláčková</cp:lastModifiedBy>
  <cp:revision>27</cp:revision>
  <dcterms:created xsi:type="dcterms:W3CDTF">2011-12-10T14:32:33Z</dcterms:created>
  <dcterms:modified xsi:type="dcterms:W3CDTF">2012-06-07T05:33:53Z</dcterms:modified>
</cp:coreProperties>
</file>