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6000"/>
    <a:srgbClr val="347C3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15B09-BE8A-4C49-9BA4-C73102F2112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D6E38-E225-4314-B851-4FC275F5E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92DE5-4D44-4A07-B320-FB24A81296E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0DA77-E5BB-46BB-BF83-58E7917E3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68E97-13D7-4E18-A37C-7D06C961223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7D599-342C-4220-86B5-64AADD61E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0CAA1-C061-4452-8DDF-B353B6BBB46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E7BAE-C037-4B40-8ED2-CE99CA2DA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A4360-8F60-4A54-928F-5A85298A813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C59E9-B939-43BD-90CF-BB0259E93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28F33-739E-4F55-8A69-CAE7F1235B9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C4BF-6672-40FD-B60A-A3533487D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FE361-458F-47EB-A438-FF22536826F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D5DEE-DD1E-49FE-AF1B-7FD961315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31D51-6417-4955-8602-6F8B75EEBE8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4E557-2A5C-40ED-B43F-5063F8F1C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B17CE-19F9-42CE-A2E7-927B8BCD0CE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3E1CB-EBB0-458D-B6D9-397208AFD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7CBF3-A026-4C21-B5A2-DE3F3B3DCF3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5DDC7-7CAC-444F-B803-5843A2A3D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1742A-954D-4FBB-8A11-887C42B8799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3911C-BA6F-46C9-B2C6-E68BD7EA4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F9B94B-BA9E-429E-99EB-AFA10B75E700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0AA30B-EFA0-4158-A092-09D815FEC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wmf"/><Relationship Id="rId4" Type="http://schemas.openxmlformats.org/officeDocument/2006/relationships/image" Target="../media/image5.e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7" Type="http://schemas.openxmlformats.org/officeDocument/2006/relationships/image" Target="../media/image16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emf"/><Relationship Id="rId4" Type="http://schemas.openxmlformats.org/officeDocument/2006/relationships/image" Target="../media/image1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44355" y="1151500"/>
            <a:ext cx="8064896" cy="557075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B05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PŘEDMĚT: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ROČNÍK: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TÉMA: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AUTOR: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DATUM VYTVOŘENÍ: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C00000"/>
                </a:solidFill>
              </a:rPr>
              <a:t>VY_32_INOVACE_10_JB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317" name="TextovéPole 1"/>
          <p:cNvSpPr txBox="1">
            <a:spLocks noChangeArrowheads="1"/>
          </p:cNvSpPr>
          <p:nvPr/>
        </p:nvSpPr>
        <p:spPr bwMode="auto">
          <a:xfrm>
            <a:off x="1857375" y="4013200"/>
            <a:ext cx="995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Prvouka</a:t>
            </a:r>
          </a:p>
        </p:txBody>
      </p:sp>
      <p:sp>
        <p:nvSpPr>
          <p:cNvPr id="13318" name="TextovéPole 2"/>
          <p:cNvSpPr txBox="1">
            <a:spLocks noChangeArrowheads="1"/>
          </p:cNvSpPr>
          <p:nvPr/>
        </p:nvSpPr>
        <p:spPr bwMode="auto">
          <a:xfrm>
            <a:off x="1855788" y="4325938"/>
            <a:ext cx="7096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první</a:t>
            </a:r>
          </a:p>
        </p:txBody>
      </p:sp>
      <p:sp>
        <p:nvSpPr>
          <p:cNvPr id="13319" name="TextovéPole 5"/>
          <p:cNvSpPr txBox="1">
            <a:spLocks noChangeArrowheads="1"/>
          </p:cNvSpPr>
          <p:nvPr/>
        </p:nvSpPr>
        <p:spPr bwMode="auto">
          <a:xfrm>
            <a:off x="1855788" y="4597400"/>
            <a:ext cx="1725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Domácí zvířata</a:t>
            </a:r>
          </a:p>
        </p:txBody>
      </p:sp>
      <p:sp>
        <p:nvSpPr>
          <p:cNvPr id="13320" name="TextovéPole 6"/>
          <p:cNvSpPr txBox="1">
            <a:spLocks noChangeArrowheads="1"/>
          </p:cNvSpPr>
          <p:nvPr/>
        </p:nvSpPr>
        <p:spPr bwMode="auto">
          <a:xfrm>
            <a:off x="1849438" y="4932363"/>
            <a:ext cx="2160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Mgr. Jitka Bečicová</a:t>
            </a:r>
          </a:p>
        </p:txBody>
      </p:sp>
      <p:sp>
        <p:nvSpPr>
          <p:cNvPr id="13321" name="TextovéPole 7"/>
          <p:cNvSpPr txBox="1">
            <a:spLocks noChangeArrowheads="1"/>
          </p:cNvSpPr>
          <p:nvPr/>
        </p:nvSpPr>
        <p:spPr bwMode="auto">
          <a:xfrm>
            <a:off x="3132138" y="5291138"/>
            <a:ext cx="1085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4.2.2012</a:t>
            </a:r>
          </a:p>
        </p:txBody>
      </p:sp>
      <p:pic>
        <p:nvPicPr>
          <p:cNvPr id="13323" name="Picture 11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33375"/>
            <a:ext cx="3843337" cy="781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4000" b="1" i="1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371475" y="1557338"/>
            <a:ext cx="82327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Prezentace je určena pro práci na interaktivní tabuli. Byla vytvořena jako doplněk k vyvození nebo opakování učiva 1. ročníku Prvouka – Domácí zvířata.</a:t>
            </a:r>
          </a:p>
          <a:p>
            <a:r>
              <a:rPr lang="cs-CZ">
                <a:latin typeface="Trebuchet MS" pitchFamily="34" charset="0"/>
              </a:rPr>
              <a:t>V rámci prezentace se žáci seznamují s hospodářskými ( domácími ) zvířaty.</a:t>
            </a:r>
          </a:p>
          <a:p>
            <a:r>
              <a:rPr lang="cs-CZ">
                <a:latin typeface="Trebuchet MS" pitchFamily="34" charset="0"/>
              </a:rPr>
              <a:t>Procvičují názvy zvířat a jejich mláďat a poznávají jejich význam pro člověka.</a:t>
            </a:r>
          </a:p>
        </p:txBody>
      </p:sp>
      <p:sp>
        <p:nvSpPr>
          <p:cNvPr id="14341" name="Obdélník 4"/>
          <p:cNvSpPr>
            <a:spLocks noChangeArrowheads="1"/>
          </p:cNvSpPr>
          <p:nvPr/>
        </p:nvSpPr>
        <p:spPr bwMode="auto">
          <a:xfrm>
            <a:off x="352425" y="3771900"/>
            <a:ext cx="79930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Pilotáž: Prezentace pilotována ve třídách prvního ročníku. Umožňuje žákům</a:t>
            </a:r>
          </a:p>
          <a:p>
            <a:r>
              <a:rPr lang="cs-CZ">
                <a:latin typeface="Trebuchet MS" pitchFamily="34" charset="0"/>
              </a:rPr>
              <a:t>procvičit a upevnit názvy zvířat a jejich mláďat  a seznámit se s produkty, </a:t>
            </a:r>
          </a:p>
          <a:p>
            <a:r>
              <a:rPr lang="cs-CZ">
                <a:latin typeface="Trebuchet MS" pitchFamily="34" charset="0"/>
              </a:rPr>
              <a:t>Které se z nich získávají.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40429"/>
            <a:ext cx="6525295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>
                <a:ln w="28575">
                  <a:solidFill>
                    <a:srgbClr val="00B050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Domácí zvířata</a:t>
            </a:r>
            <a:endParaRPr lang="cs-CZ" sz="8000" b="1" dirty="0">
              <a:ln w="28575">
                <a:solidFill>
                  <a:srgbClr val="00B050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5362" name="Picture 7" descr="C:\Users\ZS Slovan\Desktop\hodiny\3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3065463"/>
            <a:ext cx="4321175" cy="305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50" y="1512888"/>
            <a:ext cx="4645025" cy="3097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58813" y="493713"/>
            <a:ext cx="14065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347C36"/>
                </a:solidFill>
                <a:latin typeface="Trebuchet MS" pitchFamily="34" charset="0"/>
              </a:rPr>
              <a:t>kráva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605088" y="677863"/>
            <a:ext cx="8651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347C36"/>
                </a:solidFill>
                <a:latin typeface="Trebuchet MS" pitchFamily="34" charset="0"/>
              </a:rPr>
              <a:t>býk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067175" y="677863"/>
            <a:ext cx="18002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347C36"/>
                </a:solidFill>
                <a:latin typeface="Trebuchet MS" pitchFamily="34" charset="0"/>
              </a:rPr>
              <a:t>tele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5157788"/>
            <a:ext cx="1971675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21325" y="184150"/>
            <a:ext cx="2098675" cy="214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ZS Slovan\AppData\Local\Microsoft\Windows\Temporary Internet Files\Content.IE5\DGNWKMJL\MC9002336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75313" y="2636838"/>
            <a:ext cx="1793875" cy="238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69188" y="5019675"/>
            <a:ext cx="1439862" cy="136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39050" y="1708150"/>
            <a:ext cx="15049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0050" y="5262563"/>
            <a:ext cx="1924050" cy="142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 descr="C:\Users\ZS Slovan\AppData\Local\Microsoft\Windows\Temporary Internet Files\Content.IE5\JU1OSFX1\MC90029048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133975" y="5030788"/>
            <a:ext cx="1770063" cy="143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354013"/>
            <a:ext cx="14398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prase</a:t>
            </a:r>
            <a:endParaRPr lang="cs-CZ" sz="4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8538" y="447675"/>
            <a:ext cx="15795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prasnice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129088" y="447675"/>
            <a:ext cx="8461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2060"/>
                </a:solidFill>
                <a:latin typeface="Trebuchet MS" pitchFamily="34" charset="0"/>
              </a:rPr>
              <a:t>sele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20675"/>
            <a:ext cx="1938338" cy="210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2492375"/>
            <a:ext cx="23622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86388" y="4570413"/>
            <a:ext cx="2276475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27313" y="4697413"/>
            <a:ext cx="179070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8313" y="4697413"/>
            <a:ext cx="12668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4025" y="1279525"/>
            <a:ext cx="4386263" cy="3290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8975" y="411163"/>
            <a:ext cx="1762125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slepice</a:t>
            </a:r>
            <a:endParaRPr lang="cs-CZ" sz="4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8975" y="1557338"/>
            <a:ext cx="4791075" cy="3143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TextovéPole 2"/>
          <p:cNvSpPr txBox="1"/>
          <p:nvPr/>
        </p:nvSpPr>
        <p:spPr>
          <a:xfrm>
            <a:off x="2740025" y="503238"/>
            <a:ext cx="136048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kohout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57713" y="503238"/>
            <a:ext cx="922337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kuře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4099" name="Picture 3" descr="C:\Users\ZS Slovan\AppData\Local\Microsoft\Windows\Temporary Internet Files\Content.IE5\RHZG2QFS\MC9002328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51500" y="2060575"/>
            <a:ext cx="3141663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84638" y="5156200"/>
            <a:ext cx="1866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82788" y="5218113"/>
            <a:ext cx="113347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5138" y="600075"/>
            <a:ext cx="1198562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koza</a:t>
            </a:r>
            <a:endParaRPr lang="cs-CZ" sz="4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76400" y="722313"/>
            <a:ext cx="10191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kozel</a:t>
            </a:r>
            <a:endParaRPr lang="cs-CZ" sz="32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25738" y="722313"/>
            <a:ext cx="104775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kůzle</a:t>
            </a:r>
            <a:endParaRPr lang="cs-CZ" sz="32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" y="1617663"/>
            <a:ext cx="3278188" cy="2454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6" name="TextovéPole 5"/>
          <p:cNvSpPr txBox="1"/>
          <p:nvPr/>
        </p:nvSpPr>
        <p:spPr>
          <a:xfrm>
            <a:off x="4837113" y="630238"/>
            <a:ext cx="1247775" cy="7683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ovce</a:t>
            </a:r>
            <a:endParaRPr lang="cs-CZ" sz="44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7763" y="785813"/>
            <a:ext cx="11525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beran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6338" y="785813"/>
            <a:ext cx="11223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jehně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123" name="Picture 3" descr="C:\Users\ZS Slovan\AppData\Local\Microsoft\Windows\Temporary Internet Files\Content.IE5\IT97BL86\MP90026266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37113" y="1617663"/>
            <a:ext cx="3657600" cy="2438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5124" name="Picture 4" descr="C:\Users\ZS Slovan\AppData\Local\Microsoft\Windows\Temporary Internet Files\Content.IE5\JU1OSFX1\MC9004418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30300" y="4667250"/>
            <a:ext cx="1946275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 descr="C:\Users\ZS Slovan\AppData\Local\Microsoft\Windows\Temporary Internet Files\Content.IE5\0C1Y1BBE\MC90019930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11938" y="5213350"/>
            <a:ext cx="1828800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C:\Users\ZS Slovan\AppData\Local\Microsoft\Windows\Temporary Internet Files\Content.IE5\L8PQNSHO\MC90025093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67275" y="4335463"/>
            <a:ext cx="1781175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9700" y="401638"/>
            <a:ext cx="14144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králík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50988" y="493713"/>
            <a:ext cx="1341437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samice</a:t>
            </a:r>
            <a:endParaRPr lang="cs-CZ" sz="3200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92425" y="503238"/>
            <a:ext cx="145415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králíček</a:t>
            </a:r>
            <a:endParaRPr lang="cs-CZ" sz="3200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6152" name="Picture 8" descr="C:\Users\ZS Slovan\AppData\Local\Microsoft\Windows\Temporary Internet Files\Content.IE5\S2FK77CV\MC90038714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664075"/>
            <a:ext cx="1150937" cy="161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0" descr="C:\Users\ZS Slovan\AppData\Local\Microsoft\Windows\Temporary Internet Files\Content.IE5\MHAJF4LZ\MC9001126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30438" y="5027613"/>
            <a:ext cx="1389062" cy="88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5" name="Picture 11" descr="C:\Users\ZS Slovan\AppData\Local\Microsoft\Windows\Temporary Internet Files\Content.IE5\9PHSK2XS\MP90040649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1527175"/>
            <a:ext cx="3821112" cy="2530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27588" y="401638"/>
            <a:ext cx="10350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7E6000"/>
                </a:solidFill>
                <a:latin typeface="Trebuchet MS" pitchFamily="34" charset="0"/>
              </a:rPr>
              <a:t>kůň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027738" y="503238"/>
            <a:ext cx="12652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E6000"/>
                </a:solidFill>
                <a:latin typeface="Trebuchet MS" pitchFamily="34" charset="0"/>
              </a:rPr>
              <a:t>kobyla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354888" y="493713"/>
            <a:ext cx="10588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7E6000"/>
                </a:solidFill>
                <a:latin typeface="Trebuchet MS" pitchFamily="34" charset="0"/>
              </a:rPr>
              <a:t>hříbě</a:t>
            </a:r>
          </a:p>
        </p:txBody>
      </p:sp>
      <p:pic>
        <p:nvPicPr>
          <p:cNvPr id="6156" name="Picture 12" descr="C:\Users\ZS Slovan\AppData\Local\Microsoft\Windows\Temporary Internet Files\Content.IE5\E616C5WT\MC90023519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6288" y="4457700"/>
            <a:ext cx="1827212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5938" y="1527175"/>
            <a:ext cx="3373437" cy="2530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C:\Users\ZS Slovan\Pictures\imagesCAKMS4K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60350"/>
            <a:ext cx="1081088" cy="100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3" descr="C:\Users\ZS Slovan\Pictures\imagesCAKMS4K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12088" y="260350"/>
            <a:ext cx="1081087" cy="100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2267744" y="492519"/>
            <a:ext cx="4359463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Kdo k sobě patří ?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4363" y="1692275"/>
            <a:ext cx="10715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kráva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4363" y="3213100"/>
            <a:ext cx="13303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slepice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363" y="4686300"/>
            <a:ext cx="91916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koza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4363" y="3929063"/>
            <a:ext cx="9572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ovce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525" y="5449888"/>
            <a:ext cx="126523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kobyla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4363" y="2420938"/>
            <a:ext cx="15795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prasnice</a:t>
            </a:r>
            <a:endParaRPr lang="cs-CZ" sz="3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62400" y="1692275"/>
            <a:ext cx="10191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kozel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29075" y="2420938"/>
            <a:ext cx="8032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kůň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48125" y="3213100"/>
            <a:ext cx="11525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beran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48125" y="4686300"/>
            <a:ext cx="1360488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kohout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05263" y="5449888"/>
            <a:ext cx="10969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prase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8125" y="3929063"/>
            <a:ext cx="769938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býk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588" y="2420938"/>
            <a:ext cx="11223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jehně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2588" y="3213100"/>
            <a:ext cx="1046162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kůzle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588" y="3929063"/>
            <a:ext cx="922337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kuře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2588" y="4686300"/>
            <a:ext cx="846137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sele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588" y="5449888"/>
            <a:ext cx="81915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tele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13525" y="1704975"/>
            <a:ext cx="1057275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hříbě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23" name="Přímá spojnice se šipkou 22"/>
          <p:cNvCxnSpPr>
            <a:endCxn id="15" idx="1"/>
          </p:cNvCxnSpPr>
          <p:nvPr/>
        </p:nvCxnSpPr>
        <p:spPr>
          <a:xfrm>
            <a:off x="1571625" y="2060575"/>
            <a:ext cx="2476500" cy="2160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5" idx="3"/>
            <a:endCxn id="20" idx="1"/>
          </p:cNvCxnSpPr>
          <p:nvPr/>
        </p:nvCxnSpPr>
        <p:spPr>
          <a:xfrm>
            <a:off x="4818063" y="4221163"/>
            <a:ext cx="1914525" cy="1520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051050" y="2852738"/>
            <a:ext cx="2089150" cy="28892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102225" y="5084763"/>
            <a:ext cx="1511300" cy="7921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3" idx="1"/>
          </p:cNvCxnSpPr>
          <p:nvPr/>
        </p:nvCxnSpPr>
        <p:spPr>
          <a:xfrm>
            <a:off x="1944688" y="3644900"/>
            <a:ext cx="2103437" cy="13335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93" name="Přímá spojnice se šipkou 8192"/>
          <p:cNvCxnSpPr>
            <a:stCxn id="13" idx="3"/>
            <a:endCxn id="18" idx="1"/>
          </p:cNvCxnSpPr>
          <p:nvPr/>
        </p:nvCxnSpPr>
        <p:spPr>
          <a:xfrm flipV="1">
            <a:off x="5408613" y="4221163"/>
            <a:ext cx="1323975" cy="75723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97" name="Přímá spojnice se šipkou 8196"/>
          <p:cNvCxnSpPr>
            <a:stCxn id="6" idx="3"/>
            <a:endCxn id="11" idx="1"/>
          </p:cNvCxnSpPr>
          <p:nvPr/>
        </p:nvCxnSpPr>
        <p:spPr>
          <a:xfrm flipV="1">
            <a:off x="1571625" y="3505200"/>
            <a:ext cx="2476500" cy="7159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8199" name="Přímá spojnice se šipkou 8198"/>
          <p:cNvCxnSpPr>
            <a:stCxn id="11" idx="3"/>
            <a:endCxn id="16" idx="1"/>
          </p:cNvCxnSpPr>
          <p:nvPr/>
        </p:nvCxnSpPr>
        <p:spPr>
          <a:xfrm flipV="1">
            <a:off x="5200650" y="2713038"/>
            <a:ext cx="1531938" cy="7921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8201" name="Přímá spojnice se šipkou 8200"/>
          <p:cNvCxnSpPr>
            <a:stCxn id="5" idx="3"/>
            <a:endCxn id="9" idx="1"/>
          </p:cNvCxnSpPr>
          <p:nvPr/>
        </p:nvCxnSpPr>
        <p:spPr>
          <a:xfrm flipV="1">
            <a:off x="1533525" y="1984375"/>
            <a:ext cx="2428875" cy="29940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203" name="Přímá spojnice se šipkou 8202"/>
          <p:cNvCxnSpPr>
            <a:stCxn id="9" idx="3"/>
            <a:endCxn id="17" idx="1"/>
          </p:cNvCxnSpPr>
          <p:nvPr/>
        </p:nvCxnSpPr>
        <p:spPr>
          <a:xfrm>
            <a:off x="4981575" y="1984375"/>
            <a:ext cx="1751013" cy="1520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205" name="Přímá spojnice se šipkou 8204"/>
          <p:cNvCxnSpPr>
            <a:stCxn id="7" idx="3"/>
            <a:endCxn id="10" idx="1"/>
          </p:cNvCxnSpPr>
          <p:nvPr/>
        </p:nvCxnSpPr>
        <p:spPr>
          <a:xfrm flipV="1">
            <a:off x="1909763" y="2713038"/>
            <a:ext cx="2119312" cy="30289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207" name="Přímá spojnice se šipkou 8206"/>
          <p:cNvCxnSpPr>
            <a:stCxn id="10" idx="3"/>
            <a:endCxn id="21" idx="1"/>
          </p:cNvCxnSpPr>
          <p:nvPr/>
        </p:nvCxnSpPr>
        <p:spPr>
          <a:xfrm flipV="1">
            <a:off x="4832350" y="1997075"/>
            <a:ext cx="1781175" cy="7159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52426" y="250451"/>
            <a:ext cx="8324030" cy="118417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2" name="TextovéPole 14"/>
          <p:cNvSpPr txBox="1">
            <a:spLocks noChangeArrowheads="1"/>
          </p:cNvSpPr>
          <p:nvPr/>
        </p:nvSpPr>
        <p:spPr bwMode="auto">
          <a:xfrm>
            <a:off x="330200" y="1916113"/>
            <a:ext cx="83248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>
                <a:latin typeface="Trebuchet MS" pitchFamily="34" charset="0"/>
              </a:rPr>
              <a:t>Ilustrace a kliparty z http://office.microsoft.com/cs-cz/images/?CTT=6&amp;ver=14&amp;app=powerpnt.exe</a:t>
            </a:r>
          </a:p>
        </p:txBody>
      </p:sp>
      <p:sp>
        <p:nvSpPr>
          <p:cNvPr id="22533" name="Obdélník 3"/>
          <p:cNvSpPr>
            <a:spLocks noChangeArrowheads="1"/>
          </p:cNvSpPr>
          <p:nvPr/>
        </p:nvSpPr>
        <p:spPr bwMode="auto">
          <a:xfrm>
            <a:off x="661988" y="2924175"/>
            <a:ext cx="7993062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Lutz,Joshua .http://commons.wikimedia.org.1. 9. 2007, 22:22(cit.2012-02-02).</a:t>
            </a:r>
          </a:p>
          <a:p>
            <a:r>
              <a:rPr lang="cs-CZ">
                <a:latin typeface="Trebuchet MS" pitchFamily="34" charset="0"/>
              </a:rPr>
              <a:t>File:Sus_scrofa_scrofa.jpg?uselang=cs</a:t>
            </a:r>
          </a:p>
          <a:p>
            <a:r>
              <a:rPr lang="cs-CZ">
                <a:latin typeface="Trebuchet MS" pitchFamily="34" charset="0"/>
              </a:rPr>
              <a:t>Dostupné z www:http://commons.wikimedia.org/wiki/File:Sus_scrofa_scrofa.jpg?uselang=cs</a:t>
            </a:r>
          </a:p>
        </p:txBody>
      </p:sp>
      <p:sp>
        <p:nvSpPr>
          <p:cNvPr id="22534" name="Obdélník 4"/>
          <p:cNvSpPr>
            <a:spLocks noChangeArrowheads="1"/>
          </p:cNvSpPr>
          <p:nvPr/>
        </p:nvSpPr>
        <p:spPr bwMode="auto">
          <a:xfrm>
            <a:off x="684213" y="5106988"/>
            <a:ext cx="7991475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 Pernak.http://commons.wikimedia.org.14:00, 1 April 2007(cit.2012-02-02)File:Koza_domácí_(zoo_Vyškov-_czech_republic).JPG</a:t>
            </a:r>
          </a:p>
          <a:p>
            <a:r>
              <a:rPr lang="cs-CZ">
                <a:latin typeface="Trebuchet MS" pitchFamily="34" charset="0"/>
              </a:rPr>
              <a:t>Dostupné z www:http://commons.wikimedia.org/wiki/File:Koza_domácí_(zoo_Vyškov-_czech_republic).JPG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1"/>
          <p:cNvSpPr>
            <a:spLocks noChangeArrowheads="1"/>
          </p:cNvSpPr>
          <p:nvPr/>
        </p:nvSpPr>
        <p:spPr bwMode="auto">
          <a:xfrm>
            <a:off x="539750" y="404813"/>
            <a:ext cx="8064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Dezidor.http://commons.wikimedia.org.8. 3. 2010, 19:41(cit.2012-02-02)File:Králík_(4).jpg</a:t>
            </a:r>
          </a:p>
          <a:p>
            <a:r>
              <a:rPr lang="cs-CZ">
                <a:latin typeface="Trebuchet MS" pitchFamily="34" charset="0"/>
              </a:rPr>
              <a:t>Dostupné z www:http://commons.wikimedia.org/wiki/File:Králík_(4).jpg?uselang=cs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244</TotalTime>
  <Words>207</Words>
  <Application>Microsoft Office PowerPoint</Application>
  <PresentationFormat>On-screen Show (4:3)</PresentationFormat>
  <Paragraphs>78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Trebuchet MS</vt:lpstr>
      <vt:lpstr>Arial</vt:lpstr>
      <vt:lpstr>Georgia</vt:lpstr>
      <vt:lpstr>Calibri</vt:lpstr>
      <vt:lpstr>Wingdings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33</cp:revision>
  <dcterms:created xsi:type="dcterms:W3CDTF">2012-02-04T12:39:43Z</dcterms:created>
  <dcterms:modified xsi:type="dcterms:W3CDTF">2013-09-24T16:11:44Z</dcterms:modified>
</cp:coreProperties>
</file>