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3" r:id="rId2"/>
    <p:sldId id="264" r:id="rId3"/>
    <p:sldId id="259" r:id="rId4"/>
    <p:sldId id="256" r:id="rId5"/>
    <p:sldId id="257" r:id="rId6"/>
    <p:sldId id="260" r:id="rId7"/>
    <p:sldId id="265" r:id="rId8"/>
    <p:sldId id="266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D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1" d="100"/>
          <a:sy n="91" d="100"/>
        </p:scale>
        <p:origin x="-133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D5C785-2885-4B74-A68C-586A6E017520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610689-2D1B-47C1-99F0-C8AC8E3733D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73327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D5C785-2885-4B74-A68C-586A6E017520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610689-2D1B-47C1-99F0-C8AC8E3733D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49106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D5C785-2885-4B74-A68C-586A6E017520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610689-2D1B-47C1-99F0-C8AC8E3733D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78950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D5C785-2885-4B74-A68C-586A6E017520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610689-2D1B-47C1-99F0-C8AC8E3733D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28388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D5C785-2885-4B74-A68C-586A6E017520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610689-2D1B-47C1-99F0-C8AC8E3733D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08690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D5C785-2885-4B74-A68C-586A6E017520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610689-2D1B-47C1-99F0-C8AC8E3733D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25700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D5C785-2885-4B74-A68C-586A6E017520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610689-2D1B-47C1-99F0-C8AC8E3733D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27222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D5C785-2885-4B74-A68C-586A6E017520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610689-2D1B-47C1-99F0-C8AC8E3733D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43659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D5C785-2885-4B74-A68C-586A6E017520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610689-2D1B-47C1-99F0-C8AC8E3733D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32657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D5C785-2885-4B74-A68C-586A6E017520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610689-2D1B-47C1-99F0-C8AC8E3733D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26985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D5C785-2885-4B74-A68C-586A6E017520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610689-2D1B-47C1-99F0-C8AC8E3733D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756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D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1D5C785-2885-4B74-A68C-586A6E017520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4610689-2D1B-47C1-99F0-C8AC8E3733D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05786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12" Type="http://schemas.openxmlformats.org/officeDocument/2006/relationships/image" Target="../media/image17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png"/><Relationship Id="rId11" Type="http://schemas.openxmlformats.org/officeDocument/2006/relationships/image" Target="../media/image16.png"/><Relationship Id="rId5" Type="http://schemas.openxmlformats.org/officeDocument/2006/relationships/image" Target="../media/image10.png"/><Relationship Id="rId10" Type="http://schemas.openxmlformats.org/officeDocument/2006/relationships/image" Target="../media/image15.png"/><Relationship Id="rId4" Type="http://schemas.openxmlformats.org/officeDocument/2006/relationships/image" Target="../media/image9.png"/><Relationship Id="rId9" Type="http://schemas.openxmlformats.org/officeDocument/2006/relationships/image" Target="../media/image14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png"/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png"/><Relationship Id="rId5" Type="http://schemas.openxmlformats.org/officeDocument/2006/relationships/image" Target="../media/image21.png"/><Relationship Id="rId4" Type="http://schemas.openxmlformats.org/officeDocument/2006/relationships/image" Target="../media/image20.png"/><Relationship Id="rId9" Type="http://schemas.openxmlformats.org/officeDocument/2006/relationships/image" Target="../media/image25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png"/><Relationship Id="rId13" Type="http://schemas.openxmlformats.org/officeDocument/2006/relationships/image" Target="../media/image37.png"/><Relationship Id="rId3" Type="http://schemas.openxmlformats.org/officeDocument/2006/relationships/image" Target="../media/image27.png"/><Relationship Id="rId7" Type="http://schemas.openxmlformats.org/officeDocument/2006/relationships/image" Target="../media/image31.png"/><Relationship Id="rId12" Type="http://schemas.openxmlformats.org/officeDocument/2006/relationships/image" Target="../media/image36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0.png"/><Relationship Id="rId11" Type="http://schemas.openxmlformats.org/officeDocument/2006/relationships/image" Target="../media/image35.png"/><Relationship Id="rId5" Type="http://schemas.openxmlformats.org/officeDocument/2006/relationships/image" Target="../media/image29.png"/><Relationship Id="rId10" Type="http://schemas.openxmlformats.org/officeDocument/2006/relationships/image" Target="../media/image34.png"/><Relationship Id="rId4" Type="http://schemas.openxmlformats.org/officeDocument/2006/relationships/image" Target="../media/image28.png"/><Relationship Id="rId9" Type="http://schemas.openxmlformats.org/officeDocument/2006/relationships/image" Target="../media/image33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548680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259632" y="1413867"/>
            <a:ext cx="7222194" cy="52322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rgbClr val="00B050"/>
              </a:solidFill>
            </a:endParaRPr>
          </a:p>
          <a:p>
            <a:pPr algn="ctr"/>
            <a:r>
              <a:rPr lang="cs-CZ" dirty="0" smtClean="0"/>
              <a:t>projekt v rámci vzdělávacího programu</a:t>
            </a:r>
          </a:p>
          <a:p>
            <a:pPr algn="ctr"/>
            <a:r>
              <a:rPr lang="cs-CZ" dirty="0" smtClean="0"/>
              <a:t>VZDĚLÁNÍ PRO KONKURENCESCHOPNOST</a:t>
            </a:r>
          </a:p>
          <a:p>
            <a:endParaRPr lang="cs-CZ" dirty="0" smtClean="0"/>
          </a:p>
          <a:p>
            <a:pPr algn="ctr"/>
            <a:r>
              <a:rPr lang="cs-CZ" dirty="0" smtClean="0"/>
              <a:t>ŠABLONA ČÍSLO: III/2</a:t>
            </a:r>
          </a:p>
          <a:p>
            <a:pPr algn="ctr"/>
            <a:r>
              <a:rPr lang="cs-CZ" dirty="0" smtClean="0"/>
              <a:t>NÁZEV:  INOVACE A ZKVALITNĚNÍ VÝUKY PROSTŘEDNICTVÍM ICT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PŘEDMĚT: Český jazyk</a:t>
            </a:r>
          </a:p>
          <a:p>
            <a:r>
              <a:rPr lang="cs-CZ" dirty="0" smtClean="0"/>
              <a:t>ROČNÍK:     druhý</a:t>
            </a:r>
          </a:p>
          <a:p>
            <a:r>
              <a:rPr lang="cs-CZ" dirty="0" smtClean="0"/>
              <a:t>TÉMA:        Abeceda</a:t>
            </a:r>
          </a:p>
          <a:p>
            <a:r>
              <a:rPr lang="cs-CZ" dirty="0" smtClean="0"/>
              <a:t>AUTOR:     Mgr. Jitka Bečicová</a:t>
            </a:r>
          </a:p>
          <a:p>
            <a:r>
              <a:rPr lang="cs-CZ" dirty="0" smtClean="0"/>
              <a:t>DATUM VYTVOŘENÍ:  29. 9 2012</a:t>
            </a:r>
          </a:p>
          <a:p>
            <a:endParaRPr lang="cs-CZ" dirty="0" smtClean="0"/>
          </a:p>
          <a:p>
            <a:endParaRPr lang="cs-CZ" dirty="0" smtClean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VY_32_INOVACE_21_jB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476742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635896" y="188640"/>
            <a:ext cx="190321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Anotace</a:t>
            </a:r>
            <a:endParaRPr lang="cs-CZ" sz="4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99070" y="1403326"/>
            <a:ext cx="777686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Prezentace je určena pro práci na interaktivní tabuli. Byla vytvořena jako doplněk k procvičení a upevnění učiva 2. ročníku Abeceda. Slouží k praktickému procvičení práce s abecedou. Umožňuje žákům pracovat ve skupinách i samostatně.  Poslední úkol lze využít jako pracovní list.</a:t>
            </a:r>
            <a:endParaRPr lang="cs-CZ" dirty="0"/>
          </a:p>
        </p:txBody>
      </p:sp>
      <p:sp>
        <p:nvSpPr>
          <p:cNvPr id="4" name="Nadpis 2"/>
          <p:cNvSpPr txBox="1">
            <a:spLocks/>
          </p:cNvSpPr>
          <p:nvPr/>
        </p:nvSpPr>
        <p:spPr>
          <a:xfrm>
            <a:off x="352426" y="345976"/>
            <a:ext cx="8252022" cy="70676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200" b="1" dirty="0" smtClean="0">
                <a:ln w="12700">
                  <a:solidFill>
                    <a:schemeClr val="tx1"/>
                  </a:solidFill>
                  <a:prstDash val="solid"/>
                </a:ln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ANOTACE</a:t>
            </a:r>
            <a:endParaRPr lang="cs-CZ" sz="3200" b="1" dirty="0">
              <a:ln w="12700">
                <a:solidFill>
                  <a:schemeClr val="tx1"/>
                </a:solidFill>
                <a:prstDash val="solid"/>
              </a:ln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52716" y="4112205"/>
            <a:ext cx="825202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Pilotáž: Prezentace pilotována ve třídách </a:t>
            </a:r>
            <a:r>
              <a:rPr lang="cs-CZ" dirty="0" smtClean="0"/>
              <a:t>druhého </a:t>
            </a:r>
            <a:r>
              <a:rPr lang="cs-CZ" dirty="0"/>
              <a:t>ročníku. Posloužila k </a:t>
            </a:r>
            <a:r>
              <a:rPr lang="cs-CZ" dirty="0" smtClean="0"/>
              <a:t>osvojení  </a:t>
            </a:r>
            <a:r>
              <a:rPr lang="cs-CZ" dirty="0"/>
              <a:t>a </a:t>
            </a:r>
            <a:r>
              <a:rPr lang="cs-CZ" dirty="0" smtClean="0"/>
              <a:t>upevnění abecedy . Žáci si procvičili její praktické  využití.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697514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195736" y="2348880"/>
            <a:ext cx="5219314" cy="1569660"/>
          </a:xfrm>
          <a:prstGeom prst="rect">
            <a:avLst/>
          </a:prstGeom>
          <a:noFill/>
          <a:ln>
            <a:solidFill>
              <a:srgbClr val="FFFF00"/>
            </a:solidFill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rtlCol="0">
            <a:spAutoFit/>
          </a:bodyPr>
          <a:lstStyle/>
          <a:p>
            <a:r>
              <a:rPr lang="cs-CZ" sz="9600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ABECEDA</a:t>
            </a:r>
            <a:endParaRPr lang="cs-CZ" sz="9600" b="1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0334" y="207937"/>
            <a:ext cx="1828800" cy="1828800"/>
          </a:xfrm>
          <a:prstGeom prst="rect">
            <a:avLst/>
          </a:prstGeom>
          <a:ln/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75018" y="88567"/>
            <a:ext cx="1828800" cy="1828800"/>
          </a:xfrm>
          <a:prstGeom prst="rect">
            <a:avLst/>
          </a:prstGeom>
          <a:ln/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15725" y="311984"/>
            <a:ext cx="1828800" cy="1828800"/>
          </a:xfrm>
          <a:prstGeom prst="rect">
            <a:avLst/>
          </a:prstGeom>
          <a:ln/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12737" y="4293096"/>
            <a:ext cx="1828800" cy="1828800"/>
          </a:xfrm>
          <a:prstGeom prst="rect">
            <a:avLst/>
          </a:prstGeom>
          <a:ln/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</p:pic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53952" y="4324463"/>
            <a:ext cx="1828800" cy="1828800"/>
          </a:xfrm>
          <a:prstGeom prst="rect">
            <a:avLst/>
          </a:prstGeom>
          <a:ln/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</p:pic>
      <p:sp>
        <p:nvSpPr>
          <p:cNvPr id="5" name="TextovéPole 4"/>
          <p:cNvSpPr txBox="1"/>
          <p:nvPr/>
        </p:nvSpPr>
        <p:spPr>
          <a:xfrm>
            <a:off x="1691680" y="311984"/>
            <a:ext cx="41229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B050"/>
                </a:solidFill>
                <a:latin typeface="Brush Script MT" pitchFamily="66" charset="0"/>
              </a:rPr>
              <a:t>A</a:t>
            </a:r>
            <a:endParaRPr lang="cs-CZ" sz="2800" dirty="0">
              <a:solidFill>
                <a:srgbClr val="00B050"/>
              </a:solidFill>
              <a:latin typeface="Brush Script MT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140657" y="155008"/>
            <a:ext cx="38343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B050"/>
                </a:solidFill>
                <a:latin typeface="Brush Script MT" pitchFamily="66" charset="0"/>
              </a:rPr>
              <a:t>B</a:t>
            </a:r>
            <a:endParaRPr lang="cs-CZ" sz="2800" dirty="0">
              <a:solidFill>
                <a:srgbClr val="00B050"/>
              </a:solidFill>
              <a:latin typeface="Brush Script MT" pitchFamily="66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695308" y="361963"/>
            <a:ext cx="40107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B050"/>
                </a:solidFill>
                <a:latin typeface="Brush Script MT" pitchFamily="66" charset="0"/>
              </a:rPr>
              <a:t>C</a:t>
            </a:r>
            <a:endParaRPr lang="cs-CZ" sz="2800" dirty="0">
              <a:solidFill>
                <a:srgbClr val="00B050"/>
              </a:solidFill>
              <a:latin typeface="Brush Script MT" pitchFamily="66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724128" y="4293096"/>
            <a:ext cx="4171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Brush Script MT" pitchFamily="66" charset="0"/>
              </a:rPr>
              <a:t>D</a:t>
            </a:r>
            <a:endParaRPr lang="cs-CZ" sz="2800" b="1" dirty="0">
              <a:solidFill>
                <a:srgbClr val="00B050"/>
              </a:solidFill>
              <a:latin typeface="Brush Script MT" pitchFamily="66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637177" y="4554706"/>
            <a:ext cx="52129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B050"/>
                </a:solidFill>
                <a:latin typeface="Brush Script MT" pitchFamily="66" charset="0"/>
              </a:rPr>
              <a:t>Cˇ</a:t>
            </a:r>
            <a:endParaRPr lang="cs-CZ" sz="2800" dirty="0">
              <a:solidFill>
                <a:srgbClr val="00B050"/>
              </a:solidFill>
              <a:latin typeface="Brush Script MT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1737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337" r="18600"/>
          <a:stretch/>
        </p:blipFill>
        <p:spPr bwMode="auto">
          <a:xfrm>
            <a:off x="7356764" y="2922922"/>
            <a:ext cx="1080142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400" r="21951"/>
          <a:stretch/>
        </p:blipFill>
        <p:spPr bwMode="auto">
          <a:xfrm>
            <a:off x="3013848" y="988514"/>
            <a:ext cx="1054293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749" b="20393"/>
          <a:stretch/>
        </p:blipFill>
        <p:spPr bwMode="auto">
          <a:xfrm>
            <a:off x="6638528" y="5085184"/>
            <a:ext cx="1828800" cy="11678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0649" y="1098199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714" r="17664"/>
          <a:stretch/>
        </p:blipFill>
        <p:spPr bwMode="auto">
          <a:xfrm>
            <a:off x="4335655" y="4751459"/>
            <a:ext cx="1218394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679" b="20386"/>
          <a:stretch/>
        </p:blipFill>
        <p:spPr bwMode="auto">
          <a:xfrm>
            <a:off x="2099529" y="3495368"/>
            <a:ext cx="1828800" cy="11143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193" b="17899"/>
          <a:stretch/>
        </p:blipFill>
        <p:spPr bwMode="auto">
          <a:xfrm>
            <a:off x="7092280" y="1154360"/>
            <a:ext cx="1828800" cy="11870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4" name="Picture 10"/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502" b="17640"/>
          <a:stretch/>
        </p:blipFill>
        <p:spPr bwMode="auto">
          <a:xfrm>
            <a:off x="1828800" y="5316016"/>
            <a:ext cx="1828800" cy="11678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5" name="Picture 11"/>
          <p:cNvPicPr>
            <a:picLocks noChangeAspect="1" noChangeArrowheads="1"/>
          </p:cNvPicPr>
          <p:nvPr/>
        </p:nvPicPr>
        <p:blipFill rotWithShape="1"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193" b="17899"/>
          <a:stretch/>
        </p:blipFill>
        <p:spPr bwMode="auto">
          <a:xfrm>
            <a:off x="4737720" y="1154361"/>
            <a:ext cx="1828800" cy="11870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6" name="Picture 12"/>
          <p:cNvPicPr>
            <a:picLocks noChangeAspect="1" noChangeArrowheads="1"/>
          </p:cNvPicPr>
          <p:nvPr/>
        </p:nvPicPr>
        <p:blipFill rotWithShape="1"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823" r="18600"/>
          <a:stretch/>
        </p:blipFill>
        <p:spPr bwMode="auto">
          <a:xfrm>
            <a:off x="340158" y="3882752"/>
            <a:ext cx="1180988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7" name="Picture 13"/>
          <p:cNvPicPr>
            <a:picLocks noChangeAspect="1" noChangeArrowheads="1"/>
          </p:cNvPicPr>
          <p:nvPr/>
        </p:nvPicPr>
        <p:blipFill rotWithShape="1"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764" b="9639"/>
          <a:stretch/>
        </p:blipFill>
        <p:spPr bwMode="auto">
          <a:xfrm>
            <a:off x="4809728" y="2922922"/>
            <a:ext cx="1828800" cy="15105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185049" y="70509"/>
            <a:ext cx="630121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Očísluj zvířata podle abecedy.</a:t>
            </a:r>
            <a:endParaRPr lang="cs-CZ" sz="4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0" y="3741061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1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469570" y="867367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2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673691" y="988514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3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521146" y="6164287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4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898063" y="3292862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5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8436906" y="5085184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6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40158" y="692696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7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554049" y="6022178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8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8467328" y="3033703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9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8467328" y="785029"/>
            <a:ext cx="4956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10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566520" y="2817314"/>
            <a:ext cx="4956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11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0916055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2" grpId="0"/>
      <p:bldP spid="13" grpId="0"/>
      <p:bldP spid="14" grpId="0"/>
      <p:bldP spid="15" grpId="0"/>
      <p:bldP spid="16" grpId="0"/>
      <p:bldP spid="1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3046334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8" name="Picture 10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67630" y="908720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0" name="Picture 1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252" y="908720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3" name="Picture 1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56360" y="908720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5" name="Picture 1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252" y="3046334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8" name="Picture 20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07203" y="3046334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9" name="Picture 21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73718" y="908720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70" name="Picture 22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5621" y="3046334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57524" y="200834"/>
            <a:ext cx="778392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Očísluj ovoce podle abecedy a napiš.</a:t>
            </a:r>
            <a:endParaRPr lang="cs-CZ" sz="4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48949" y="3115445"/>
            <a:ext cx="31451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B0F0"/>
                </a:solidFill>
              </a:rPr>
              <a:t>1</a:t>
            </a:r>
            <a:endParaRPr lang="cs-CZ" sz="2000" b="1" dirty="0">
              <a:solidFill>
                <a:srgbClr val="00B0F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376209" y="3153509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B0F0"/>
                </a:solidFill>
              </a:rPr>
              <a:t>2</a:t>
            </a:r>
            <a:endParaRPr lang="cs-CZ" b="1" dirty="0">
              <a:solidFill>
                <a:srgbClr val="00B0F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619672" y="3115445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B0F0"/>
                </a:solidFill>
              </a:rPr>
              <a:t>3</a:t>
            </a:r>
            <a:endParaRPr lang="cs-CZ" b="1" dirty="0">
              <a:solidFill>
                <a:srgbClr val="00B0F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061823" y="3130834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B0F0"/>
                </a:solidFill>
              </a:rPr>
              <a:t>4</a:t>
            </a:r>
            <a:endParaRPr lang="cs-CZ" b="1" dirty="0">
              <a:solidFill>
                <a:srgbClr val="00B0F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619672" y="1073634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B0F0"/>
                </a:solidFill>
              </a:rPr>
              <a:t>5</a:t>
            </a:r>
            <a:endParaRPr lang="cs-CZ" b="1" dirty="0">
              <a:solidFill>
                <a:srgbClr val="00B0F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931460" y="999352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B0F0"/>
                </a:solidFill>
              </a:rPr>
              <a:t>6</a:t>
            </a:r>
            <a:endParaRPr lang="cs-CZ" b="1" dirty="0">
              <a:solidFill>
                <a:srgbClr val="00B0F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8376209" y="94081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B0F0"/>
                </a:solidFill>
              </a:rPr>
              <a:t>7</a:t>
            </a:r>
            <a:endParaRPr lang="cs-CZ" b="1" dirty="0">
              <a:solidFill>
                <a:srgbClr val="00B0F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294744" y="101238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B0F0"/>
                </a:solidFill>
              </a:rPr>
              <a:t>8</a:t>
            </a:r>
            <a:endParaRPr lang="cs-CZ" b="1" dirty="0">
              <a:solidFill>
                <a:srgbClr val="00B0F0"/>
              </a:solidFill>
            </a:endParaRPr>
          </a:p>
        </p:txBody>
      </p:sp>
      <p:cxnSp>
        <p:nvCxnSpPr>
          <p:cNvPr id="14" name="Přímá spojnice 13"/>
          <p:cNvCxnSpPr/>
          <p:nvPr/>
        </p:nvCxnSpPr>
        <p:spPr>
          <a:xfrm>
            <a:off x="323528" y="5733256"/>
            <a:ext cx="8419608" cy="36004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323528" y="6381328"/>
            <a:ext cx="8419608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790695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6" grpId="0"/>
      <p:bldP spid="7" grpId="0"/>
      <p:bldP spid="8" grpId="0"/>
      <p:bldP spid="10" grpId="0"/>
      <p:bldP spid="11" grpId="0"/>
      <p:bldP spid="1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300"/>
          <a:stretch/>
        </p:blipFill>
        <p:spPr bwMode="auto">
          <a:xfrm>
            <a:off x="2577836" y="1386966"/>
            <a:ext cx="1828800" cy="15672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347" y="1146803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5336" y="1146803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04856" y="1126378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629" y="3041751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4710" y="3019611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50643" y="3059619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3134990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4710" y="5029200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6" name="Picture 12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5048913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7" name="Picture 13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83580" y="5004194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9" name="Picture 15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50643" y="5004194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67544" y="21110"/>
            <a:ext cx="849694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Napiš názvy obrázků na řádku seřazené podle abecedy.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54594521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2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2931" y="1052766"/>
            <a:ext cx="2158605" cy="21586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7080" y="1052766"/>
            <a:ext cx="2184171" cy="21841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2768" y="908720"/>
            <a:ext cx="2232248" cy="22322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35711" y="2737520"/>
            <a:ext cx="2089867" cy="20898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00580" y="2616559"/>
            <a:ext cx="2331787" cy="23317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2991" y="4483878"/>
            <a:ext cx="2030613" cy="20306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5439"/>
          <a:stretch/>
        </p:blipFill>
        <p:spPr bwMode="auto">
          <a:xfrm>
            <a:off x="6426611" y="4580762"/>
            <a:ext cx="2278445" cy="21545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5751"/>
          <a:stretch/>
        </p:blipFill>
        <p:spPr bwMode="auto">
          <a:xfrm>
            <a:off x="2965047" y="4827387"/>
            <a:ext cx="2154529" cy="20306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22397" y="2986220"/>
            <a:ext cx="2098964" cy="20989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714280" y="4669"/>
            <a:ext cx="8248095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Doplň písmenko , které je v abecedě „před“ a „za“ písmenem v housence.</a:t>
            </a:r>
            <a:endParaRPr lang="cs-CZ" sz="4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578179" y="1883241"/>
            <a:ext cx="38023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B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47409" y="1909717"/>
            <a:ext cx="38183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U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7442393" y="1840178"/>
            <a:ext cx="32573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Š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895883" y="3541817"/>
            <a:ext cx="34496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K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119576" y="3753572"/>
            <a:ext cx="33534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E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682599" y="5280998"/>
            <a:ext cx="32893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Z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498582" y="3568906"/>
            <a:ext cx="28245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J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310457" y="5658027"/>
            <a:ext cx="38824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O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821375" y="5507813"/>
            <a:ext cx="38343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Ň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01808182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52426" y="228600"/>
            <a:ext cx="8324030" cy="118417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200" b="1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cs typeface="Arial" pitchFamily="34" charset="0"/>
              </a:rPr>
              <a:t>ZDROJE </a:t>
            </a:r>
            <a:r>
              <a:rPr lang="pl-PL" sz="3200" b="1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cs typeface="Arial" pitchFamily="34" charset="0"/>
              </a:rPr>
              <a:t>[on line]</a:t>
            </a:r>
            <a:br>
              <a:rPr lang="pl-PL" sz="3200" b="1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cs typeface="Arial" pitchFamily="34" charset="0"/>
              </a:rPr>
            </a:br>
            <a:r>
              <a:rPr lang="pl-PL" sz="3200" b="1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cs typeface="Arial" pitchFamily="34" charset="0"/>
              </a:rPr>
              <a:t>                  dostupné z www:</a:t>
            </a:r>
            <a:endParaRPr lang="cs-CZ" sz="3200" b="1" dirty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425330" y="1926466"/>
            <a:ext cx="82296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/>
              <a:t>http://office.microsoft.com/cs-cz/images/?CTT=6&amp;ver=14&amp;app=powerpnt.exe</a:t>
            </a:r>
          </a:p>
        </p:txBody>
      </p:sp>
    </p:spTree>
    <p:extLst>
      <p:ext uri="{BB962C8B-B14F-4D97-AF65-F5344CB8AC3E}">
        <p14:creationId xmlns:p14="http://schemas.microsoft.com/office/powerpoint/2010/main" val="26298621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209</TotalTime>
  <Words>214</Words>
  <Application>Microsoft Office PowerPoint</Application>
  <PresentationFormat>Předvádění na obrazovce (4:3)</PresentationFormat>
  <Paragraphs>62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 Slovan</dc:creator>
  <cp:lastModifiedBy>H Koláčková</cp:lastModifiedBy>
  <cp:revision>27</cp:revision>
  <dcterms:created xsi:type="dcterms:W3CDTF">2012-09-29T11:21:13Z</dcterms:created>
  <dcterms:modified xsi:type="dcterms:W3CDTF">2013-02-21T07:12:46Z</dcterms:modified>
</cp:coreProperties>
</file>