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58" r:id="rId5"/>
    <p:sldId id="281" r:id="rId6"/>
    <p:sldId id="280" r:id="rId7"/>
    <p:sldId id="28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58"/>
          </p14:sldIdLst>
        </p14:section>
        <p14:section name="Oddíl bez názvu" id="{04C0CBDF-79A6-4F65-AD0E-0346DD5B4B1E}">
          <p14:sldIdLst>
            <p14:sldId id="281"/>
            <p14:sldId id="280"/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nástroje - varhany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30. 1. 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VY_32_INOVACE_22_DO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OSMÉHO ROČNÍKU HUDEBNÍ NÁSTROJE – </a:t>
            </a:r>
            <a:r>
              <a:rPr lang="cs-CZ" b="1" dirty="0" smtClean="0"/>
              <a:t>VARHANY</a:t>
            </a:r>
          </a:p>
          <a:p>
            <a:pPr>
              <a:buClrTx/>
            </a:pPr>
            <a:r>
              <a:rPr lang="cs-CZ" dirty="0" smtClean="0"/>
              <a:t>V RÁMCI PREZENTACE MAJÍ ŽÁCI MOŽNOST SEZNÁMIT SE S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CHARAKTERISTIKOU TOHOTO NÁSTROJE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ZVUKEM A BARVOU TÓNU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FUNKCÍ V KOMORNÍCH SESKUPENÍCH A SYMFONICKÉM ORCHESTRU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fontScale="85000"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Základní seznámení s hudebními nástroji je vždy vhodné doplnit ukázkou konkrétního nástroje, ne vždy je to ale možné a k tomuto účelu poslouží právě prezentace. Textové informace je možné zestručnit v návaznosti na věkovou skupinu žáků. Doporučuji doplnit </a:t>
            </a:r>
            <a:r>
              <a:rPr lang="cs-CZ" dirty="0" err="1"/>
              <a:t>audioukázkou</a:t>
            </a:r>
            <a:r>
              <a:rPr lang="cs-CZ" dirty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76089" y="116632"/>
            <a:ext cx="3384376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Varhany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idx="1"/>
          </p:nvPr>
        </p:nvSpPr>
        <p:spPr>
          <a:xfrm>
            <a:off x="323528" y="113487"/>
            <a:ext cx="4680520" cy="674136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400" b="1" dirty="0"/>
              <a:t>Varhany </a:t>
            </a:r>
            <a:r>
              <a:rPr lang="cs-CZ" sz="2400" dirty="0"/>
              <a:t> jsou největší a mechanicky nejsložitější hudební </a:t>
            </a:r>
            <a:r>
              <a:rPr lang="cs-CZ" sz="2400" dirty="0" smtClean="0"/>
              <a:t>nástroj. </a:t>
            </a:r>
            <a:r>
              <a:rPr lang="cs-CZ" sz="2400" dirty="0"/>
              <a:t>Tóny se v něm tvoří v dřevěných nebo kovových píšťalách buď chvěním vzduchových sloupců, nebo chvěním kovových jazýčků. Stlačený vzduch se do píšťal vhání obvykle měchem. Moderní varhany mohou mít až sedm manuálů (klaviatur), dvě </a:t>
            </a:r>
            <a:r>
              <a:rPr lang="cs-CZ" sz="2400" dirty="0" err="1"/>
              <a:t>pedálnice</a:t>
            </a:r>
            <a:r>
              <a:rPr lang="cs-CZ" sz="2400" dirty="0"/>
              <a:t> (klaviatury pro nohy), desítky rejstříků a až 10 000 píšťal velikosti od 11 mm do 10 m.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48064" y="2125511"/>
            <a:ext cx="3840427" cy="3674207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1484784"/>
            <a:ext cx="8784976" cy="518457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400" dirty="0"/>
              <a:t>Předchůdci tohoto nástroje byly </a:t>
            </a:r>
            <a:r>
              <a:rPr lang="cs-CZ" sz="2400" dirty="0" err="1"/>
              <a:t>panova</a:t>
            </a:r>
            <a:r>
              <a:rPr lang="cs-CZ" sz="2400" dirty="0"/>
              <a:t> píšťala a dudy. Největší službu umění vykonaly varhany v době hudebního baroka, kdy se na ně provozovaly velkolepé koncerty. Pro varhany psali hudbu skladatelé všech dob (Johann Sebastian </a:t>
            </a:r>
            <a:r>
              <a:rPr lang="cs-CZ" sz="2400" b="1" dirty="0"/>
              <a:t>Bach</a:t>
            </a:r>
            <a:r>
              <a:rPr lang="cs-CZ" sz="2400" dirty="0"/>
              <a:t> v období baroka, Antonín </a:t>
            </a:r>
            <a:r>
              <a:rPr lang="cs-CZ" sz="2400" b="1" dirty="0"/>
              <a:t>Dvořák</a:t>
            </a:r>
            <a:r>
              <a:rPr lang="cs-CZ" sz="2400" dirty="0"/>
              <a:t> v době romantismu či Petr</a:t>
            </a:r>
            <a:r>
              <a:rPr lang="cs-CZ" sz="2400" b="1" dirty="0"/>
              <a:t> Eben </a:t>
            </a:r>
            <a:r>
              <a:rPr lang="cs-CZ" sz="2400" dirty="0"/>
              <a:t>v moderní hudbě) a každá doba měla také své slavné varhaníky a stavitele těchto nástrojů. V době husitských válek v 15. století byly považovány za tzv. ďáblův nástroj a záměrně ničeny husitskými vojsky. České varhanářství bylo velmi ovlivněno varhanářstvím německým, proto zde občas uvádíme i německé pojmy. Mezi tradiční české výrobce varhan patří od roku 1873 krnovská firma </a:t>
            </a:r>
            <a:r>
              <a:rPr lang="cs-CZ" sz="2400" b="1" dirty="0"/>
              <a:t>RIEGER-KLOSS</a:t>
            </a:r>
            <a:r>
              <a:rPr lang="cs-CZ" sz="2400" dirty="0"/>
              <a:t>, která již vyrobila 3732 varhan do všech světadílů.</a:t>
            </a:r>
          </a:p>
        </p:txBody>
      </p:sp>
      <p:sp>
        <p:nvSpPr>
          <p:cNvPr id="3" name="Zástupný symbol pro obsah 1"/>
          <p:cNvSpPr txBox="1">
            <a:spLocks/>
          </p:cNvSpPr>
          <p:nvPr/>
        </p:nvSpPr>
        <p:spPr>
          <a:xfrm>
            <a:off x="3203848" y="188640"/>
            <a:ext cx="2736304" cy="78370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r>
              <a:rPr lang="cs-CZ" sz="3900" b="1" dirty="0" smtClean="0"/>
              <a:t>Historie</a:t>
            </a:r>
            <a:endParaRPr lang="cs-CZ" sz="3900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895375" y="2060848"/>
            <a:ext cx="3776901" cy="4154984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Různorodosti barvy tónů varhan se dosahuje akustickým spoluzněním alikvotních tónů vznikajících v několika píšťalách současně. Tento princip odpovídá elektrofonické aditivní syntéze používané u elektronických hudebních nástrojů.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6632"/>
            <a:ext cx="4762058" cy="66247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4945142" y="842083"/>
            <a:ext cx="3600400" cy="70788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Tvorba tónu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689928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4800" y="1052736"/>
            <a:ext cx="8607680" cy="5262979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/>
              <a:t>Největší </a:t>
            </a:r>
            <a:r>
              <a:rPr lang="cs-CZ" sz="2400" b="1" dirty="0" smtClean="0"/>
              <a:t>varhany</a:t>
            </a:r>
            <a:r>
              <a:rPr lang="cs-CZ" sz="2400" dirty="0"/>
              <a:t> </a:t>
            </a:r>
            <a:r>
              <a:rPr lang="cs-CZ" sz="2400" b="1" dirty="0" smtClean="0"/>
              <a:t>na </a:t>
            </a:r>
            <a:r>
              <a:rPr lang="cs-CZ" sz="2400" b="1" dirty="0"/>
              <a:t>světě</a:t>
            </a:r>
            <a:r>
              <a:rPr lang="cs-CZ" sz="2400" dirty="0"/>
              <a:t>: </a:t>
            </a:r>
            <a:r>
              <a:rPr lang="cs-CZ" sz="2400" dirty="0" err="1"/>
              <a:t>Atlantic</a:t>
            </a:r>
            <a:r>
              <a:rPr lang="cs-CZ" sz="2400" dirty="0"/>
              <a:t> City </a:t>
            </a:r>
            <a:r>
              <a:rPr lang="cs-CZ" sz="2400" dirty="0" err="1"/>
              <a:t>Convention</a:t>
            </a:r>
            <a:r>
              <a:rPr lang="cs-CZ" sz="2400" dirty="0"/>
              <a:t> </a:t>
            </a:r>
            <a:r>
              <a:rPr lang="cs-CZ" sz="2400" dirty="0" err="1"/>
              <a:t>Hall</a:t>
            </a:r>
            <a:r>
              <a:rPr lang="cs-CZ" sz="2400" dirty="0"/>
              <a:t>, New Jersey: 7 manuálů, 1 pedál, 1255 rejstříků, 33 112 píšťal. </a:t>
            </a:r>
            <a:r>
              <a:rPr lang="cs-CZ" sz="2400" b="1" dirty="0"/>
              <a:t>Největší píšťala </a:t>
            </a:r>
            <a:r>
              <a:rPr lang="cs-CZ" sz="2400" dirty="0"/>
              <a:t>měří přes 16 metrů, nejtěžší váží 1 tunu. Hala má 41 000 míst k sezení. Některé píšťaly vydávají tóny pod </a:t>
            </a:r>
            <a:r>
              <a:rPr lang="cs-CZ" sz="2400" dirty="0" err="1"/>
              <a:t>subkontraoktávovou</a:t>
            </a:r>
            <a:r>
              <a:rPr lang="cs-CZ" sz="2400" dirty="0"/>
              <a:t> polohu s osmi kmity za vteřinu</a:t>
            </a:r>
            <a:r>
              <a:rPr lang="cs-CZ" sz="2400" dirty="0" smtClean="0"/>
              <a:t>.</a:t>
            </a:r>
            <a:endParaRPr lang="cs-CZ" sz="2400" dirty="0"/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 b="1" dirty="0"/>
              <a:t>N</a:t>
            </a:r>
            <a:r>
              <a:rPr lang="cs-CZ" sz="2400" b="1" dirty="0" smtClean="0"/>
              <a:t>ejvětší </a:t>
            </a:r>
            <a:r>
              <a:rPr lang="cs-CZ" sz="2400" b="1" dirty="0"/>
              <a:t>chrámové varhany </a:t>
            </a:r>
            <a:r>
              <a:rPr lang="cs-CZ" sz="2400" dirty="0"/>
              <a:t>- </a:t>
            </a:r>
            <a:r>
              <a:rPr lang="cs-CZ" sz="2400" dirty="0" err="1"/>
              <a:t>Passau</a:t>
            </a:r>
            <a:r>
              <a:rPr lang="cs-CZ" sz="2400" dirty="0"/>
              <a:t>, dóm sv. </a:t>
            </a:r>
            <a:r>
              <a:rPr lang="cs-CZ" sz="2400" dirty="0" smtClean="0"/>
              <a:t>Štěpána</a:t>
            </a:r>
            <a:r>
              <a:rPr lang="cs-CZ" sz="2400" dirty="0"/>
              <a:t> </a:t>
            </a:r>
            <a:r>
              <a:rPr lang="cs-CZ" sz="2400" dirty="0" smtClean="0"/>
              <a:t>v </a:t>
            </a:r>
            <a:r>
              <a:rPr lang="cs-CZ" sz="2400" dirty="0"/>
              <a:t>České republice: </a:t>
            </a:r>
            <a:r>
              <a:rPr lang="cs-CZ" sz="2400" b="1" dirty="0"/>
              <a:t>Olomouc</a:t>
            </a:r>
            <a:r>
              <a:rPr lang="cs-CZ" sz="2400" dirty="0"/>
              <a:t>, kostel sv. Mořice: 5 manuálů, 1 pedál, 135 rejstříků a 10 400 píšťal a zvukových </a:t>
            </a:r>
            <a:r>
              <a:rPr lang="cs-CZ" sz="2400" dirty="0" smtClean="0"/>
              <a:t>center</a:t>
            </a:r>
            <a:endParaRPr lang="cs-CZ" sz="2400" dirty="0"/>
          </a:p>
          <a:p>
            <a:pPr lvl="0"/>
            <a:r>
              <a:rPr lang="cs-CZ" sz="2400" b="1" dirty="0"/>
              <a:t> </a:t>
            </a:r>
            <a:r>
              <a:rPr lang="cs-CZ" sz="2400" b="1" dirty="0" smtClean="0"/>
              <a:t>    v </a:t>
            </a:r>
            <a:r>
              <a:rPr lang="cs-CZ" sz="2400" b="1" dirty="0"/>
              <a:t>Praze</a:t>
            </a:r>
            <a:r>
              <a:rPr lang="cs-CZ" sz="2400" dirty="0"/>
              <a:t>: Praha 1, Staré Město, chrám sv. Jakuba staršího</a:t>
            </a:r>
            <a:r>
              <a:rPr lang="cs-CZ" sz="2400" dirty="0" smtClean="0"/>
              <a:t>:</a:t>
            </a:r>
          </a:p>
          <a:p>
            <a:pPr lvl="0"/>
            <a:r>
              <a:rPr lang="cs-CZ" sz="2400" dirty="0" smtClean="0"/>
              <a:t>     4</a:t>
            </a:r>
            <a:r>
              <a:rPr lang="cs-CZ" sz="2400" dirty="0"/>
              <a:t> manuály, 1 pedál, 95 rejstříků</a:t>
            </a:r>
            <a:r>
              <a:rPr lang="cs-CZ" sz="2400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Nejstarší</a:t>
            </a:r>
            <a:r>
              <a:rPr lang="cs-CZ" sz="2400" dirty="0" smtClean="0"/>
              <a:t> dochované </a:t>
            </a:r>
            <a:r>
              <a:rPr lang="cs-CZ" sz="2400" dirty="0"/>
              <a:t>a dosud funkční: v Sionu v bazilice Notre-Dame-de-</a:t>
            </a:r>
            <a:r>
              <a:rPr lang="cs-CZ" sz="2400" dirty="0" err="1"/>
              <a:t>Valère</a:t>
            </a:r>
            <a:r>
              <a:rPr lang="cs-CZ" sz="2400" dirty="0"/>
              <a:t>: 1 manuál, 1 pedál, 8 rejstříků (postaveny koncem 14. století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51520" y="116632"/>
            <a:ext cx="3456384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lang="en-US" sz="4200" b="0" kern="1200" spc="-100" baseline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dk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b="1" dirty="0" err="1" smtClean="0"/>
              <a:t>Nej</a:t>
            </a:r>
            <a:r>
              <a:rPr lang="cs-CZ" sz="4400" b="1" dirty="0" smtClean="0"/>
              <a:t>…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44812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 dirty="0">
                <a:solidFill>
                  <a:schemeClr val="bg1"/>
                </a:solidFill>
              </a:rPr>
              <a:t>Obrázky a fotografie – </a:t>
            </a:r>
            <a:r>
              <a:rPr lang="cs-CZ" sz="2800">
                <a:solidFill>
                  <a:schemeClr val="bg1"/>
                </a:solidFill>
              </a:rPr>
              <a:t>kliparty </a:t>
            </a:r>
            <a:r>
              <a:rPr lang="cs-CZ" sz="2800" smtClean="0">
                <a:solidFill>
                  <a:schemeClr val="bg1"/>
                </a:solidFill>
              </a:rPr>
              <a:t>office-www.office.com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557</TotalTime>
  <Words>414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Prezentace aplikace PowerPoint</vt:lpstr>
      <vt:lpstr>ANOTACE</vt:lpstr>
      <vt:lpstr>Varhany</vt:lpstr>
      <vt:lpstr>Prezentace aplikace PowerPoint</vt:lpstr>
      <vt:lpstr>Prezentace aplikace PowerPoint</vt:lpstr>
      <vt:lpstr>Prezentace aplikace PowerPoint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H Koláčková</cp:lastModifiedBy>
  <cp:revision>84</cp:revision>
  <dcterms:created xsi:type="dcterms:W3CDTF">2011-09-27T06:27:05Z</dcterms:created>
  <dcterms:modified xsi:type="dcterms:W3CDTF">2013-02-20T11:30:38Z</dcterms:modified>
</cp:coreProperties>
</file>