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4" r:id="rId2"/>
    <p:sldId id="265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35758FB7-9AC5-4552-8A53-C91805E547FA}" styleName="Styl s motivem 1 – zvýraznění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51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FE505E-9964-43DF-A9CE-A858F43E35CE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1B86ED8-4E91-4234-B2BC-95DD340BA5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FE505E-9964-43DF-A9CE-A858F43E35CE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1B86ED8-4E91-4234-B2BC-95DD340BA5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FE505E-9964-43DF-A9CE-A858F43E35CE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1B86ED8-4E91-4234-B2BC-95DD340BA5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FE505E-9964-43DF-A9CE-A858F43E35CE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1B86ED8-4E91-4234-B2BC-95DD340BA5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FE505E-9964-43DF-A9CE-A858F43E35CE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1B86ED8-4E91-4234-B2BC-95DD340BA5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FE505E-9964-43DF-A9CE-A858F43E35CE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1B86ED8-4E91-4234-B2BC-95DD340BA5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FE505E-9964-43DF-A9CE-A858F43E35CE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1B86ED8-4E91-4234-B2BC-95DD340BA5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FE505E-9964-43DF-A9CE-A858F43E35CE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1B86ED8-4E91-4234-B2BC-95DD340BA5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FE505E-9964-43DF-A9CE-A858F43E35CE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1B86ED8-4E91-4234-B2BC-95DD340BA57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FE505E-9964-43DF-A9CE-A858F43E35CE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1B86ED8-4E91-4234-B2BC-95DD340BA5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FE505E-9964-43DF-A9CE-A858F43E35CE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1B86ED8-4E91-4234-B2BC-95DD340BA5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ACFE505E-9964-43DF-A9CE-A858F43E35CE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21B86ED8-4E91-4234-B2BC-95DD340BA57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slide" Target="slide5.xml"/><Relationship Id="rId1" Type="http://schemas.openxmlformats.org/officeDocument/2006/relationships/slideLayout" Target="../slideLayouts/slideLayout6.xml"/><Relationship Id="rId4" Type="http://schemas.openxmlformats.org/officeDocument/2006/relationships/slide" Target="slide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5157192"/>
            <a:ext cx="5408613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3331" name="Group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24054899"/>
              </p:ext>
            </p:extLst>
          </p:nvPr>
        </p:nvGraphicFramePr>
        <p:xfrm>
          <a:off x="827088" y="692150"/>
          <a:ext cx="7488237" cy="4105278"/>
        </p:xfrm>
        <a:graphic>
          <a:graphicData uri="http://schemas.openxmlformats.org/drawingml/2006/table">
            <a:tbl>
              <a:tblPr>
                <a:tableStyleId>{35758FB7-9AC5-4552-8A53-C91805E547FA}</a:tableStyleId>
              </a:tblPr>
              <a:tblGrid>
                <a:gridCol w="7488237"/>
              </a:tblGrid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Škola:           ZŠ </a:t>
                      </a:r>
                      <a:r>
                        <a:rPr kumimoji="0" lang="cs-CZ" sz="1800" u="none" strike="noStrike" cap="none" normalizeH="0" baseline="0" dirty="0" err="1" smtClean="0">
                          <a:ln>
                            <a:noFill/>
                          </a:ln>
                          <a:effectLst/>
                        </a:rPr>
                        <a:t>Hýskov</a:t>
                      </a: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, Školní 112, </a:t>
                      </a:r>
                      <a:r>
                        <a:rPr kumimoji="0" lang="cs-CZ" sz="1800" u="none" strike="noStrike" cap="none" normalizeH="0" baseline="0" dirty="0" err="1" smtClean="0">
                          <a:ln>
                            <a:noFill/>
                          </a:ln>
                          <a:effectLst/>
                        </a:rPr>
                        <a:t>Hýskov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/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Autor:            Mgr. Jarmila Kolářová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/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Název:           VY_32_INOVACE_1B_18_Čtverec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/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Téma</a:t>
                      </a:r>
                      <a:r>
                        <a:rPr kumimoji="0" lang="cs-CZ" sz="1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:            Matematika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/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Datum tvorby:          8.12.2012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/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Číslo projektu:          CZ.1.07/1.4.00/21.2485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242703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340768"/>
            <a:ext cx="8686800" cy="4970463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lnSpc>
                <a:spcPct val="110000"/>
              </a:lnSpc>
              <a:spcBef>
                <a:spcPts val="0"/>
              </a:spcBef>
            </a:pPr>
            <a:r>
              <a:rPr lang="cs-CZ" dirty="0" smtClean="0"/>
              <a:t>Materiál je určený pro žáky 4. ročníku, předmět matematika - čtverec.</a:t>
            </a:r>
          </a:p>
          <a:p>
            <a:pPr eaLnBrk="1" hangingPunct="1">
              <a:lnSpc>
                <a:spcPct val="110000"/>
              </a:lnSpc>
              <a:spcBef>
                <a:spcPts val="0"/>
              </a:spcBef>
            </a:pPr>
            <a:r>
              <a:rPr lang="cs-CZ" dirty="0" smtClean="0"/>
              <a:t>Jedná se o prezentaci na interaktivní tabuli.</a:t>
            </a:r>
          </a:p>
          <a:p>
            <a:pPr eaLnBrk="1" hangingPunct="1">
              <a:lnSpc>
                <a:spcPct val="110000"/>
              </a:lnSpc>
              <a:spcBef>
                <a:spcPts val="0"/>
              </a:spcBef>
            </a:pPr>
            <a:r>
              <a:rPr lang="cs-CZ" dirty="0" smtClean="0"/>
              <a:t>Prezentace je určena k doplnění nového učiva.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dirty="0" smtClean="0"/>
              <a:t>Na snímku 4 - 8  je výklad, připomenutí učiva.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dirty="0"/>
              <a:t>Na snímku </a:t>
            </a:r>
            <a:r>
              <a:rPr lang="cs-CZ" dirty="0" smtClean="0"/>
              <a:t>9 </a:t>
            </a:r>
            <a:r>
              <a:rPr lang="cs-CZ" dirty="0"/>
              <a:t>je opakování probrané látky pomocí otázek. Správná odpověď se objeví po kliknutí na políčko se šipkou. Zpět na otázky se dostanete kliknutím na tlačítko v pravém dolním rohu</a:t>
            </a:r>
            <a:r>
              <a:rPr lang="cs-CZ" dirty="0" smtClean="0"/>
              <a:t>.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dirty="0" smtClean="0"/>
              <a:t>Na snímku 10 je řešení poslední otázky.</a:t>
            </a:r>
            <a:endParaRPr lang="cs-CZ" dirty="0"/>
          </a:p>
          <a:p>
            <a:pPr eaLnBrk="1" hangingPunct="1">
              <a:lnSpc>
                <a:spcPct val="110000"/>
              </a:lnSpc>
              <a:spcBef>
                <a:spcPts val="0"/>
              </a:spcBef>
            </a:pPr>
            <a:r>
              <a:rPr lang="cs-CZ" dirty="0" smtClean="0"/>
              <a:t>Pomůcky: interaktivní tabule, interaktivní pero.</a:t>
            </a:r>
          </a:p>
          <a:p>
            <a:pPr eaLnBrk="1" hangingPunct="1">
              <a:lnSpc>
                <a:spcPct val="110000"/>
              </a:lnSpc>
              <a:spcBef>
                <a:spcPts val="0"/>
              </a:spcBef>
            </a:pPr>
            <a:r>
              <a:rPr lang="cs-CZ" dirty="0" smtClean="0"/>
              <a:t>Materiál je určen k interaktivní výuce. 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489775" y="548680"/>
            <a:ext cx="59046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Anotace:</a:t>
            </a:r>
            <a:endParaRPr lang="cs-CZ" sz="4000" b="1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1918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9600" dirty="0" smtClean="0">
                <a:solidFill>
                  <a:schemeClr val="bg2">
                    <a:lumMod val="50000"/>
                  </a:schemeClr>
                </a:solidFill>
              </a:rPr>
              <a:t>ČTVEREC</a:t>
            </a:r>
            <a:endParaRPr lang="cs-CZ" sz="96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cs-CZ" sz="6000" dirty="0" smtClean="0">
                <a:solidFill>
                  <a:srgbClr val="002060"/>
                </a:solidFill>
              </a:rPr>
              <a:t>VRCHOLY, STRANY, OBVOD</a:t>
            </a:r>
            <a:endParaRPr lang="cs-CZ" sz="6000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43608" y="548680"/>
            <a:ext cx="670151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Toto je čtverec ABCD</a:t>
            </a:r>
            <a:endParaRPr lang="cs-CZ" sz="4800" dirty="0"/>
          </a:p>
        </p:txBody>
      </p:sp>
      <p:sp>
        <p:nvSpPr>
          <p:cNvPr id="4" name="Obdélník 3"/>
          <p:cNvSpPr/>
          <p:nvPr/>
        </p:nvSpPr>
        <p:spPr>
          <a:xfrm>
            <a:off x="2987824" y="2132856"/>
            <a:ext cx="3240360" cy="3312368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483768" y="5517232"/>
            <a:ext cx="5004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A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228184" y="5445224"/>
            <a:ext cx="50045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B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228184" y="1484784"/>
            <a:ext cx="5068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C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411760" y="1484784"/>
            <a:ext cx="5405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D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20072" y="692696"/>
            <a:ext cx="3384376" cy="720080"/>
          </a:xfrm>
        </p:spPr>
        <p:txBody>
          <a:bodyPr anchor="t" anchorCtr="0">
            <a:normAutofit fontScale="9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má 4 vrcholy:</a:t>
            </a:r>
            <a:br>
              <a:rPr lang="cs-CZ" dirty="0" smtClean="0">
                <a:solidFill>
                  <a:schemeClr val="tx1"/>
                </a:solidFill>
              </a:rPr>
            </a:b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115616" y="1556792"/>
            <a:ext cx="3240360" cy="3312368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4941168"/>
            <a:ext cx="5004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A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355976" y="4869160"/>
            <a:ext cx="50045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B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355976" y="908720"/>
            <a:ext cx="5068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C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908720"/>
            <a:ext cx="5405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D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652120" y="1700808"/>
            <a:ext cx="245772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- bod A</a:t>
            </a:r>
            <a:endParaRPr lang="cs-CZ" sz="4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658532" y="2684917"/>
            <a:ext cx="245772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- bod B</a:t>
            </a:r>
            <a:endParaRPr lang="cs-CZ" sz="4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656929" y="3669026"/>
            <a:ext cx="246574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- bod C</a:t>
            </a:r>
            <a:endParaRPr lang="cs-CZ" sz="4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652120" y="4653136"/>
            <a:ext cx="251062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- bod D</a:t>
            </a:r>
            <a:endParaRPr lang="cs-CZ" sz="4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499992" y="1556792"/>
            <a:ext cx="11272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vrchol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499992" y="4437112"/>
            <a:ext cx="11272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vrchol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0" y="1556792"/>
            <a:ext cx="11272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vrchol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0" y="4437112"/>
            <a:ext cx="11272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vrchol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6" name="Tlačítko akce: Zpět nebo Předchozí 15">
            <a:hlinkClick r:id="" action="ppaction://hlinkshowjump?jump=lastslideviewed" highlightClick="1"/>
          </p:cNvPr>
          <p:cNvSpPr/>
          <p:nvPr/>
        </p:nvSpPr>
        <p:spPr>
          <a:xfrm>
            <a:off x="8244408" y="6093296"/>
            <a:ext cx="504056" cy="288032"/>
          </a:xfrm>
          <a:prstGeom prst="actionButtonBackPrevious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8000"/>
                            </p:stCondLst>
                            <p:childTnLst>
                              <p:par>
                                <p:cTn id="2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0"/>
                            </p:stCondLst>
                            <p:childTnLst>
                              <p:par>
                                <p:cTn id="28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2000"/>
                            </p:stCondLst>
                            <p:childTnLst>
                              <p:par>
                                <p:cTn id="3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4000"/>
                            </p:stCondLst>
                            <p:childTnLst>
                              <p:par>
                                <p:cTn id="37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20072" y="692696"/>
            <a:ext cx="3384376" cy="720080"/>
          </a:xfrm>
        </p:spPr>
        <p:txBody>
          <a:bodyPr anchor="t" anchorCtr="0">
            <a:normAutofit fontScale="9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má 4 strany:</a:t>
            </a:r>
            <a:br>
              <a:rPr lang="cs-CZ" dirty="0" smtClean="0">
                <a:solidFill>
                  <a:schemeClr val="tx1"/>
                </a:solidFill>
              </a:rPr>
            </a:b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115616" y="1556792"/>
            <a:ext cx="3240360" cy="3312368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4941168"/>
            <a:ext cx="5004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A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355976" y="4869160"/>
            <a:ext cx="50045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B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355976" y="908720"/>
            <a:ext cx="5068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C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908720"/>
            <a:ext cx="5405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D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148064" y="1700808"/>
            <a:ext cx="353494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- </a:t>
            </a:r>
            <a:r>
              <a:rPr lang="cs-CZ" sz="4000" dirty="0" smtClean="0"/>
              <a:t>úsečku</a:t>
            </a:r>
            <a:r>
              <a:rPr lang="cs-CZ" sz="4800" dirty="0" smtClean="0"/>
              <a:t> AB</a:t>
            </a:r>
            <a:endParaRPr lang="cs-CZ" sz="4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148064" y="2612909"/>
            <a:ext cx="359265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- </a:t>
            </a:r>
            <a:r>
              <a:rPr lang="cs-CZ" sz="4000" dirty="0" smtClean="0"/>
              <a:t>úsečku</a:t>
            </a:r>
            <a:r>
              <a:rPr lang="cs-CZ" sz="4800" dirty="0" smtClean="0"/>
              <a:t> BC</a:t>
            </a:r>
            <a:endParaRPr lang="cs-CZ" sz="4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148064" y="3525010"/>
            <a:ext cx="359585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- </a:t>
            </a:r>
            <a:r>
              <a:rPr lang="cs-CZ" sz="4000" dirty="0" smtClean="0"/>
              <a:t>úsečku</a:t>
            </a:r>
            <a:r>
              <a:rPr lang="cs-CZ" sz="4800" dirty="0" smtClean="0"/>
              <a:t> CD</a:t>
            </a:r>
            <a:endParaRPr lang="cs-CZ" sz="4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148064" y="4437112"/>
            <a:ext cx="358784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- </a:t>
            </a:r>
            <a:r>
              <a:rPr lang="cs-CZ" sz="4000" dirty="0" smtClean="0"/>
              <a:t>úsečku</a:t>
            </a:r>
            <a:r>
              <a:rPr lang="cs-CZ" sz="4800" dirty="0" smtClean="0"/>
              <a:t> DA</a:t>
            </a:r>
            <a:endParaRPr lang="cs-CZ" sz="4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907704" y="5013176"/>
            <a:ext cx="17373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strana AB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 rot="16200000">
            <a:off x="3884567" y="2964305"/>
            <a:ext cx="16925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strana BC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763688" y="980728"/>
            <a:ext cx="17181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strana CD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 rot="16200000">
            <a:off x="-86292" y="3180329"/>
            <a:ext cx="17133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strana DA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0" name="Tlačítko akce: Zpět nebo Předchozí 19">
            <a:hlinkClick r:id="" action="ppaction://hlinkshowjump?jump=lastslideviewed" highlightClick="1"/>
          </p:cNvPr>
          <p:cNvSpPr/>
          <p:nvPr/>
        </p:nvSpPr>
        <p:spPr>
          <a:xfrm>
            <a:off x="8244408" y="6093296"/>
            <a:ext cx="504056" cy="288032"/>
          </a:xfrm>
          <a:prstGeom prst="actionButtonBackPrevious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8000"/>
                            </p:stCondLst>
                            <p:childTnLst>
                              <p:par>
                                <p:cTn id="2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0"/>
                            </p:stCondLst>
                            <p:childTnLst>
                              <p:par>
                                <p:cTn id="28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2000"/>
                            </p:stCondLst>
                            <p:childTnLst>
                              <p:par>
                                <p:cTn id="3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4000"/>
                            </p:stCondLst>
                            <p:childTnLst>
                              <p:par>
                                <p:cTn id="37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2" grpId="0"/>
      <p:bldP spid="13" grpId="0"/>
      <p:bldP spid="14" grpId="0"/>
      <p:bldP spid="15" grpId="0"/>
      <p:bldP spid="17" grpId="0"/>
      <p:bldP spid="18" grpId="0"/>
      <p:bldP spid="1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476672"/>
            <a:ext cx="6552728" cy="1080120"/>
          </a:xfrm>
        </p:spPr>
        <p:txBody>
          <a:bodyPr/>
          <a:lstStyle/>
          <a:p>
            <a:r>
              <a:rPr lang="cs-CZ" sz="4800" dirty="0" smtClean="0">
                <a:solidFill>
                  <a:schemeClr val="tx1"/>
                </a:solidFill>
              </a:rPr>
              <a:t>OBVOD</a:t>
            </a:r>
            <a:r>
              <a:rPr lang="cs-CZ" dirty="0" smtClean="0">
                <a:solidFill>
                  <a:schemeClr val="tx1"/>
                </a:solidFill>
              </a:rPr>
              <a:t> ČTVERCE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115616" y="2204864"/>
            <a:ext cx="3240360" cy="3312368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5589240"/>
            <a:ext cx="5004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A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355976" y="5517232"/>
            <a:ext cx="50045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B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355976" y="1556792"/>
            <a:ext cx="5068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C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1556792"/>
            <a:ext cx="5405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D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572000" y="2420888"/>
            <a:ext cx="98937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o</a:t>
            </a:r>
            <a:r>
              <a:rPr lang="en-US" sz="4400" dirty="0" smtClean="0"/>
              <a:t>=</a:t>
            </a:r>
            <a:endParaRPr lang="cs-CZ" sz="4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465108" y="2420888"/>
            <a:ext cx="5229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dirty="0" smtClean="0"/>
              <a:t>a</a:t>
            </a:r>
            <a:endParaRPr lang="cs-CZ" sz="4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668344" y="2420888"/>
            <a:ext cx="98456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dirty="0" smtClean="0"/>
              <a:t>+a</a:t>
            </a:r>
            <a:endParaRPr lang="cs-CZ" sz="4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780043" y="2420888"/>
            <a:ext cx="98456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dirty="0" smtClean="0"/>
              <a:t>+a</a:t>
            </a:r>
            <a:endParaRPr lang="cs-CZ" sz="4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891743" y="2420888"/>
            <a:ext cx="98456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dirty="0" smtClean="0"/>
              <a:t>+a</a:t>
            </a:r>
            <a:endParaRPr lang="cs-CZ" sz="4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644008" y="3501008"/>
            <a:ext cx="248818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o</a:t>
            </a:r>
            <a:r>
              <a:rPr lang="en-US" sz="4400" dirty="0" smtClean="0">
                <a:solidFill>
                  <a:srgbClr val="FF0000"/>
                </a:solidFill>
              </a:rPr>
              <a:t>=</a:t>
            </a:r>
            <a:r>
              <a:rPr lang="cs-CZ" sz="4400" dirty="0" smtClean="0">
                <a:solidFill>
                  <a:srgbClr val="FF0000"/>
                </a:solidFill>
              </a:rPr>
              <a:t> 4 . a</a:t>
            </a:r>
            <a:endParaRPr lang="cs-CZ" sz="4400" dirty="0">
              <a:solidFill>
                <a:srgbClr val="FF0000"/>
              </a:solidFill>
            </a:endParaRPr>
          </a:p>
        </p:txBody>
      </p:sp>
      <p:cxnSp>
        <p:nvCxnSpPr>
          <p:cNvPr id="16" name="Přímá spojovací čára 15"/>
          <p:cNvCxnSpPr/>
          <p:nvPr/>
        </p:nvCxnSpPr>
        <p:spPr>
          <a:xfrm>
            <a:off x="1115616" y="5517232"/>
            <a:ext cx="324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1115616" y="2204864"/>
            <a:ext cx="32400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flipV="1">
            <a:off x="1115616" y="2204864"/>
            <a:ext cx="0" cy="331236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4355976" y="2204864"/>
            <a:ext cx="0" cy="331236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6" name="Tlačítko akce: Zpět nebo Předchozí 25">
            <a:hlinkClick r:id="" action="ppaction://hlinkshowjump?jump=lastslideviewed" highlightClick="1"/>
          </p:cNvPr>
          <p:cNvSpPr/>
          <p:nvPr/>
        </p:nvSpPr>
        <p:spPr>
          <a:xfrm>
            <a:off x="8244408" y="6093296"/>
            <a:ext cx="504056" cy="288032"/>
          </a:xfrm>
          <a:prstGeom prst="actionButtonBackPrevious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4000"/>
                            </p:stCondLst>
                            <p:childTnLst>
                              <p:par>
                                <p:cTn id="4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600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8000"/>
                            </p:stCondLst>
                            <p:childTnLst>
                              <p:par>
                                <p:cTn id="50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83568" y="764704"/>
            <a:ext cx="31534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AB = 5 cm</a:t>
            </a:r>
            <a:endParaRPr lang="cs-CZ" sz="4000" b="1" dirty="0"/>
          </a:p>
        </p:txBody>
      </p:sp>
      <p:sp>
        <p:nvSpPr>
          <p:cNvPr id="4" name="Šipka doprava 3"/>
          <p:cNvSpPr/>
          <p:nvPr/>
        </p:nvSpPr>
        <p:spPr>
          <a:xfrm>
            <a:off x="2555776" y="1628800"/>
            <a:ext cx="2088232" cy="504056"/>
          </a:xfrm>
          <a:prstGeom prst="righ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 b="1"/>
          </a:p>
        </p:txBody>
      </p:sp>
      <p:sp>
        <p:nvSpPr>
          <p:cNvPr id="5" name="TextovéPole 4"/>
          <p:cNvSpPr txBox="1"/>
          <p:nvPr/>
        </p:nvSpPr>
        <p:spPr>
          <a:xfrm>
            <a:off x="5004048" y="1556792"/>
            <a:ext cx="270779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a = 5 cm</a:t>
            </a:r>
            <a:endParaRPr lang="cs-CZ" sz="4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3568" y="2492896"/>
            <a:ext cx="30243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o = 4 . a</a:t>
            </a:r>
            <a:endParaRPr lang="cs-CZ" sz="4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76056" y="3212976"/>
            <a:ext cx="259878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o = 4 . 5</a:t>
            </a:r>
            <a:endParaRPr lang="cs-CZ" sz="4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148064" y="4077072"/>
            <a:ext cx="2880320" cy="72008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000" b="1" dirty="0" smtClean="0"/>
              <a:t>o = 20cm</a:t>
            </a:r>
            <a:endParaRPr lang="cs-CZ" sz="4000" b="1" dirty="0"/>
          </a:p>
        </p:txBody>
      </p:sp>
      <p:sp>
        <p:nvSpPr>
          <p:cNvPr id="9" name="Šipka doprava 8"/>
          <p:cNvSpPr/>
          <p:nvPr/>
        </p:nvSpPr>
        <p:spPr>
          <a:xfrm>
            <a:off x="2555776" y="3284984"/>
            <a:ext cx="2088232" cy="504056"/>
          </a:xfrm>
          <a:prstGeom prst="righ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 b="1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/>
      <p:bldP spid="6" grpId="0"/>
      <p:bldP spid="7" grpId="0"/>
      <p:bldP spid="8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76672"/>
            <a:ext cx="8183880" cy="1051560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Zkus odpovědět na otázky: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844824"/>
            <a:ext cx="7632848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1/ Kolik vrcholů má čtverec?</a:t>
            </a:r>
          </a:p>
          <a:p>
            <a:r>
              <a:rPr lang="cs-CZ" sz="3200" dirty="0" smtClean="0"/>
              <a:t>2/ Kolik stran má čtverec?</a:t>
            </a:r>
          </a:p>
          <a:p>
            <a:r>
              <a:rPr lang="cs-CZ" sz="3200" dirty="0" smtClean="0"/>
              <a:t>3/ Jak vypočítáme obvod čtverce?</a:t>
            </a:r>
          </a:p>
          <a:p>
            <a:r>
              <a:rPr lang="cs-CZ" sz="3200" dirty="0" smtClean="0"/>
              <a:t>4/ Zvládneš vyplnit tabulku?</a:t>
            </a:r>
            <a:endParaRPr lang="cs-CZ" sz="3200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683568" y="4149080"/>
          <a:ext cx="7776864" cy="2232249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2592288"/>
                <a:gridCol w="2592288"/>
                <a:gridCol w="2592288"/>
              </a:tblGrid>
              <a:tr h="744083"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/>
                        <a:t>a = 7 cm</a:t>
                      </a:r>
                      <a:endParaRPr lang="cs-CZ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/>
                        <a:t>a =</a:t>
                      </a:r>
                      <a:endParaRPr lang="cs-CZ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/>
                        <a:t>a =</a:t>
                      </a:r>
                      <a:endParaRPr lang="cs-CZ" sz="3200" dirty="0"/>
                    </a:p>
                  </a:txBody>
                  <a:tcPr anchor="ctr"/>
                </a:tc>
              </a:tr>
              <a:tr h="744083"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/>
                        <a:t>o</a:t>
                      </a:r>
                      <a:r>
                        <a:rPr lang="cs-CZ" sz="3200" baseline="0" dirty="0" smtClean="0"/>
                        <a:t> =</a:t>
                      </a:r>
                      <a:endParaRPr lang="cs-CZ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/>
                        <a:t>o</a:t>
                      </a:r>
                      <a:r>
                        <a:rPr lang="cs-CZ" sz="3200" baseline="0" dirty="0" smtClean="0"/>
                        <a:t> = 4 . 12</a:t>
                      </a:r>
                      <a:endParaRPr lang="cs-CZ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/>
                        <a:t>o</a:t>
                      </a:r>
                      <a:r>
                        <a:rPr lang="cs-CZ" sz="3200" baseline="0" dirty="0" smtClean="0"/>
                        <a:t> =</a:t>
                      </a:r>
                      <a:endParaRPr lang="cs-CZ" sz="3200" dirty="0"/>
                    </a:p>
                  </a:txBody>
                  <a:tcPr anchor="ctr"/>
                </a:tc>
              </a:tr>
              <a:tr h="744083"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/>
                        <a:t>o</a:t>
                      </a:r>
                      <a:r>
                        <a:rPr lang="cs-CZ" sz="3200" baseline="0" dirty="0" smtClean="0"/>
                        <a:t> =</a:t>
                      </a:r>
                      <a:endParaRPr lang="cs-CZ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/>
                        <a:t>o</a:t>
                      </a:r>
                      <a:r>
                        <a:rPr lang="cs-CZ" sz="3200" baseline="0" dirty="0" smtClean="0"/>
                        <a:t> =</a:t>
                      </a:r>
                      <a:endParaRPr lang="cs-CZ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/>
                        <a:t>o</a:t>
                      </a:r>
                      <a:r>
                        <a:rPr lang="cs-CZ" sz="3200" baseline="0" dirty="0" smtClean="0"/>
                        <a:t> = 40 m</a:t>
                      </a:r>
                      <a:endParaRPr lang="cs-CZ" sz="3200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6" name="Šipka doprava 5">
            <a:hlinkClick r:id="rId2" action="ppaction://hlinksldjump"/>
          </p:cNvPr>
          <p:cNvSpPr/>
          <p:nvPr/>
        </p:nvSpPr>
        <p:spPr>
          <a:xfrm>
            <a:off x="6732240" y="1916832"/>
            <a:ext cx="432048" cy="360040"/>
          </a:xfrm>
          <a:prstGeom prst="righ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>
            <a:hlinkClick r:id="rId3" action="ppaction://hlinksldjump"/>
          </p:cNvPr>
          <p:cNvSpPr/>
          <p:nvPr/>
        </p:nvSpPr>
        <p:spPr>
          <a:xfrm>
            <a:off x="6228184" y="2420888"/>
            <a:ext cx="432048" cy="360040"/>
          </a:xfrm>
          <a:prstGeom prst="righ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>
            <a:hlinkClick r:id="rId4" action="ppaction://hlinksldjump"/>
          </p:cNvPr>
          <p:cNvSpPr/>
          <p:nvPr/>
        </p:nvSpPr>
        <p:spPr>
          <a:xfrm>
            <a:off x="7812360" y="2924944"/>
            <a:ext cx="432048" cy="360040"/>
          </a:xfrm>
          <a:prstGeom prst="righ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835696" y="980728"/>
            <a:ext cx="19928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Řešení tabulky: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755576" y="1484784"/>
          <a:ext cx="7776864" cy="2232249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2592288"/>
                <a:gridCol w="2592288"/>
                <a:gridCol w="2592288"/>
              </a:tblGrid>
              <a:tr h="744083"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/>
                        <a:t>a = 7 cm</a:t>
                      </a:r>
                      <a:endParaRPr lang="cs-CZ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/>
                        <a:t>a = 12 …</a:t>
                      </a:r>
                      <a:endParaRPr lang="cs-CZ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/>
                        <a:t>a = 10 m</a:t>
                      </a:r>
                      <a:endParaRPr lang="cs-CZ" sz="3200" dirty="0"/>
                    </a:p>
                  </a:txBody>
                  <a:tcPr anchor="ctr"/>
                </a:tc>
              </a:tr>
              <a:tr h="744083"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/>
                        <a:t>o</a:t>
                      </a:r>
                      <a:r>
                        <a:rPr lang="cs-CZ" sz="3200" baseline="0" dirty="0" smtClean="0"/>
                        <a:t> = 4 . 7</a:t>
                      </a:r>
                      <a:endParaRPr lang="cs-CZ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/>
                        <a:t>o</a:t>
                      </a:r>
                      <a:r>
                        <a:rPr lang="cs-CZ" sz="3200" baseline="0" dirty="0" smtClean="0"/>
                        <a:t> = 4 . 12</a:t>
                      </a:r>
                      <a:endParaRPr lang="cs-CZ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/>
                        <a:t>o</a:t>
                      </a:r>
                      <a:r>
                        <a:rPr lang="cs-CZ" sz="3200" baseline="0" dirty="0" smtClean="0"/>
                        <a:t> = 4 . 10</a:t>
                      </a:r>
                      <a:endParaRPr lang="cs-CZ" sz="3200" dirty="0"/>
                    </a:p>
                  </a:txBody>
                  <a:tcPr anchor="ctr"/>
                </a:tc>
              </a:tr>
              <a:tr h="744083"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/>
                        <a:t>o</a:t>
                      </a:r>
                      <a:r>
                        <a:rPr lang="cs-CZ" sz="3200" baseline="0" dirty="0" smtClean="0"/>
                        <a:t> = 28 cm</a:t>
                      </a:r>
                      <a:endParaRPr lang="cs-CZ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/>
                        <a:t>o</a:t>
                      </a:r>
                      <a:r>
                        <a:rPr lang="cs-CZ" sz="3200" baseline="0" dirty="0" smtClean="0"/>
                        <a:t> = 48 …</a:t>
                      </a:r>
                      <a:endParaRPr lang="cs-CZ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/>
                        <a:t>o</a:t>
                      </a:r>
                      <a:r>
                        <a:rPr lang="cs-CZ" sz="3200" baseline="0" dirty="0" smtClean="0"/>
                        <a:t> = 40 m</a:t>
                      </a:r>
                      <a:endParaRPr lang="cs-CZ" sz="3200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4895528" y="4581128"/>
            <a:ext cx="42484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Zde může být jakákoliv jednotka délky</a:t>
            </a:r>
            <a:endParaRPr lang="cs-CZ" sz="2400" dirty="0"/>
          </a:p>
        </p:txBody>
      </p:sp>
      <p:cxnSp>
        <p:nvCxnSpPr>
          <p:cNvPr id="8" name="Přímá spojovací šipka 7"/>
          <p:cNvCxnSpPr/>
          <p:nvPr/>
        </p:nvCxnSpPr>
        <p:spPr>
          <a:xfrm flipV="1">
            <a:off x="5076056" y="3501008"/>
            <a:ext cx="72008" cy="108012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flipH="1" flipV="1">
            <a:off x="5364088" y="2060848"/>
            <a:ext cx="432048" cy="25922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183880" cy="1051560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POUŽITÉ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ZDROJE</a:t>
            </a:r>
            <a:endParaRPr lang="cs-CZ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>
          <a:xfrm>
            <a:off x="395536" y="1988840"/>
            <a:ext cx="8183880" cy="4187952"/>
          </a:xfrm>
        </p:spPr>
        <p:txBody>
          <a:bodyPr/>
          <a:lstStyle/>
          <a:p>
            <a:pPr eaLnBrk="1" hangingPunct="1"/>
            <a:r>
              <a:rPr lang="cs-CZ" sz="2000" dirty="0" smtClean="0"/>
              <a:t>Ilustrace 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31339994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60</TotalTime>
  <Words>345</Words>
  <Application>Microsoft Office PowerPoint</Application>
  <PresentationFormat>Předvádění na obrazovce (4:3)</PresentationFormat>
  <Paragraphs>91</Paragraphs>
  <Slides>11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Aspekt</vt:lpstr>
      <vt:lpstr>Prezentace aplikace PowerPoint</vt:lpstr>
      <vt:lpstr>Prezentace aplikace PowerPoint</vt:lpstr>
      <vt:lpstr>ČTVEREC</vt:lpstr>
      <vt:lpstr>Prezentace aplikace PowerPoint</vt:lpstr>
      <vt:lpstr>má 4 vrcholy: </vt:lpstr>
      <vt:lpstr>má 4 strany: </vt:lpstr>
      <vt:lpstr>OBVOD ČTVERCE</vt:lpstr>
      <vt:lpstr>Prezentace aplikace PowerPoint</vt:lpstr>
      <vt:lpstr>Zkus odpovědět na otázky: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co toto</dc:title>
  <dc:creator>jaja</dc:creator>
  <cp:lastModifiedBy>jaja</cp:lastModifiedBy>
  <cp:revision>17</cp:revision>
  <dcterms:created xsi:type="dcterms:W3CDTF">2011-11-01T19:50:30Z</dcterms:created>
  <dcterms:modified xsi:type="dcterms:W3CDTF">2013-07-26T11:10:35Z</dcterms:modified>
</cp:coreProperties>
</file>