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F0D391-D229-4FD5-9900-3A1A6600CB82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A96820-CD9A-461B-B4C6-07303E9CE6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F0D391-D229-4FD5-9900-3A1A6600CB82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A96820-CD9A-461B-B4C6-07303E9CE6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F0D391-D229-4FD5-9900-3A1A6600CB82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A96820-CD9A-461B-B4C6-07303E9CE6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F0D391-D229-4FD5-9900-3A1A6600CB82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A96820-CD9A-461B-B4C6-07303E9CE6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F0D391-D229-4FD5-9900-3A1A6600CB82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A96820-CD9A-461B-B4C6-07303E9CE6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F0D391-D229-4FD5-9900-3A1A6600CB82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A96820-CD9A-461B-B4C6-07303E9CE6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F0D391-D229-4FD5-9900-3A1A6600CB82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A96820-CD9A-461B-B4C6-07303E9CE6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F0D391-D229-4FD5-9900-3A1A6600CB82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A96820-CD9A-461B-B4C6-07303E9CE6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F0D391-D229-4FD5-9900-3A1A6600CB82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A96820-CD9A-461B-B4C6-07303E9CE6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F0D391-D229-4FD5-9900-3A1A6600CB82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A96820-CD9A-461B-B4C6-07303E9CE6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F0D391-D229-4FD5-9900-3A1A6600CB82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A96820-CD9A-461B-B4C6-07303E9CE6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AF0D391-D229-4FD5-9900-3A1A6600CB82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6A96820-CD9A-461B-B4C6-07303E9CE66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Relationship Id="rId4" Type="http://schemas.openxmlformats.org/officeDocument/2006/relationships/slide" Target="slid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157192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42170122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Škola:           ZŠ </a:t>
                      </a:r>
                      <a:r>
                        <a:rPr kumimoji="0" lang="cs-CZ" sz="18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Hýskov</a:t>
                      </a: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, Školní 112, </a:t>
                      </a:r>
                      <a:r>
                        <a:rPr kumimoji="0" lang="cs-CZ" sz="18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/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Autor:            Mgr. Jarmila Kolářová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/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Název:           VY_32_INOVACE_1B_20_Trojúhelník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/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Téma</a:t>
                      </a:r>
                      <a:r>
                        <a:rPr kumimoji="0" lang="cs-CZ" sz="1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:            Matematika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/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Datum tvorby:          9.12.2012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/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Číslo projektu:          CZ.1.07/1.4.00/21.2485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4450824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686800" cy="4970463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Materiál je určený pro žáky 4. ročníku, předmět matematika - trojúhelník.</a:t>
            </a:r>
          </a:p>
          <a:p>
            <a:pPr eaLnBrk="1" hangingPunct="1"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Jedná se o prezentaci na interaktivní tabuli.</a:t>
            </a:r>
          </a:p>
          <a:p>
            <a:pPr eaLnBrk="1" hangingPunct="1"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Prezentace je určena k doplnění nového učiva.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Na snímku 4 - 8  je výklad, připomenutí učiva.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Na snímku </a:t>
            </a:r>
            <a:r>
              <a:rPr lang="cs-CZ" dirty="0" smtClean="0"/>
              <a:t>9 </a:t>
            </a:r>
            <a:r>
              <a:rPr lang="cs-CZ" dirty="0"/>
              <a:t>je opakování probrané látky pomocí otázek. Správná odpověď se objeví po kliknutí na políčko se šipkou. Zpět na otázky se dostanete kliknutím na tlačítko v pravém dolním rohu</a:t>
            </a:r>
            <a:r>
              <a:rPr lang="cs-CZ" dirty="0" smtClean="0"/>
              <a:t>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Na snímku 10 je řešení poslední otázky.</a:t>
            </a:r>
            <a:endParaRPr lang="cs-CZ" dirty="0"/>
          </a:p>
          <a:p>
            <a:pPr eaLnBrk="1" hangingPunct="1"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Pomůcky: interaktivní tabule, interaktivní pero.</a:t>
            </a:r>
          </a:p>
          <a:p>
            <a:pPr eaLnBrk="1" hangingPunct="1"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Materiál je určen k interaktivní výuce.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89775" y="548680"/>
            <a:ext cx="59046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2"/>
                </a:solidFill>
              </a:rPr>
              <a:t>Anotace:</a:t>
            </a:r>
            <a:endParaRPr lang="cs-CZ" sz="4000" b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6289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700808"/>
            <a:ext cx="8280920" cy="1828800"/>
          </a:xfrm>
        </p:spPr>
        <p:txBody>
          <a:bodyPr>
            <a:normAutofit fontScale="90000"/>
          </a:bodyPr>
          <a:lstStyle/>
          <a:p>
            <a:r>
              <a:rPr lang="cs-CZ" sz="8900" dirty="0" smtClean="0">
                <a:solidFill>
                  <a:schemeClr val="bg2">
                    <a:lumMod val="50000"/>
                  </a:schemeClr>
                </a:solidFill>
              </a:rPr>
              <a:t>TROJÚHELNÍK</a:t>
            </a:r>
            <a:endParaRPr lang="cs-CZ" sz="96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002060"/>
                </a:solidFill>
              </a:rPr>
              <a:t>VRCHOLY, STRANY, OBVOD</a:t>
            </a:r>
            <a:endParaRPr lang="cs-CZ" sz="6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0592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548680"/>
            <a:ext cx="73144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Toto je </a:t>
            </a:r>
            <a:r>
              <a:rPr lang="cs-CZ" sz="4800" dirty="0" smtClean="0"/>
              <a:t>trojúhelník </a:t>
            </a:r>
            <a:r>
              <a:rPr lang="cs-CZ" sz="4800" dirty="0" smtClean="0"/>
              <a:t>ABC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83768" y="5517232"/>
            <a:ext cx="500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28184" y="5445224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74937" y="1268760"/>
            <a:ext cx="5068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</a:t>
            </a:r>
            <a:endParaRPr lang="cs-CZ" sz="3600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2818419" y="1988840"/>
            <a:ext cx="3419907" cy="3456384"/>
          </a:xfrm>
          <a:prstGeom prst="triangl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612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20072" y="692696"/>
            <a:ext cx="3384376" cy="720080"/>
          </a:xfrm>
        </p:spPr>
        <p:txBody>
          <a:bodyPr anchor="t" anchorCtr="0"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má 3 vrcholy: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4941168"/>
            <a:ext cx="500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4869160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36603" y="694437"/>
            <a:ext cx="5068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52120" y="1700808"/>
            <a:ext cx="24577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- bod A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58532" y="2684917"/>
            <a:ext cx="24577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- bod B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56929" y="3669026"/>
            <a:ext cx="24657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- bod C</a:t>
            </a:r>
            <a:endParaRPr lang="cs-CZ" sz="4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59832" y="1340768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vrchol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4437112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vrchol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0" y="4437112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vrchol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lačítko akce: Zpět nebo Předchozí 15">
            <a:hlinkClick r:id="" action="ppaction://hlinkshowjump?jump=lastslideviewed" highlightClick="1"/>
          </p:cNvPr>
          <p:cNvSpPr/>
          <p:nvPr/>
        </p:nvSpPr>
        <p:spPr>
          <a:xfrm>
            <a:off x="8244408" y="6093296"/>
            <a:ext cx="504056" cy="288032"/>
          </a:xfrm>
          <a:prstGeom prst="actionButtonBackPreviou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>
            <a:off x="1080085" y="1340768"/>
            <a:ext cx="3419907" cy="3456384"/>
          </a:xfrm>
          <a:prstGeom prst="triangl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4456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0"/>
                            </p:stCondLst>
                            <p:childTnLst>
                              <p:par>
                                <p:cTn id="2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20072" y="692696"/>
            <a:ext cx="3384376" cy="720080"/>
          </a:xfrm>
        </p:spPr>
        <p:txBody>
          <a:bodyPr anchor="t" anchorCtr="0"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má 4 strany: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4941168"/>
            <a:ext cx="500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4869160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06582" y="764704"/>
            <a:ext cx="5068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8064" y="1700808"/>
            <a:ext cx="35349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- </a:t>
            </a:r>
            <a:r>
              <a:rPr lang="cs-CZ" sz="4000" dirty="0" smtClean="0"/>
              <a:t>úsečku</a:t>
            </a:r>
            <a:r>
              <a:rPr lang="cs-CZ" sz="4800" dirty="0" smtClean="0"/>
              <a:t> AB</a:t>
            </a:r>
            <a:endParaRPr lang="cs-CZ" sz="4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48064" y="2612909"/>
            <a:ext cx="35926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- </a:t>
            </a:r>
            <a:r>
              <a:rPr lang="cs-CZ" sz="4000" dirty="0" smtClean="0"/>
              <a:t>úsečku</a:t>
            </a:r>
            <a:r>
              <a:rPr lang="cs-CZ" sz="4800" dirty="0" smtClean="0"/>
              <a:t> BC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48064" y="3525010"/>
            <a:ext cx="35429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- </a:t>
            </a:r>
            <a:r>
              <a:rPr lang="cs-CZ" sz="4000" dirty="0" smtClean="0"/>
              <a:t>úsečku</a:t>
            </a:r>
            <a:r>
              <a:rPr lang="cs-CZ" sz="4800" dirty="0" smtClean="0"/>
              <a:t> CA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07704" y="5013176"/>
            <a:ext cx="17373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strana AB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 rot="16200000">
            <a:off x="3278886" y="2731731"/>
            <a:ext cx="1692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strana BC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 rot="16200000">
            <a:off x="573003" y="2730927"/>
            <a:ext cx="16909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strana CA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lastslideviewed" highlightClick="1"/>
          </p:cNvPr>
          <p:cNvSpPr/>
          <p:nvPr/>
        </p:nvSpPr>
        <p:spPr>
          <a:xfrm>
            <a:off x="8244408" y="6093296"/>
            <a:ext cx="504056" cy="288032"/>
          </a:xfrm>
          <a:prstGeom prst="actionButtonBackPreviou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1050064" y="1466946"/>
            <a:ext cx="3419907" cy="3456384"/>
          </a:xfrm>
          <a:prstGeom prst="triangl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6192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0"/>
                            </p:stCondLst>
                            <p:childTnLst>
                              <p:par>
                                <p:cTn id="2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  <p:bldP spid="13" grpId="0"/>
      <p:bldP spid="15" grpId="0"/>
      <p:bldP spid="17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vnoramenný trojúhelník 19"/>
          <p:cNvSpPr/>
          <p:nvPr/>
        </p:nvSpPr>
        <p:spPr>
          <a:xfrm>
            <a:off x="1108772" y="2032303"/>
            <a:ext cx="3419907" cy="3456384"/>
          </a:xfrm>
          <a:prstGeom prst="triangl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476672"/>
            <a:ext cx="6552728" cy="1080120"/>
          </a:xfrm>
        </p:spPr>
        <p:txBody>
          <a:bodyPr/>
          <a:lstStyle/>
          <a:p>
            <a:r>
              <a:rPr lang="cs-CZ" sz="4800" dirty="0" smtClean="0">
                <a:solidFill>
                  <a:schemeClr val="tx1"/>
                </a:solidFill>
              </a:rPr>
              <a:t>OBVOD</a:t>
            </a:r>
            <a:r>
              <a:rPr lang="cs-CZ" dirty="0" smtClean="0">
                <a:solidFill>
                  <a:schemeClr val="tx1"/>
                </a:solidFill>
              </a:rPr>
              <a:t> ČTVERCE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1259" y="5446965"/>
            <a:ext cx="500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5517232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65291" y="1385972"/>
            <a:ext cx="5068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2420888"/>
            <a:ext cx="98937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o</a:t>
            </a:r>
            <a:r>
              <a:rPr lang="en-US" sz="4400" dirty="0" smtClean="0"/>
              <a:t>=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65108" y="2420888"/>
            <a:ext cx="5229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/>
              <a:t>a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80043" y="2420888"/>
            <a:ext cx="93968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/>
              <a:t>+</a:t>
            </a:r>
            <a:r>
              <a:rPr lang="cs-CZ" sz="4400" dirty="0" smtClean="0"/>
              <a:t>c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91743" y="2420888"/>
            <a:ext cx="9973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/>
              <a:t>+</a:t>
            </a:r>
            <a:r>
              <a:rPr lang="cs-CZ" sz="4400" dirty="0" smtClean="0"/>
              <a:t>b</a:t>
            </a:r>
            <a:endParaRPr lang="cs-CZ" sz="4400" dirty="0"/>
          </a:p>
        </p:txBody>
      </p:sp>
      <p:cxnSp>
        <p:nvCxnSpPr>
          <p:cNvPr id="16" name="Přímá spojovací čára 15"/>
          <p:cNvCxnSpPr>
            <a:endCxn id="20" idx="4"/>
          </p:cNvCxnSpPr>
          <p:nvPr/>
        </p:nvCxnSpPr>
        <p:spPr>
          <a:xfrm>
            <a:off x="1108772" y="5488687"/>
            <a:ext cx="3419907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>
            <a:stCxn id="20" idx="2"/>
            <a:endCxn id="20" idx="0"/>
          </p:cNvCxnSpPr>
          <p:nvPr/>
        </p:nvCxnSpPr>
        <p:spPr>
          <a:xfrm flipV="1">
            <a:off x="1108772" y="2032303"/>
            <a:ext cx="1709954" cy="345638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>
            <a:stCxn id="20" idx="0"/>
            <a:endCxn id="20" idx="4"/>
          </p:cNvCxnSpPr>
          <p:nvPr/>
        </p:nvCxnSpPr>
        <p:spPr>
          <a:xfrm>
            <a:off x="2818726" y="2032303"/>
            <a:ext cx="1709953" cy="345638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6" name="Tlačítko akce: Zpět nebo Předchozí 25">
            <a:hlinkClick r:id="" action="ppaction://hlinkshowjump?jump=lastslideviewed" highlightClick="1"/>
          </p:cNvPr>
          <p:cNvSpPr/>
          <p:nvPr/>
        </p:nvSpPr>
        <p:spPr>
          <a:xfrm>
            <a:off x="8244408" y="6093296"/>
            <a:ext cx="504056" cy="288032"/>
          </a:xfrm>
          <a:prstGeom prst="actionButtonBackPreviou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159592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764704"/>
            <a:ext cx="31534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AB = 5 cm</a:t>
            </a:r>
            <a:endParaRPr lang="cs-CZ" sz="4000" b="1" dirty="0"/>
          </a:p>
        </p:txBody>
      </p:sp>
      <p:sp>
        <p:nvSpPr>
          <p:cNvPr id="4" name="Šipka doprava 3"/>
          <p:cNvSpPr/>
          <p:nvPr/>
        </p:nvSpPr>
        <p:spPr>
          <a:xfrm>
            <a:off x="4500970" y="1700847"/>
            <a:ext cx="2088232" cy="504056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/>
          </a:p>
        </p:txBody>
      </p:sp>
      <p:sp>
        <p:nvSpPr>
          <p:cNvPr id="5" name="TextovéPole 4"/>
          <p:cNvSpPr txBox="1"/>
          <p:nvPr/>
        </p:nvSpPr>
        <p:spPr>
          <a:xfrm>
            <a:off x="2837293" y="4119637"/>
            <a:ext cx="27077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c = 3 cm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02841" y="4653136"/>
            <a:ext cx="33201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o = 5+4+3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27984" y="5517232"/>
            <a:ext cx="3724395" cy="70788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o = 12 cm</a:t>
            </a:r>
            <a:endParaRPr lang="cs-CZ" sz="4000" b="1" dirty="0"/>
          </a:p>
        </p:txBody>
      </p:sp>
      <p:sp>
        <p:nvSpPr>
          <p:cNvPr id="9" name="Šipka doprava 8"/>
          <p:cNvSpPr/>
          <p:nvPr/>
        </p:nvSpPr>
        <p:spPr>
          <a:xfrm>
            <a:off x="1216165" y="4856966"/>
            <a:ext cx="2088232" cy="504056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/>
          </a:p>
        </p:txBody>
      </p:sp>
      <p:sp>
        <p:nvSpPr>
          <p:cNvPr id="10" name="TextovéPole 9"/>
          <p:cNvSpPr txBox="1"/>
          <p:nvPr/>
        </p:nvSpPr>
        <p:spPr>
          <a:xfrm>
            <a:off x="4052522" y="764704"/>
            <a:ext cx="31277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BC = 4 cm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8113" y="1598932"/>
            <a:ext cx="31341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CA = 3 cm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37292" y="3158726"/>
            <a:ext cx="27077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b = 4 cm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37293" y="2450840"/>
            <a:ext cx="27077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a = 5 cm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1878746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/>
      <p:bldP spid="7" grpId="0"/>
      <p:bldP spid="8" grpId="0" animBg="1"/>
      <p:bldP spid="9" grpId="0" animBg="1"/>
      <p:bldP spid="10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4584" y="116632"/>
            <a:ext cx="8183880" cy="105156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Zkus odpovědět na otázky: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140391"/>
            <a:ext cx="820891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1/ Kolik vrcholů má trojúhelník?</a:t>
            </a:r>
          </a:p>
          <a:p>
            <a:r>
              <a:rPr lang="cs-CZ" sz="3200" dirty="0" smtClean="0"/>
              <a:t>2/ Kolik stran má trojúhelník?</a:t>
            </a:r>
          </a:p>
          <a:p>
            <a:r>
              <a:rPr lang="cs-CZ" sz="3200" dirty="0" smtClean="0"/>
              <a:t>3/ Jak vypočítáme obvod trojúhelníka?</a:t>
            </a:r>
          </a:p>
          <a:p>
            <a:r>
              <a:rPr lang="cs-CZ" sz="3200" dirty="0" smtClean="0"/>
              <a:t>4/ Zvládneš vyplnit tabulku?</a:t>
            </a:r>
            <a:endParaRPr lang="cs-CZ" sz="32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32416020"/>
              </p:ext>
            </p:extLst>
          </p:nvPr>
        </p:nvGraphicFramePr>
        <p:xfrm>
          <a:off x="611560" y="3284984"/>
          <a:ext cx="7776864" cy="304264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592288"/>
                <a:gridCol w="2592288"/>
                <a:gridCol w="2592288"/>
              </a:tblGrid>
              <a:tr h="960107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a = 7 cm</a:t>
                      </a:r>
                    </a:p>
                    <a:p>
                      <a:pPr algn="l"/>
                      <a:r>
                        <a:rPr lang="cs-CZ" sz="3200" dirty="0" smtClean="0"/>
                        <a:t>b = 5 cm</a:t>
                      </a:r>
                    </a:p>
                    <a:p>
                      <a:pPr algn="l"/>
                      <a:r>
                        <a:rPr lang="cs-CZ" sz="3200" dirty="0" smtClean="0"/>
                        <a:t>c = 4 cm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a = 3 m</a:t>
                      </a:r>
                    </a:p>
                    <a:p>
                      <a:pPr algn="l"/>
                      <a:r>
                        <a:rPr lang="cs-CZ" sz="3200" dirty="0" smtClean="0"/>
                        <a:t>b = </a:t>
                      </a:r>
                    </a:p>
                    <a:p>
                      <a:pPr algn="l"/>
                      <a:r>
                        <a:rPr lang="cs-CZ" sz="3200" dirty="0" smtClean="0"/>
                        <a:t>c =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a = 8 mm</a:t>
                      </a:r>
                    </a:p>
                    <a:p>
                      <a:pPr algn="l"/>
                      <a:r>
                        <a:rPr lang="cs-CZ" sz="3200" dirty="0" smtClean="0"/>
                        <a:t>b = 7 mm</a:t>
                      </a:r>
                    </a:p>
                    <a:p>
                      <a:pPr algn="l"/>
                      <a:r>
                        <a:rPr lang="cs-CZ" sz="3200" dirty="0" smtClean="0"/>
                        <a:t>c =</a:t>
                      </a:r>
                      <a:endParaRPr lang="cs-CZ" sz="3200" dirty="0"/>
                    </a:p>
                  </a:txBody>
                  <a:tcPr anchor="ctr"/>
                </a:tc>
              </a:tr>
              <a:tr h="744083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o</a:t>
                      </a:r>
                      <a:r>
                        <a:rPr lang="cs-CZ" sz="3200" baseline="0" dirty="0" smtClean="0"/>
                        <a:t> =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o</a:t>
                      </a:r>
                      <a:r>
                        <a:rPr lang="cs-CZ" sz="3200" baseline="0" dirty="0" smtClean="0"/>
                        <a:t> = 3+4+5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o</a:t>
                      </a:r>
                      <a:r>
                        <a:rPr lang="cs-CZ" sz="3200" baseline="0" dirty="0" smtClean="0"/>
                        <a:t> =</a:t>
                      </a:r>
                      <a:endParaRPr lang="cs-CZ" sz="3200" dirty="0"/>
                    </a:p>
                  </a:txBody>
                  <a:tcPr anchor="ctr"/>
                </a:tc>
              </a:tr>
              <a:tr h="744083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o</a:t>
                      </a:r>
                      <a:r>
                        <a:rPr lang="cs-CZ" sz="3200" baseline="0" dirty="0" smtClean="0"/>
                        <a:t> =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o</a:t>
                      </a:r>
                      <a:r>
                        <a:rPr lang="cs-CZ" sz="3200" baseline="0" dirty="0" smtClean="0"/>
                        <a:t> =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o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smtClean="0"/>
                        <a:t>= 23 </a:t>
                      </a:r>
                      <a:r>
                        <a:rPr lang="cs-CZ" sz="3200" baseline="0" dirty="0" smtClean="0"/>
                        <a:t>mm</a:t>
                      </a:r>
                      <a:endParaRPr lang="cs-CZ" sz="32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7192609" y="1268760"/>
            <a:ext cx="432048" cy="360040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6760561" y="1682451"/>
            <a:ext cx="432048" cy="360040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>
            <a:hlinkClick r:id="rId4" action="ppaction://hlinksldjump"/>
          </p:cNvPr>
          <p:cNvSpPr/>
          <p:nvPr/>
        </p:nvSpPr>
        <p:spPr>
          <a:xfrm>
            <a:off x="8532440" y="2276872"/>
            <a:ext cx="432048" cy="360040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677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87624" y="559265"/>
            <a:ext cx="25987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Řešení tabulky:</a:t>
            </a:r>
            <a:endParaRPr lang="cs-CZ" sz="2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61823111"/>
              </p:ext>
            </p:extLst>
          </p:nvPr>
        </p:nvGraphicFramePr>
        <p:xfrm>
          <a:off x="611560" y="1556792"/>
          <a:ext cx="7776864" cy="304264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592288"/>
                <a:gridCol w="2592288"/>
                <a:gridCol w="2592288"/>
              </a:tblGrid>
              <a:tr h="960107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a = 7 cm</a:t>
                      </a:r>
                    </a:p>
                    <a:p>
                      <a:pPr algn="l"/>
                      <a:r>
                        <a:rPr lang="cs-CZ" sz="3200" dirty="0" smtClean="0"/>
                        <a:t>b = 5 cm</a:t>
                      </a:r>
                    </a:p>
                    <a:p>
                      <a:pPr algn="l"/>
                      <a:r>
                        <a:rPr lang="cs-CZ" sz="3200" dirty="0" smtClean="0"/>
                        <a:t>c = 4 cm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a = 3 m</a:t>
                      </a:r>
                    </a:p>
                    <a:p>
                      <a:pPr algn="l"/>
                      <a:r>
                        <a:rPr lang="cs-CZ" sz="3200" dirty="0" smtClean="0"/>
                        <a:t>b = 4 m</a:t>
                      </a:r>
                    </a:p>
                    <a:p>
                      <a:pPr algn="l"/>
                      <a:r>
                        <a:rPr lang="cs-CZ" sz="3200" dirty="0" smtClean="0"/>
                        <a:t>c = 5 m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a = 8 mm</a:t>
                      </a:r>
                    </a:p>
                    <a:p>
                      <a:pPr algn="l"/>
                      <a:r>
                        <a:rPr lang="cs-CZ" sz="3200" dirty="0" smtClean="0"/>
                        <a:t>b = 7 mm</a:t>
                      </a:r>
                    </a:p>
                    <a:p>
                      <a:pPr algn="l"/>
                      <a:r>
                        <a:rPr lang="cs-CZ" sz="3200" dirty="0" smtClean="0"/>
                        <a:t>c = 8 mm</a:t>
                      </a:r>
                      <a:endParaRPr lang="cs-CZ" sz="3200" dirty="0"/>
                    </a:p>
                  </a:txBody>
                  <a:tcPr anchor="ctr"/>
                </a:tc>
              </a:tr>
              <a:tr h="744083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o</a:t>
                      </a:r>
                      <a:r>
                        <a:rPr lang="cs-CZ" sz="3200" baseline="0" dirty="0" smtClean="0"/>
                        <a:t> = 7+5+4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o</a:t>
                      </a:r>
                      <a:r>
                        <a:rPr lang="cs-CZ" sz="3200" baseline="0" dirty="0" smtClean="0"/>
                        <a:t> = 3+4+5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o</a:t>
                      </a:r>
                      <a:r>
                        <a:rPr lang="cs-CZ" sz="3200" baseline="0" dirty="0" smtClean="0"/>
                        <a:t> = 8+7+8</a:t>
                      </a:r>
                      <a:endParaRPr lang="cs-CZ" sz="3200" dirty="0"/>
                    </a:p>
                  </a:txBody>
                  <a:tcPr anchor="ctr"/>
                </a:tc>
              </a:tr>
              <a:tr h="744083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o</a:t>
                      </a:r>
                      <a:r>
                        <a:rPr lang="cs-CZ" sz="3200" baseline="0" dirty="0" smtClean="0"/>
                        <a:t> = 16 cm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o</a:t>
                      </a:r>
                      <a:r>
                        <a:rPr lang="cs-CZ" sz="3200" baseline="0" dirty="0" smtClean="0"/>
                        <a:t> = 12 m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o</a:t>
                      </a:r>
                      <a:r>
                        <a:rPr lang="cs-CZ" sz="3200" baseline="0" dirty="0" smtClean="0"/>
                        <a:t> = 23 mm</a:t>
                      </a:r>
                      <a:endParaRPr lang="cs-CZ" sz="32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03434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183880" cy="105156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2"/>
                </a:solidFill>
              </a:rPr>
              <a:t>POUŽITÉ ZDROJE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183880" cy="4187952"/>
          </a:xfrm>
        </p:spPr>
        <p:txBody>
          <a:bodyPr/>
          <a:lstStyle/>
          <a:p>
            <a:pPr eaLnBrk="1" hangingPunct="1"/>
            <a:r>
              <a:rPr lang="cs-CZ" sz="2000" dirty="0" smtClean="0"/>
              <a:t>Ilustrace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xmlns="" val="2089100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12</TotalTime>
  <Words>367</Words>
  <Application>Microsoft Office PowerPoint</Application>
  <PresentationFormat>Předvádění na obrazovce (4:3)</PresentationFormat>
  <Paragraphs>95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Aspekt</vt:lpstr>
      <vt:lpstr>Snímek 1</vt:lpstr>
      <vt:lpstr>Snímek 2</vt:lpstr>
      <vt:lpstr>TROJÚHELNÍK</vt:lpstr>
      <vt:lpstr>Snímek 4</vt:lpstr>
      <vt:lpstr>má 3 vrcholy: </vt:lpstr>
      <vt:lpstr>má 4 strany: </vt:lpstr>
      <vt:lpstr>OBVOD ČTVERCE</vt:lpstr>
      <vt:lpstr>Snímek 8</vt:lpstr>
      <vt:lpstr>Zkus odpovědět na otázky:</vt:lpstr>
      <vt:lpstr>Snímek 10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Dum</cp:lastModifiedBy>
  <cp:revision>12</cp:revision>
  <dcterms:created xsi:type="dcterms:W3CDTF">2013-04-19T14:19:03Z</dcterms:created>
  <dcterms:modified xsi:type="dcterms:W3CDTF">2013-09-25T08:41:51Z</dcterms:modified>
</cp:coreProperties>
</file>