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71" r:id="rId11"/>
    <p:sldId id="263" r:id="rId12"/>
    <p:sldId id="264" r:id="rId13"/>
    <p:sldId id="270" r:id="rId14"/>
    <p:sldId id="269" r:id="rId15"/>
    <p:sldId id="268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193E1E-39C7-4ED0-91C9-2A648786B441}" type="presOf" srcId="{914700B9-77B5-440A-A438-DE98B6D4894D}" destId="{E73F1C26-6DCD-4001-88B9-355E01E2BCE7}" srcOrd="0" destOrd="0" presId="urn:microsoft.com/office/officeart/2005/8/layout/target3"/>
    <dgm:cxn modelId="{9FCBCDCE-FA05-428E-B604-39D9F090E322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3EF646-36D8-4F74-A464-767FAEDB7A26}" type="presOf" srcId="{1D8420EA-BFA0-403B-80F5-647FA396CC45}" destId="{F7B3C0B7-F0F7-4F49-B02C-3630F8C5FAE5}" srcOrd="0" destOrd="0" presId="urn:microsoft.com/office/officeart/2005/8/layout/target3"/>
    <dgm:cxn modelId="{C4994C57-3DA4-4DE1-BE39-C428A0F6BC37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9352FB4-432A-4B2C-A727-58B509A726E3}" type="presOf" srcId="{130831A4-0540-4EC5-8F5A-93030E89D2D9}" destId="{8E23E229-92FC-49D1-B5FE-0303176B8A4E}" srcOrd="1" destOrd="0" presId="urn:microsoft.com/office/officeart/2005/8/layout/target3"/>
    <dgm:cxn modelId="{3C29C6F5-C8F2-43A9-ABE5-1602DAA70286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FC582EE5-D1A2-4A0F-A705-1CA5AE1BDCF3}" type="presOf" srcId="{100B6B2E-82E6-4C11-B19B-F2DB3A0EA64F}" destId="{645AA564-2E9E-4954-AD87-AE01782CEC59}" srcOrd="0" destOrd="0" presId="urn:microsoft.com/office/officeart/2005/8/layout/target3"/>
    <dgm:cxn modelId="{E654AD28-2DEF-4E67-8A61-D5D7919A32A8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5759F61-C20A-46FD-9121-F5CCA273BBAE}" type="presOf" srcId="{130831A4-0540-4EC5-8F5A-93030E89D2D9}" destId="{F69CC921-512E-49F4-824C-A648EC5F27A5}" srcOrd="0" destOrd="0" presId="urn:microsoft.com/office/officeart/2005/8/layout/target3"/>
    <dgm:cxn modelId="{9F4720B9-8592-4ABE-BB75-44633022D471}" type="presParOf" srcId="{FE47432B-CA46-450C-8D8F-66C300A95B52}" destId="{B522209E-30D0-49D6-A340-2D383A11C668}" srcOrd="0" destOrd="0" presId="urn:microsoft.com/office/officeart/2005/8/layout/target3"/>
    <dgm:cxn modelId="{F3169DB1-72D0-44F5-9966-26A65834DD0F}" type="presParOf" srcId="{FE47432B-CA46-450C-8D8F-66C300A95B52}" destId="{ED5A8377-51D5-4DC5-B0E7-680166966720}" srcOrd="1" destOrd="0" presId="urn:microsoft.com/office/officeart/2005/8/layout/target3"/>
    <dgm:cxn modelId="{D9629007-4D14-4740-B626-CD537E77F3C1}" type="presParOf" srcId="{FE47432B-CA46-450C-8D8F-66C300A95B52}" destId="{F69CC921-512E-49F4-824C-A648EC5F27A5}" srcOrd="2" destOrd="0" presId="urn:microsoft.com/office/officeart/2005/8/layout/target3"/>
    <dgm:cxn modelId="{6C318232-4F2B-412C-A5A9-D823D4E884D6}" type="presParOf" srcId="{FE47432B-CA46-450C-8D8F-66C300A95B52}" destId="{61C9CE18-EDA6-4EDF-BA1C-09779D38FBBF}" srcOrd="3" destOrd="0" presId="urn:microsoft.com/office/officeart/2005/8/layout/target3"/>
    <dgm:cxn modelId="{4F0FB79A-0272-4A7C-9AB2-DE1B5A24E087}" type="presParOf" srcId="{FE47432B-CA46-450C-8D8F-66C300A95B52}" destId="{D60DEAAB-7AFE-435A-ACF6-18851E4B0426}" srcOrd="4" destOrd="0" presId="urn:microsoft.com/office/officeart/2005/8/layout/target3"/>
    <dgm:cxn modelId="{5AA4BC4E-AE0F-43C7-8F7E-59DCE3C8204F}" type="presParOf" srcId="{FE47432B-CA46-450C-8D8F-66C300A95B52}" destId="{F7B3C0B7-F0F7-4F49-B02C-3630F8C5FAE5}" srcOrd="5" destOrd="0" presId="urn:microsoft.com/office/officeart/2005/8/layout/target3"/>
    <dgm:cxn modelId="{9123A5A2-9BCD-432C-A84C-47E02C286821}" type="presParOf" srcId="{FE47432B-CA46-450C-8D8F-66C300A95B52}" destId="{C9DA9446-E2D3-4F6A-8960-3CADFBF870B8}" srcOrd="6" destOrd="0" presId="urn:microsoft.com/office/officeart/2005/8/layout/target3"/>
    <dgm:cxn modelId="{FFDBBC39-DEF4-4CB3-A98A-055CD96E7D63}" type="presParOf" srcId="{FE47432B-CA46-450C-8D8F-66C300A95B52}" destId="{9726EC6F-D322-4CD3-B489-1BE3DF7CE70B}" srcOrd="7" destOrd="0" presId="urn:microsoft.com/office/officeart/2005/8/layout/target3"/>
    <dgm:cxn modelId="{92375C56-BD42-4580-91C2-4D3E5CDB0E67}" type="presParOf" srcId="{FE47432B-CA46-450C-8D8F-66C300A95B52}" destId="{645AA564-2E9E-4954-AD87-AE01782CEC59}" srcOrd="8" destOrd="0" presId="urn:microsoft.com/office/officeart/2005/8/layout/target3"/>
    <dgm:cxn modelId="{560FAE48-DD0A-4335-B7CE-7901543E0F33}" type="presParOf" srcId="{FE47432B-CA46-450C-8D8F-66C300A95B52}" destId="{8538CAC4-6A86-42B8-B5AF-2FF155DB9D02}" srcOrd="9" destOrd="0" presId="urn:microsoft.com/office/officeart/2005/8/layout/target3"/>
    <dgm:cxn modelId="{17171BF0-AC24-4B7A-8412-647E894C807E}" type="presParOf" srcId="{FE47432B-CA46-450C-8D8F-66C300A95B52}" destId="{26FD6024-A07F-46D0-8BC0-B5E595C5673D}" srcOrd="10" destOrd="0" presId="urn:microsoft.com/office/officeart/2005/8/layout/target3"/>
    <dgm:cxn modelId="{E6E774FA-E372-4CA8-83B8-AF1AF9B10919}" type="presParOf" srcId="{FE47432B-CA46-450C-8D8F-66C300A95B52}" destId="{E73F1C26-6DCD-4001-88B9-355E01E2BCE7}" srcOrd="11" destOrd="0" presId="urn:microsoft.com/office/officeart/2005/8/layout/target3"/>
    <dgm:cxn modelId="{AE35E884-D3CA-4A78-A449-FE47E0117465}" type="presParOf" srcId="{FE47432B-CA46-450C-8D8F-66C300A95B52}" destId="{8E23E229-92FC-49D1-B5FE-0303176B8A4E}" srcOrd="12" destOrd="0" presId="urn:microsoft.com/office/officeart/2005/8/layout/target3"/>
    <dgm:cxn modelId="{BF1E21A3-8CEC-42DF-9C8E-B23F468274EC}" type="presParOf" srcId="{FE47432B-CA46-450C-8D8F-66C300A95B52}" destId="{8467D0EB-87A2-4285-8ACA-0398EFBF29BC}" srcOrd="13" destOrd="0" presId="urn:microsoft.com/office/officeart/2005/8/layout/target3"/>
    <dgm:cxn modelId="{9A7546F4-4761-42DB-9F38-1799BA03E8A4}" type="presParOf" srcId="{FE47432B-CA46-450C-8D8F-66C300A95B52}" destId="{DBA8199F-D892-4A8E-A352-2B7844050E09}" srcOrd="14" destOrd="0" presId="urn:microsoft.com/office/officeart/2005/8/layout/target3"/>
    <dgm:cxn modelId="{CFA21D0A-63AB-4B43-A420-E6458D01D72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502B4B-9784-41D7-8FA8-442B84D4028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B75274-1A85-450B-80BD-4D1E340CF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oin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oin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oin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oin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oin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oin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oin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oin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oin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oin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oin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4F23600-3C0C-493D-8780-CC2BADE3EE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6954EAF-FF84-4277-A605-7C7044C4292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coin.wav"/>
      </p:stSnd>
    </p:sndAc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wmf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ore_ridinghood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ustave_dore_cendrillon4.JPG" TargetMode="External"/><Relationship Id="rId5" Type="http://schemas.openxmlformats.org/officeDocument/2006/relationships/hyperlink" Target="http://cs.wikipedia.org/wiki/Soubor:Hansel-and-gretel-rackham.jpg" TargetMode="External"/><Relationship Id="rId4" Type="http://schemas.openxmlformats.org/officeDocument/2006/relationships/hyperlink" Target="http://cs.wikipedia.org/wiki/Soubor:Venceslav_cerny_dlouhy_siroky_a_bystrozrak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VY_32_INOVACE_13_S04-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Ústní lidová slovesnost 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jako motivační  část pro práci s  pohádkou.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si shrnou již získané poznatky o pohádkách a zábavnou formou  se věnují hlavním hrdinům pohádek a pohádkám samotným.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00B0F0"/>
                </a:solidFill>
              </a:rPr>
              <a:t>Ústní lidová slovesnost </a:t>
            </a:r>
            <a:endParaRPr lang="cs-CZ" sz="5400" b="1" u="sng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/>
              <a:t>Český jazyk 8.ročník</a:t>
            </a:r>
            <a:endParaRPr lang="cs-CZ" b="1" u="sng" dirty="0"/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365108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Pohádka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None/>
            </a:pPr>
            <a:r>
              <a:rPr lang="cs-CZ" b="1" dirty="0" smtClean="0"/>
              <a:t>Pohádka </a:t>
            </a:r>
            <a:r>
              <a:rPr lang="cs-CZ" i="1" dirty="0" smtClean="0"/>
              <a:t>(též báchorka) je příběh, ve kterém se ve většině případů objevují nadpřirozené bytosti. </a:t>
            </a:r>
          </a:p>
          <a:p>
            <a:pPr lvl="0">
              <a:buNone/>
            </a:pPr>
            <a:r>
              <a:rPr lang="cs-CZ" b="1" dirty="0" smtClean="0"/>
              <a:t>Rysy pohádky:</a:t>
            </a:r>
          </a:p>
          <a:p>
            <a:pPr lvl="0"/>
            <a:r>
              <a:rPr lang="cs-CZ" i="1" dirty="0" smtClean="0"/>
              <a:t>Krátký epický smyšlený příběh</a:t>
            </a:r>
          </a:p>
          <a:p>
            <a:pPr lvl="0"/>
            <a:r>
              <a:rPr lang="cs-CZ" i="1" dirty="0" smtClean="0"/>
              <a:t>Propojení reálného a fiktivního světa</a:t>
            </a:r>
          </a:p>
          <a:p>
            <a:pPr lvl="0"/>
            <a:r>
              <a:rPr lang="cs-CZ" i="1" dirty="0" smtClean="0"/>
              <a:t>Objevují se smyšlené postavy – skřítci, víly, draci, čarodějnice</a:t>
            </a:r>
          </a:p>
          <a:p>
            <a:pPr lvl="0"/>
            <a:r>
              <a:rPr lang="cs-CZ" i="1" dirty="0" smtClean="0"/>
              <a:t>Dobro vítězí nad zlem</a:t>
            </a:r>
          </a:p>
          <a:p>
            <a:endParaRPr lang="cs-CZ" dirty="0"/>
          </a:p>
        </p:txBody>
      </p:sp>
      <p:pic>
        <p:nvPicPr>
          <p:cNvPr id="4" name="Picture 2" descr="C:\Users\Aja\AppData\Local\Microsoft\Windows\Temporary Internet Files\Content.IE5\B5C89PBA\MC900361656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576378"/>
            <a:ext cx="1872208" cy="1905357"/>
          </a:xfrm>
          <a:prstGeom prst="rect">
            <a:avLst/>
          </a:prstGeom>
          <a:noFill/>
        </p:spPr>
      </p:pic>
      <p:pic>
        <p:nvPicPr>
          <p:cNvPr id="5" name="Picture 3" descr="C:\Users\Aja\AppData\Local\Microsoft\Windows\Temporary Internet Files\Content.IE5\EIZP7BPH\MC9002505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5220832"/>
            <a:ext cx="2427838" cy="16371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b="1" u="sng" dirty="0" smtClean="0">
                <a:solidFill>
                  <a:schemeClr val="tx1"/>
                </a:solidFill>
              </a:rPr>
              <a:t>Doplň hlavní hrdiny pohádek: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715436" cy="550072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b="1" dirty="0" smtClean="0"/>
              <a:t>Pohádka bývá označována také jako …                      </a:t>
            </a:r>
            <a:r>
              <a:rPr lang="cs-CZ" sz="2400" dirty="0" smtClean="0"/>
              <a:t>(řešení najdeš v tajence křížovky)</a:t>
            </a:r>
          </a:p>
          <a:p>
            <a:pPr>
              <a:buNone/>
            </a:pPr>
            <a:endParaRPr lang="cs-CZ" sz="2400" dirty="0" smtClean="0"/>
          </a:p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Rybář často vytáhne z vody zlatou __________</a:t>
            </a:r>
          </a:p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Princ je často zakletý do __________</a:t>
            </a:r>
          </a:p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 princeznu se často nestará její maminka královna, ale starší paní __________</a:t>
            </a:r>
          </a:p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 chaloupce za pecí spí hloupý  __________</a:t>
            </a:r>
          </a:p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 černém dalekém zámku bydlí zlý muž, který umí čarovat __________</a:t>
            </a:r>
          </a:p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Princeznu často unese sedmihlavý __________</a:t>
            </a:r>
          </a:p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Při narození děťátka se u kolébky setkávají tři ženy a rozhodují o osudu miminka, jsou to __________</a:t>
            </a:r>
          </a:p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Věrným čtyřnohým zvířetem čarodějnic je černá __________</a:t>
            </a:r>
          </a:p>
          <a:p>
            <a:pPr>
              <a:buNone/>
            </a:pPr>
            <a:endParaRPr lang="cs-CZ" sz="2400" dirty="0" smtClean="0"/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500694" y="5857892"/>
            <a:ext cx="1771656" cy="3428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sudičky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857224" y="4714884"/>
            <a:ext cx="1771656" cy="3428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čaroděj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857752" y="3929066"/>
            <a:ext cx="1771656" cy="3428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Honza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214546" y="3500438"/>
            <a:ext cx="1771656" cy="3428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chůva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071934" y="2786058"/>
            <a:ext cx="1771656" cy="3428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žáby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286380" y="2428868"/>
            <a:ext cx="1771656" cy="3428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rybu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072330" y="6215082"/>
            <a:ext cx="1771656" cy="3428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kočka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286380" y="5072074"/>
            <a:ext cx="1771656" cy="3428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drak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       Křížovka</a:t>
            </a: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857364"/>
            <a:ext cx="8111287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5500694" y="207167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143240" y="5214950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2357422" y="578645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357422" y="5214950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1571604" y="578645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1571604" y="5214950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785786" y="5214950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7072330" y="314324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7072330" y="3714752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7858148" y="364331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7072330" y="421481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6286512" y="471488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5500694" y="471488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3929058" y="5214950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3929058" y="578645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5500694" y="5214950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4714876" y="5214950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4714876" y="578645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7858148" y="314324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6286512" y="364331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4786314" y="471488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6286512" y="4143380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5500694" y="4143380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4714876" y="421481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3929058" y="471488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3929058" y="421481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3143240" y="421481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Elipsa 31"/>
          <p:cNvSpPr/>
          <p:nvPr/>
        </p:nvSpPr>
        <p:spPr>
          <a:xfrm>
            <a:off x="2357422" y="421481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3143240" y="578645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5500694" y="314324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Elipsa 34"/>
          <p:cNvSpPr/>
          <p:nvPr/>
        </p:nvSpPr>
        <p:spPr>
          <a:xfrm>
            <a:off x="3929058" y="257174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4714876" y="207167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3929058" y="207167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Elipsa 37"/>
          <p:cNvSpPr/>
          <p:nvPr/>
        </p:nvSpPr>
        <p:spPr>
          <a:xfrm>
            <a:off x="3143240" y="207167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4714876" y="314324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6286512" y="3143248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Elipsa 40"/>
          <p:cNvSpPr/>
          <p:nvPr/>
        </p:nvSpPr>
        <p:spPr>
          <a:xfrm>
            <a:off x="5500694" y="364331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Elipsa 41"/>
          <p:cNvSpPr/>
          <p:nvPr/>
        </p:nvSpPr>
        <p:spPr>
          <a:xfrm>
            <a:off x="4714876" y="364331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Elipsa 42"/>
          <p:cNvSpPr/>
          <p:nvPr/>
        </p:nvSpPr>
        <p:spPr>
          <a:xfrm>
            <a:off x="6286512" y="257174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Elipsa 43"/>
          <p:cNvSpPr/>
          <p:nvPr/>
        </p:nvSpPr>
        <p:spPr>
          <a:xfrm>
            <a:off x="5500694" y="257174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Elipsa 44"/>
          <p:cNvSpPr/>
          <p:nvPr/>
        </p:nvSpPr>
        <p:spPr>
          <a:xfrm>
            <a:off x="4714876" y="2571744"/>
            <a:ext cx="714380" cy="557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 descr="C:\Users\Aja\AppData\Local\Microsoft\Windows\Temporary Internet Files\Content.IE5\WRP8OLAL\MC90040462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60648"/>
            <a:ext cx="1571636" cy="1649798"/>
          </a:xfrm>
          <a:prstGeom prst="rect">
            <a:avLst/>
          </a:prstGeom>
          <a:noFill/>
        </p:spPr>
      </p:pic>
      <p:pic>
        <p:nvPicPr>
          <p:cNvPr id="2056" name="Picture 8" descr="C:\Users\Aja\AppData\Local\Microsoft\Windows\Temporary Internet Files\Content.IE5\B5C89PBA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86578" y="4214818"/>
            <a:ext cx="1696638" cy="2395253"/>
          </a:xfrm>
          <a:prstGeom prst="rect">
            <a:avLst/>
          </a:prstGeom>
          <a:noFill/>
        </p:spPr>
      </p:pic>
      <p:pic>
        <p:nvPicPr>
          <p:cNvPr id="2063" name="Picture 15" descr="C:\Users\Aja\AppData\Local\Microsoft\Windows\Temporary Internet Files\Content.IE5\U2E7PW9E\MC90030553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43702" y="500042"/>
            <a:ext cx="928694" cy="1983313"/>
          </a:xfrm>
          <a:prstGeom prst="rect">
            <a:avLst/>
          </a:prstGeom>
          <a:noFill/>
        </p:spPr>
      </p:pic>
      <p:pic>
        <p:nvPicPr>
          <p:cNvPr id="2064" name="Picture 16" descr="C:\Users\Aja\AppData\Local\Microsoft\Windows\Temporary Internet Files\Content.IE5\U2E7PW9E\MC90030553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86710" y="1071546"/>
            <a:ext cx="857256" cy="1830748"/>
          </a:xfrm>
          <a:prstGeom prst="rect">
            <a:avLst/>
          </a:prstGeom>
          <a:noFill/>
        </p:spPr>
      </p:pic>
      <p:pic>
        <p:nvPicPr>
          <p:cNvPr id="2065" name="Picture 17" descr="C:\Users\Aja\AppData\Local\Microsoft\Windows\Temporary Internet Files\Content.IE5\U2E7PW9E\MC90030553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00892" y="1214422"/>
            <a:ext cx="928694" cy="1983310"/>
          </a:xfrm>
          <a:prstGeom prst="rect">
            <a:avLst/>
          </a:prstGeom>
          <a:noFill/>
        </p:spPr>
      </p:pic>
      <p:pic>
        <p:nvPicPr>
          <p:cNvPr id="3" name="Picture 2" descr="C:\Users\Aja\AppData\Local\Microsoft\Windows\Temporary Internet Files\Content.IE5\CXMKDN3Y\MC90010077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63688" y="2708920"/>
            <a:ext cx="1567034" cy="10801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5" fill="hold">
                      <p:stCondLst>
                        <p:cond delay="indefinite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7" fill="hold">
                      <p:stCondLst>
                        <p:cond delay="indefinite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7" fill="hold">
                      <p:stCondLst>
                        <p:cond delay="indefinite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9" fill="hold">
                      <p:stCondLst>
                        <p:cond delay="indefinite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1" fill="hold">
                      <p:stCondLst>
                        <p:cond delay="indefinite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>
                      <p:stCondLst>
                        <p:cond delay="indefinite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500198"/>
          </a:xfrm>
        </p:spPr>
        <p:txBody>
          <a:bodyPr>
            <a:normAutofit/>
          </a:bodyPr>
          <a:lstStyle/>
          <a:p>
            <a:pPr lvl="0"/>
            <a:r>
              <a:rPr lang="cs-CZ" b="1" u="sng" dirty="0" smtClean="0">
                <a:solidFill>
                  <a:schemeClr val="tx1"/>
                </a:solidFill>
              </a:rPr>
              <a:t>Poznáš z ilustrací pohádku?</a:t>
            </a:r>
            <a:br>
              <a:rPr lang="cs-CZ" b="1" u="sng" dirty="0" smtClean="0">
                <a:solidFill>
                  <a:schemeClr val="tx1"/>
                </a:solidFill>
              </a:rPr>
            </a:b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sz="4000" b="1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2643182"/>
            <a:ext cx="3161566" cy="3962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3570" y="1000108"/>
            <a:ext cx="3143272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C:\Users\Aja\AppData\Local\Microsoft\Windows\Temporary Internet Files\Content.IE5\XFT84EKL\MC90041236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4678" y="1500173"/>
            <a:ext cx="1425576" cy="2124249"/>
          </a:xfrm>
          <a:prstGeom prst="rect">
            <a:avLst/>
          </a:prstGeom>
          <a:noFill/>
        </p:spPr>
      </p:pic>
      <p:pic>
        <p:nvPicPr>
          <p:cNvPr id="2051" name="Picture 3" descr="C:\Users\Aja\AppData\Local\Microsoft\Windows\Temporary Internet Files\Content.IE5\S7YR0DND\MC90019222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15206" y="4115222"/>
            <a:ext cx="1784283" cy="2135927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827584" y="1340768"/>
            <a:ext cx="2664296" cy="12024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Červená karkulka</a:t>
            </a:r>
            <a:endParaRPr lang="cs-CZ" sz="2400" b="1" dirty="0"/>
          </a:p>
        </p:txBody>
      </p:sp>
      <p:sp>
        <p:nvSpPr>
          <p:cNvPr id="10" name="Elipsa 9"/>
          <p:cNvSpPr/>
          <p:nvPr/>
        </p:nvSpPr>
        <p:spPr>
          <a:xfrm>
            <a:off x="4788024" y="5085184"/>
            <a:ext cx="2664296" cy="12024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Dlouhý, Široký a Bystrozraký</a:t>
            </a:r>
            <a:endParaRPr lang="cs-CZ" sz="2400" b="1" dirty="0"/>
          </a:p>
        </p:txBody>
      </p:sp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8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9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0372" y="785794"/>
            <a:ext cx="3405875" cy="4396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Obrázek 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0" y="2285992"/>
            <a:ext cx="2786082" cy="4000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Aja\AppData\Local\Microsoft\Windows\Temporary Internet Files\Content.IE5\S7YR0DND\MC9002337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000108"/>
            <a:ext cx="2357454" cy="1471030"/>
          </a:xfrm>
          <a:prstGeom prst="rect">
            <a:avLst/>
          </a:prstGeom>
          <a:noFill/>
        </p:spPr>
      </p:pic>
      <p:pic>
        <p:nvPicPr>
          <p:cNvPr id="1029" name="Picture 5" descr="C:\Users\Aja\AppData\Local\Microsoft\Windows\Temporary Internet Files\Content.IE5\S7YR0DND\MC90035154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488" y="4929198"/>
            <a:ext cx="1389049" cy="1447034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179512" y="5229200"/>
            <a:ext cx="2952328" cy="12024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 perníkové chaloupce</a:t>
            </a:r>
            <a:endParaRPr lang="cs-CZ" sz="2400" b="1" dirty="0"/>
          </a:p>
        </p:txBody>
      </p:sp>
      <p:sp>
        <p:nvSpPr>
          <p:cNvPr id="8" name="Elipsa 7"/>
          <p:cNvSpPr/>
          <p:nvPr/>
        </p:nvSpPr>
        <p:spPr>
          <a:xfrm>
            <a:off x="6084168" y="332656"/>
            <a:ext cx="2664296" cy="12024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Popelka</a:t>
            </a:r>
            <a:endParaRPr lang="cs-CZ" sz="2400" b="1" dirty="0"/>
          </a:p>
        </p:txBody>
      </p:sp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sz="2400" b="1" dirty="0" smtClean="0"/>
          </a:p>
          <a:p>
            <a:pPr lvl="0"/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Napiš co nejvíce přídavných jmen, která popisují následné pohádkové bytosti či pohádková místa:</a:t>
            </a:r>
          </a:p>
          <a:p>
            <a:endParaRPr lang="cs-CZ" dirty="0"/>
          </a:p>
        </p:txBody>
      </p:sp>
      <p:pic>
        <p:nvPicPr>
          <p:cNvPr id="7" name="Obrázek 6" descr="C:\Users\Aja\AppData\Local\Microsoft\Windows\Temporary Internet Files\Content.IE5\XFT84EKL\MC90039070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4000504"/>
            <a:ext cx="2857520" cy="1790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Users\Aja\AppData\Local\Microsoft\Windows\Temporary Internet Files\Content.IE5\B5C89PBA\MC90039728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55576" y="260648"/>
            <a:ext cx="2018723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Users\Aja\AppData\Local\Microsoft\Windows\Temporary Internet Files\Content.IE5\24U6KV5S\MC900361660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60648"/>
            <a:ext cx="1714512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 descr="C:\Users\Aja\AppData\Local\Microsoft\Windows\Temporary Internet Files\Content.IE5\XFT84EKL\MC9004157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388" y="3196856"/>
            <a:ext cx="2071702" cy="3330942"/>
          </a:xfrm>
          <a:prstGeom prst="rect">
            <a:avLst/>
          </a:prstGeom>
          <a:noFill/>
        </p:spPr>
      </p:pic>
      <p:pic>
        <p:nvPicPr>
          <p:cNvPr id="3084" name="Picture 12" descr="C:\Users\Aja\AppData\Local\Microsoft\Windows\Temporary Internet Files\Content.IE5\S7YR0DND\MC90042835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57554" y="3286124"/>
            <a:ext cx="2374906" cy="3070485"/>
          </a:xfrm>
          <a:prstGeom prst="rect">
            <a:avLst/>
          </a:prstGeom>
          <a:noFill/>
        </p:spPr>
      </p:pic>
      <p:pic>
        <p:nvPicPr>
          <p:cNvPr id="10" name="Picture 5" descr="http://obrazky.superia.cz/800/babicka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5380" y="260647"/>
            <a:ext cx="2380756" cy="230874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3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492896"/>
            <a:ext cx="5482952" cy="3961912"/>
          </a:xfrm>
        </p:spPr>
        <p:txBody>
          <a:bodyPr/>
          <a:lstStyle/>
          <a:p>
            <a:pPr lvl="0"/>
            <a:endParaRPr lang="cs-CZ" sz="2400" b="1" dirty="0" smtClean="0"/>
          </a:p>
          <a:p>
            <a:pPr lvl="0" algn="ctr"/>
            <a:r>
              <a:rPr lang="cs-CZ" sz="2400" b="1" dirty="0" smtClean="0"/>
              <a:t>Napiš co nejvíce přídavných jmen, která popisují následné pohádkové bytosti či pohádková místa:</a:t>
            </a:r>
          </a:p>
          <a:p>
            <a:endParaRPr lang="cs-CZ" dirty="0"/>
          </a:p>
        </p:txBody>
      </p:sp>
      <p:pic>
        <p:nvPicPr>
          <p:cNvPr id="7" name="Obrázek 6" descr="C:\Users\Aja\AppData\Local\Microsoft\Windows\Temporary Internet Files\Content.IE5\XFT84EKL\MC90039070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8640"/>
            <a:ext cx="3528392" cy="2438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 descr="http://obrazky.superia.cz/800/babic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2420888"/>
            <a:ext cx="4232484" cy="410445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644008" y="548680"/>
            <a:ext cx="3960440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Tmavý, tajemný, strašidelný, hluboký, studený…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536" y="5013176"/>
            <a:ext cx="3960440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Hodná, starostlivá, pečlivá, věrná, milá, klidná…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14338"/>
            <a:ext cx="8229600" cy="1500198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Osmisměrka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83262"/>
          </a:xfrm>
        </p:spPr>
        <p:txBody>
          <a:bodyPr/>
          <a:lstStyle/>
          <a:p>
            <a:pPr lvl="0"/>
            <a:r>
              <a:rPr lang="cs-CZ" sz="2400" b="1" dirty="0" smtClean="0"/>
              <a:t>Najdi v osmisměrce 10  příjmení spisovatelů či sběratelů pohádek.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285992"/>
            <a:ext cx="5786478" cy="4233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6215074" y="1500174"/>
            <a:ext cx="2714644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Andersen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215074" y="5500702"/>
            <a:ext cx="2714644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Čtvrtek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215074" y="2000240"/>
            <a:ext cx="2714644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Hrubín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215074" y="2500306"/>
            <a:ext cx="2714644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Čapek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215074" y="3000372"/>
            <a:ext cx="2714644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Drda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215074" y="6000768"/>
            <a:ext cx="2714644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Sekora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215074" y="5000636"/>
            <a:ext cx="2714644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Andersen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215074" y="4500570"/>
            <a:ext cx="2714644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Werich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215074" y="4000504"/>
            <a:ext cx="2714644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Němcová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215074" y="3500438"/>
            <a:ext cx="2714644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Grimm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28660" y="267494"/>
            <a:ext cx="9115460" cy="1161242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 </a:t>
            </a:r>
            <a:r>
              <a:rPr lang="cs-CZ" b="1" u="sng" dirty="0" smtClean="0">
                <a:solidFill>
                  <a:schemeClr val="tx1"/>
                </a:solidFill>
              </a:rPr>
              <a:t>Osobnosti z osmisměrky</a:t>
            </a:r>
            <a:br>
              <a:rPr lang="cs-CZ" b="1" u="sng" dirty="0" smtClean="0">
                <a:solidFill>
                  <a:schemeClr val="tx1"/>
                </a:solidFill>
              </a:rPr>
            </a:b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071810"/>
            <a:ext cx="5408928" cy="3429024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5" name="Elipsa 4"/>
          <p:cNvSpPr/>
          <p:nvPr/>
        </p:nvSpPr>
        <p:spPr>
          <a:xfrm>
            <a:off x="4286248" y="3143248"/>
            <a:ext cx="3357586" cy="41433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K.J.Erben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500694" y="3786190"/>
            <a:ext cx="3357586" cy="41433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H.Ch.Andersen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572132" y="4286256"/>
            <a:ext cx="3214710" cy="41433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J.Werich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572132" y="4786322"/>
            <a:ext cx="3214710" cy="41433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O.Sekora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572132" y="5357826"/>
            <a:ext cx="3286148" cy="41433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K.Čapek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643438" y="6072206"/>
            <a:ext cx="3357586" cy="41433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B.Němcová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0"/>
            <a:ext cx="2123728" cy="2987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Aja\AppData\Local\Microsoft\Windows\Temporary Internet Files\Content.IE5\FJC89C5T\MC9000193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908720"/>
            <a:ext cx="2203260" cy="192304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Poznáš z následujících obrázků název pohádky?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700808"/>
            <a:ext cx="7776864" cy="4710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1115616" y="3284984"/>
            <a:ext cx="288032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Sedmero krkavců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292080" y="3356992"/>
            <a:ext cx="288032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O dvanácti měsíčkách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971600" y="5949280"/>
            <a:ext cx="288032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Sůl nad zlato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716016" y="5949280"/>
            <a:ext cx="352839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Princezna se zlatou hvězdou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229741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odpovídej a vylušti, co je skryto pod otázkami</a:t>
            </a:r>
            <a:r>
              <a:rPr lang="cs-CZ" b="1" smtClean="0">
                <a:solidFill>
                  <a:schemeClr val="tx1"/>
                </a:solidFill>
              </a:rPr>
              <a:t>.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0"/>
            <a:ext cx="748883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Pohádka a báchorka jsou synonyma?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V pohádce vystupují nadpřirozené postavy?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Z pohádky vychází poučení?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 pohádce vždy vítězí zlo?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Sběratelem lidových pohádek byl Karel Jaromír Erben?</a:t>
            </a:r>
            <a:endParaRPr lang="cs-CZ" sz="1600" b="1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 pohádce vystupují fiktivní postavy?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 Domažlicích je knihovna pojmenovaná po známé pohádkářce?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 pohádce přebírají zvířata lidské vlastnosti?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Sudička v pohádce soudí lidi?</a:t>
            </a:r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Pohádky jsou pouze pro děti?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Chytrá horákyně bydlí na nejvyšší české hoře?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Pohádka patří mezi nejstarší literární žánry?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1835696" y="1988840"/>
            <a:ext cx="5544616" cy="324036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Hans Christian Andersen</a:t>
            </a:r>
          </a:p>
          <a:p>
            <a:pPr algn="ctr"/>
            <a:endParaRPr lang="cs-CZ" sz="32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3200" b="1" smtClean="0">
                <a:solidFill>
                  <a:schemeClr val="bg1"/>
                </a:solidFill>
              </a:rPr>
              <a:t>pohádka Křesadlo   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2690191"/>
      </p:ext>
    </p:extLst>
  </p:cSld>
  <p:clrMapOvr>
    <a:masterClrMapping/>
  </p:clrMapOvr>
  <p:transition spd="slow">
    <p:newsflash/>
    <p:sndAc>
      <p:stSnd>
        <p:snd r:embed="rId3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  <p:bldP spid="3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1"/>
                </a:solidFill>
              </a:rPr>
              <a:t>Zdroje odkazů:</a:t>
            </a:r>
            <a:endParaRPr lang="cs-CZ" b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>
                <a:solidFill>
                  <a:srgbClr val="00B0F0"/>
                </a:solidFill>
                <a:hlinkClick r:id="rId3"/>
              </a:rPr>
              <a:t>http://cs.wikipedia.org/wiki/Soubor:Dore_ridinghood.jpg</a:t>
            </a:r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  <a:hlinkClick r:id="rId4"/>
              </a:rPr>
              <a:t>http://cs.wikipedia.org/wiki/Soubor:Venceslav_cerny_dlouhy_siroky_a_bystrozraky.jpg</a:t>
            </a:r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  <a:hlinkClick r:id="rId5"/>
              </a:rPr>
              <a:t>http://cs.wikipedia.org/wiki/Soubor:Hansel-and-gretel-rackham.jpg</a:t>
            </a:r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  <a:hlinkClick r:id="rId6"/>
              </a:rPr>
              <a:t>http://cs.wikipedia.org/wiki/Soubor:Gustave_dore_cendrillon4.JPG</a:t>
            </a:r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287</TotalTime>
  <Words>481</Words>
  <Application>Microsoft Office PowerPoint</Application>
  <PresentationFormat>Předvádění na obrazovce (4:3)</PresentationFormat>
  <Paragraphs>141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Talent</vt:lpstr>
      <vt:lpstr>Snímek 1</vt:lpstr>
      <vt:lpstr>ANOTACE:</vt:lpstr>
      <vt:lpstr>Ústní lidová slovesnost </vt:lpstr>
      <vt:lpstr>Pohádka</vt:lpstr>
      <vt:lpstr>Doplň hlavní hrdiny pohádek: </vt:lpstr>
      <vt:lpstr>       Křížovka</vt:lpstr>
      <vt:lpstr>Poznáš z ilustrací pohádku? </vt:lpstr>
      <vt:lpstr>Snímek 8</vt:lpstr>
      <vt:lpstr> </vt:lpstr>
      <vt:lpstr> </vt:lpstr>
      <vt:lpstr>Osmisměrka</vt:lpstr>
      <vt:lpstr> Osobnosti z osmisměrky </vt:lpstr>
      <vt:lpstr>Poznáš z následujících obrázků název pohádky?</vt:lpstr>
      <vt:lpstr>Správně odpovídej a vylušti, co je skryto pod otázkami. </vt:lpstr>
      <vt:lpstr>Snímek 15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Ústní lidová slovesnost - pohádka</dc:title>
  <dc:creator>Aja</dc:creator>
  <cp:lastModifiedBy>ředitelka</cp:lastModifiedBy>
  <cp:revision>45</cp:revision>
  <dcterms:created xsi:type="dcterms:W3CDTF">2012-03-12T17:29:47Z</dcterms:created>
  <dcterms:modified xsi:type="dcterms:W3CDTF">2013-07-01T07:05:06Z</dcterms:modified>
</cp:coreProperties>
</file>