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69" r:id="rId2"/>
    <p:sldId id="270" r:id="rId3"/>
    <p:sldId id="256" r:id="rId4"/>
    <p:sldId id="262" r:id="rId5"/>
    <p:sldId id="259" r:id="rId6"/>
    <p:sldId id="257" r:id="rId7"/>
    <p:sldId id="258" r:id="rId8"/>
    <p:sldId id="263" r:id="rId9"/>
    <p:sldId id="264" r:id="rId10"/>
    <p:sldId id="267" r:id="rId11"/>
    <p:sldId id="265" r:id="rId12"/>
    <p:sldId id="273" r:id="rId13"/>
    <p:sldId id="268" r:id="rId14"/>
    <p:sldId id="266" r:id="rId15"/>
    <p:sldId id="260" r:id="rId16"/>
    <p:sldId id="271" r:id="rId17"/>
    <p:sldId id="272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14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492187-08B4-41CA-AD83-A5C89C53EED9}" type="presOf" srcId="{100B6B2E-82E6-4C11-B19B-F2DB3A0EA64F}" destId="{DBA8199F-D892-4A8E-A352-2B7844050E09}" srcOrd="1" destOrd="0" presId="urn:microsoft.com/office/officeart/2005/8/layout/target3"/>
    <dgm:cxn modelId="{591E9FB9-60F6-439D-9272-97DD222EDF47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355E031-2F76-45F5-8C6E-A4183007B639}" type="presOf" srcId="{1D8420EA-BFA0-403B-80F5-647FA396CC45}" destId="{F7B3C0B7-F0F7-4F49-B02C-3630F8C5FAE5}" srcOrd="0" destOrd="0" presId="urn:microsoft.com/office/officeart/2005/8/layout/target3"/>
    <dgm:cxn modelId="{414C2403-0912-4F1F-AA8A-DE7052E094F6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79AF1C4D-7753-40EB-AB82-57DE5D84FB6E}" type="presOf" srcId="{914700B9-77B5-440A-A438-DE98B6D4894D}" destId="{E73F1C26-6DCD-4001-88B9-355E01E2BCE7}" srcOrd="0" destOrd="0" presId="urn:microsoft.com/office/officeart/2005/8/layout/target3"/>
    <dgm:cxn modelId="{1A63BB18-1C9E-43BB-BC1B-B230E23ADC4D}" type="presOf" srcId="{27FE2D31-D344-4B63-A89A-A89AB0D9F3E3}" destId="{FE47432B-CA46-450C-8D8F-66C300A95B52}" srcOrd="0" destOrd="0" presId="urn:microsoft.com/office/officeart/2005/8/layout/target3"/>
    <dgm:cxn modelId="{1B7314F4-B7BF-4235-A6A1-60326D0D6034}" type="presOf" srcId="{130831A4-0540-4EC5-8F5A-93030E89D2D9}" destId="{8E23E229-92FC-49D1-B5FE-0303176B8A4E}" srcOrd="1" destOrd="0" presId="urn:microsoft.com/office/officeart/2005/8/layout/target3"/>
    <dgm:cxn modelId="{FA45EBC2-3F11-4318-A216-19D1ECC482AC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CAFBED2-38EA-4203-B3ED-F2176AF2C14F}" type="presOf" srcId="{100B6B2E-82E6-4C11-B19B-F2DB3A0EA64F}" destId="{645AA564-2E9E-4954-AD87-AE01782CEC59}" srcOrd="0" destOrd="0" presId="urn:microsoft.com/office/officeart/2005/8/layout/target3"/>
    <dgm:cxn modelId="{097ACF53-2E0D-40DD-9B7E-6AFB2B52011B}" type="presParOf" srcId="{FE47432B-CA46-450C-8D8F-66C300A95B52}" destId="{B522209E-30D0-49D6-A340-2D383A11C668}" srcOrd="0" destOrd="0" presId="urn:microsoft.com/office/officeart/2005/8/layout/target3"/>
    <dgm:cxn modelId="{702E0AAB-6632-454F-AA28-EC982A424CB4}" type="presParOf" srcId="{FE47432B-CA46-450C-8D8F-66C300A95B52}" destId="{ED5A8377-51D5-4DC5-B0E7-680166966720}" srcOrd="1" destOrd="0" presId="urn:microsoft.com/office/officeart/2005/8/layout/target3"/>
    <dgm:cxn modelId="{3C4E2334-91FF-47BD-8A96-627D0DA88B45}" type="presParOf" srcId="{FE47432B-CA46-450C-8D8F-66C300A95B52}" destId="{F69CC921-512E-49F4-824C-A648EC5F27A5}" srcOrd="2" destOrd="0" presId="urn:microsoft.com/office/officeart/2005/8/layout/target3"/>
    <dgm:cxn modelId="{7290DE31-AD4F-4A86-A8AC-C1B05F3DB167}" type="presParOf" srcId="{FE47432B-CA46-450C-8D8F-66C300A95B52}" destId="{61C9CE18-EDA6-4EDF-BA1C-09779D38FBBF}" srcOrd="3" destOrd="0" presId="urn:microsoft.com/office/officeart/2005/8/layout/target3"/>
    <dgm:cxn modelId="{2018C1B5-F92D-4F8C-9B53-BBF250C4FB5C}" type="presParOf" srcId="{FE47432B-CA46-450C-8D8F-66C300A95B52}" destId="{D60DEAAB-7AFE-435A-ACF6-18851E4B0426}" srcOrd="4" destOrd="0" presId="urn:microsoft.com/office/officeart/2005/8/layout/target3"/>
    <dgm:cxn modelId="{9DDD7F38-E768-4501-B5FC-E6FC0811C168}" type="presParOf" srcId="{FE47432B-CA46-450C-8D8F-66C300A95B52}" destId="{F7B3C0B7-F0F7-4F49-B02C-3630F8C5FAE5}" srcOrd="5" destOrd="0" presId="urn:microsoft.com/office/officeart/2005/8/layout/target3"/>
    <dgm:cxn modelId="{07766B5F-1928-4211-BB78-1AA2D5A6B197}" type="presParOf" srcId="{FE47432B-CA46-450C-8D8F-66C300A95B52}" destId="{C9DA9446-E2D3-4F6A-8960-3CADFBF870B8}" srcOrd="6" destOrd="0" presId="urn:microsoft.com/office/officeart/2005/8/layout/target3"/>
    <dgm:cxn modelId="{0412540D-6CE8-4C9B-9C1F-9E0E57D2E46C}" type="presParOf" srcId="{FE47432B-CA46-450C-8D8F-66C300A95B52}" destId="{9726EC6F-D322-4CD3-B489-1BE3DF7CE70B}" srcOrd="7" destOrd="0" presId="urn:microsoft.com/office/officeart/2005/8/layout/target3"/>
    <dgm:cxn modelId="{65FD402C-5727-430A-8693-DD72C7DCACBC}" type="presParOf" srcId="{FE47432B-CA46-450C-8D8F-66C300A95B52}" destId="{645AA564-2E9E-4954-AD87-AE01782CEC59}" srcOrd="8" destOrd="0" presId="urn:microsoft.com/office/officeart/2005/8/layout/target3"/>
    <dgm:cxn modelId="{3353F36D-42A7-4D1A-98D1-245AAD66D83E}" type="presParOf" srcId="{FE47432B-CA46-450C-8D8F-66C300A95B52}" destId="{8538CAC4-6A86-42B8-B5AF-2FF155DB9D02}" srcOrd="9" destOrd="0" presId="urn:microsoft.com/office/officeart/2005/8/layout/target3"/>
    <dgm:cxn modelId="{56F7D387-BC01-491D-87D8-EB94E44A638A}" type="presParOf" srcId="{FE47432B-CA46-450C-8D8F-66C300A95B52}" destId="{26FD6024-A07F-46D0-8BC0-B5E595C5673D}" srcOrd="10" destOrd="0" presId="urn:microsoft.com/office/officeart/2005/8/layout/target3"/>
    <dgm:cxn modelId="{3C3CC628-0E83-487A-9F1A-90D901666437}" type="presParOf" srcId="{FE47432B-CA46-450C-8D8F-66C300A95B52}" destId="{E73F1C26-6DCD-4001-88B9-355E01E2BCE7}" srcOrd="11" destOrd="0" presId="urn:microsoft.com/office/officeart/2005/8/layout/target3"/>
    <dgm:cxn modelId="{97841539-7409-4A2B-B3F9-261AE46EE4C4}" type="presParOf" srcId="{FE47432B-CA46-450C-8D8F-66C300A95B52}" destId="{8E23E229-92FC-49D1-B5FE-0303176B8A4E}" srcOrd="12" destOrd="0" presId="urn:microsoft.com/office/officeart/2005/8/layout/target3"/>
    <dgm:cxn modelId="{796D4E18-05EE-4AF0-81AA-82935CFB0F67}" type="presParOf" srcId="{FE47432B-CA46-450C-8D8F-66C300A95B52}" destId="{8467D0EB-87A2-4285-8ACA-0398EFBF29BC}" srcOrd="13" destOrd="0" presId="urn:microsoft.com/office/officeart/2005/8/layout/target3"/>
    <dgm:cxn modelId="{24BCF85D-3817-4D1E-B005-82991EF7DC92}" type="presParOf" srcId="{FE47432B-CA46-450C-8D8F-66C300A95B52}" destId="{DBA8199F-D892-4A8E-A352-2B7844050E09}" srcOrd="14" destOrd="0" presId="urn:microsoft.com/office/officeart/2005/8/layout/target3"/>
    <dgm:cxn modelId="{48C7AF42-2045-4301-A968-837254782D3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51CBB2-0988-435B-9C70-63B96AB20C21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AB857E-E672-491F-A36A-0321838CF2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B4EB905-9BCA-42D7-9C3D-345825D0035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BB3D164-1650-4DE0-81F6-22BEE1A64D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4.xml"/><Relationship Id="rId1" Type="http://schemas.openxmlformats.org/officeDocument/2006/relationships/audio" Target="file:///C:\Users\Aja\Desktop\Audio\D&#283;dovaM&#237;sa.MP3" TargetMode="External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4.xml"/><Relationship Id="rId1" Type="http://schemas.openxmlformats.org/officeDocument/2006/relationships/audio" Target="file:///C:\Users\Aja\Desktop\Audio\MneOsudDoKol&#233;bkyTvrd&#233;Dal.MP3" TargetMode="Externa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Neruda.jpg" TargetMode="External"/><Relationship Id="rId2" Type="http://schemas.openxmlformats.org/officeDocument/2006/relationships/hyperlink" Target="http://cs.wikipedia.org/wiki/Soubor:Jan_Vil&#237;mek_-_Jan_Nerud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erud&#367;v_rukopis_Srpen.jpg" TargetMode="External"/><Relationship Id="rId5" Type="http://schemas.openxmlformats.org/officeDocument/2006/relationships/hyperlink" Target="http://cs.wikipedia.org/wiki/Soubor:Jan_Neruda_grave_Vysehrad_Cemetery_Prague_CZ_807.jpg" TargetMode="External"/><Relationship Id="rId4" Type="http://schemas.openxmlformats.org/officeDocument/2006/relationships/hyperlink" Target="http://cs.wikipedia.org/wiki/Soubor:U_Dvou_Slunc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VY_32_INOVACE_17_S04-Čj-8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Kosmický básník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výkladu života a díla českého spisovatele Jana Nerudy.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seznamují s českým prozaikem  i básníkem  Janem Nerudou. Jeho osobnost si spojí s oblastí Malé Strany. Pomocí internetu vyhledávají důležité informace o jeho životě. Čtou si shrnutí o jeho slavných povídkách z knihy Povídky malostranské a logicky doplňují chybějící informace.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rPr>
              <a:t>Kosmický básník</a:t>
            </a:r>
            <a:endParaRPr lang="cs-CZ" sz="5400" b="1" u="sng" dirty="0">
              <a:solidFill>
                <a:schemeClr val="accent5">
                  <a:lumMod val="60000"/>
                  <a:lumOff val="40000"/>
                </a:schemeClr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8. ročník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365108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  <a:effectLst/>
              </a:rPr>
              <a:t>Jan Neruda</a:t>
            </a:r>
            <a:endParaRPr lang="cs-CZ" b="1" u="sng" dirty="0">
              <a:solidFill>
                <a:schemeClr val="tx1"/>
              </a:solidFill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nar. 9. července 1834 v Praze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Pocházel z Malé Strany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zemřel  22. srpna 1891 v Praze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významný český básník a novinář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zakladatelem českého fejetonu</a:t>
            </a:r>
          </a:p>
          <a:p>
            <a:pPr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928802"/>
            <a:ext cx="3379385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Osobnost z Malé Strany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281518" cy="6000792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Hlavní  hrdinka básnické skladby Máj.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Postava z Psohlavců – byl popraven v Plzni.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Mužská postava dudáka ze Strakonic.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Manželka loupežníka Rumcajse.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Stejnojmenná mužská postava dramatu W. Shakeaspeara o zakázané lásce.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Ženská postava z díla Babička, která zemřela u splavu.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Bájná kněžna ze Starých pověstí českých, která si pro muže nechala poslat bílého koně.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Křestním jménem Mirek – jeden z Rychlých šípů.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Jméno pejska z Čapkovy knihy … čili život štěněte.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643050"/>
            <a:ext cx="4143404" cy="4667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Povídky malostranské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Povídky malostranské (1878) – jsou považovány za Nerudovo vrcholné prozaické dílo. Vytvořil zde obraz pražské Malé Strany v době před rokem 1848 na základě svých vlastních vzpomínek. Zobrazuje zde typické postavy českého měšťanstva. S humorem líčí jejich vlastnosti, kritizuje místní život. Místo slova povídka používá slovo arabeska, (tzn. něco mezi fejetonem a povídkou).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Přečti si tři povídky z výše zmíněného souboru. Doplň do textu chybějící informace z tabulky a napiš název povídky.</a:t>
            </a:r>
          </a:p>
          <a:p>
            <a:endParaRPr lang="cs-CZ" dirty="0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1142984"/>
            <a:ext cx="2534978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67494"/>
            <a:ext cx="6715172" cy="1399032"/>
          </a:xfrm>
        </p:spPr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285992"/>
            <a:ext cx="8401080" cy="4168816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Povídka ukazuje krátké postřehy z dětství a mládí autora týkající se pana _________, kterému nikdo neříkal jinak než „_________“, protože při své malé výšce nosil zelený kabátek s dlouhými šosy a široký klobouk, ale ten v ruce. Na Malé Straně bydlel u své dcery a zetě, kteří měli­_________ děti. Často se procházel s cizinci či kanovníky a vždy toužil po moři. Říkalo se o něm, že je velmi bohatý, že má doma velkou sbírku drahých kamenů. Jednou se tedy rozhodl zjistit, jak drahé ty kameny jsou. Zašel tedy s krabicí těchto kamenů za _________ profesorem matematiky a přírodozpytu. Tam se dozvěděl, že kameny nemají velké ceny, rozhodně se nejedná o drahokamy. Zklamaný pan _________ se rozhodl zbavit se své bezcenné sbírky a začal ji vyhazovat oknem. Přišel za ním zeť a přesvědčil ho, aby to nedělal, že ty kameny jsou pro něj samotného bohatstvím a cenné stejně, jako jej mají rádi vnoučata a on je tak cenný pro ně.</a:t>
            </a:r>
          </a:p>
          <a:p>
            <a:pPr algn="ctr"/>
            <a:r>
              <a:rPr lang="cs-CZ" sz="32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Název povídky: ___________________________________________</a:t>
            </a:r>
          </a:p>
          <a:p>
            <a:pPr algn="ctr"/>
            <a:endParaRPr lang="cs-CZ" dirty="0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357166"/>
            <a:ext cx="7929618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267494"/>
            <a:ext cx="4714908" cy="1399032"/>
          </a:xfrm>
        </p:spPr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74032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i="1" dirty="0" smtClean="0"/>
              <a:t> </a:t>
            </a:r>
            <a:endParaRPr lang="cs-CZ" dirty="0" smtClean="0"/>
          </a:p>
          <a:p>
            <a:pPr algn="ctr"/>
            <a:r>
              <a:rPr lang="cs-CZ" i="1" dirty="0" smtClean="0"/>
              <a:t>	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Popisuje krátký příběh podivínského, vystudovaného doktora _________, který nikdy neprovozoval lékařskou praxi a lidé se mu vyhýbali stejně jako on jim. Na jedné ze svých procházek potká pohřební průvod pochovávající pana Schepelera, váženého a bohatého radu zemské účtárny. Když míjí průvod, spadne rakev s tělem z vozu a otevře se. Doktor _________ ji těsně míjí a všimne si, že pan rada není mrtvý. Nechá jej zanést do nejbližšího domu, kde strnulého pana radu křísí. Ten přijde k sobě a za dva měsíce se plně vyléčený vrátí _________. Tuto událost noviny zmíní, pouze příbuzní pana rady, kteří měli dědit jeho velký majetek, nemají z této události radost a pojmenují doktora _________ doktorem _________, což mu již zůstane. </a:t>
            </a:r>
          </a:p>
          <a:p>
            <a:pPr algn="ctr"/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Název povídky: </a:t>
            </a:r>
            <a:r>
              <a:rPr lang="cs-CZ" sz="26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_____________________________________</a:t>
            </a:r>
          </a:p>
          <a:p>
            <a:pPr algn="ctr">
              <a:buNone/>
            </a:pPr>
            <a:endParaRPr lang="cs-CZ" sz="26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428604"/>
            <a:ext cx="8072494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57356" y="500042"/>
            <a:ext cx="4929222" cy="2143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975192"/>
          </a:xfrm>
        </p:spPr>
        <p:txBody>
          <a:bodyPr>
            <a:normAutofit fontScale="55000" lnSpcReduction="20000"/>
          </a:bodyPr>
          <a:lstStyle/>
          <a:p>
            <a:pPr algn="ctr"/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_________byl velmi milým, oblíbeným a čistotným malostranským žebrákem. Chodil od dveří ke dveřím a lidé s ním rádi několik slov promluvili, sem tam nějaký peníz dali nebo na jídlo pozvali. Ani místní strážníci jej nepronásledovali. Měl se tedy relativně dobře, o jídlo a milá slova neměl nouzi. Osudným se mu stalo setkání s žebračkou žebrající na schodech u chrámu _________. Ta nebyla tak dobře upravená a nikdo ji na jídlo nezval. Zřejmě _________záviděla, a tak aby si polepšila, chtěla to s ním dát dohromady. Jenže on odmítl. Zakrátko se pak po Malé Straně rozšířilo, že tento žebrák není tak chudý, jak se dělá, že snad na _________ za řekou má dva domy a další podobné řeči. Lidé jej tedy přestali mít rádi, nikdo mu nechtěl dávat peníze, ani jej nezval na oběd. _________musel tedy opustit Malou Stranu a jít žebrat za řeku do Starého Města. Tam jej nikdo neznal, nikdo jej do domu nepouštěl a on musel sbírat jen peníze do čepice na ulici. Zle se mu tam vedlo. Až jednou jej našli na Újezdě bez košile, jen v kabátu a kalhotách umrzlého.</a:t>
            </a:r>
          </a:p>
          <a:p>
            <a:pPr algn="ctr"/>
            <a:r>
              <a:rPr lang="cs-CZ" sz="3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Název povídky: </a:t>
            </a:r>
            <a:r>
              <a:rPr lang="cs-CZ" sz="36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___________________________________________</a:t>
            </a:r>
          </a:p>
          <a:p>
            <a:pPr algn="ctr">
              <a:buNone/>
            </a:pPr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500042"/>
            <a:ext cx="7643866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661308"/>
          </a:xfrm>
        </p:spPr>
        <p:txBody>
          <a:bodyPr>
            <a:noAutofit/>
          </a:bodyPr>
          <a:lstStyle/>
          <a:p>
            <a:pPr lvl="0"/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Podívej se na obrázky.  Jaká je jejich souvislost s Janem Nerudou?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1.                                             3.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                                   2.</a:t>
            </a:r>
            <a:endParaRPr lang="cs-CZ" b="1" dirty="0"/>
          </a:p>
        </p:txBody>
      </p:sp>
      <p:pic>
        <p:nvPicPr>
          <p:cNvPr id="1026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772816"/>
            <a:ext cx="3786214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1571612"/>
            <a:ext cx="2490796" cy="3290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8" name="AutoShape 4"/>
          <p:cNvSpPr>
            <a:spLocks noChangeArrowheads="1"/>
          </p:cNvSpPr>
          <p:nvPr/>
        </p:nvSpPr>
        <p:spPr bwMode="auto">
          <a:xfrm>
            <a:off x="4714876" y="4929198"/>
            <a:ext cx="1643074" cy="1357322"/>
          </a:xfrm>
          <a:prstGeom prst="triangle">
            <a:avLst>
              <a:gd name="adj" fmla="val 49999"/>
            </a:avLst>
          </a:pr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Práce s internetem</a:t>
            </a:r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stránce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www.wikipedia.cz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zjisti informace o Janu Nerudovi a doplň tabulku: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3000372"/>
            <a:ext cx="7500991" cy="3195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 descr="C:\Users\Aja\AppData\Local\Microsoft\Windows\Temporary Internet Files\Content.IE5\24U6KV5S\MC9004404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88640"/>
            <a:ext cx="1412875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03848" y="260648"/>
            <a:ext cx="5688632" cy="7056784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V kamnech praská, dědek každou chvíli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zvadlé ruce sobě zahřívá,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kolo vrčí, syn si s prací pílí,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nádobu si z dřeva vyrývá.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Kolečko si divnou píseň šumí,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vnoučeti se očka kmitají -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„Hele, co náš táta všecko umí,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jak mu tříšťky z rukou létají!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Dřevo ukradl jsi v panském lese -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komu děláš z něho koryto?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„Dědovi; - již se mu ruka třese,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nádobí už všechno rozbito.“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Nauč mne to!“ – „Vida toho kluka,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nač by tvá to ruka uměla?!“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„Až se tobě třásti bude ruka,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koryto ti synek udělá!“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 kamnech praská, dědek shrben pláče,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zvadlé ruce syn mu zulíbá,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kolo mlčí, vnouče kolem skáče -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„Táto, proč se kolo nehýbá?“</a:t>
            </a:r>
            <a:r>
              <a:rPr lang="cs-CZ" sz="2800" dirty="0" smtClean="0">
                <a:latin typeface="Calibri" pitchFamily="34" charset="0"/>
              </a:rPr>
              <a:t/>
            </a:r>
            <a:br>
              <a:rPr lang="cs-CZ" sz="2800" dirty="0" smtClean="0">
                <a:latin typeface="Calibri" pitchFamily="34" charset="0"/>
              </a:rPr>
            </a:br>
            <a:endParaRPr lang="cs-CZ" dirty="0"/>
          </a:p>
        </p:txBody>
      </p:sp>
      <p:pic>
        <p:nvPicPr>
          <p:cNvPr id="5" name="DědovaMísa.MP3">
            <a:hlinkClick r:id="" action="ppaction://media"/>
          </p:cNvPr>
          <p:cNvPicPr>
            <a:picLocks noGrp="1" noRot="1" noChangeAspect="1"/>
          </p:cNvPicPr>
          <p:nvPr>
            <p:ph sz="half" idx="2"/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187624" y="4797152"/>
            <a:ext cx="1584176" cy="1584176"/>
          </a:xfrm>
          <a:prstGeom prst="rect">
            <a:avLst/>
          </a:prstGeom>
        </p:spPr>
      </p:pic>
      <p:pic>
        <p:nvPicPr>
          <p:cNvPr id="1026" name="Picture 2" descr="C:\Users\Aja\AppData\Local\Microsoft\Windows\Temporary Internet Files\Content.IE5\CXMKDN3Y\MC9003470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780928"/>
            <a:ext cx="1848917" cy="149961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23528" y="332656"/>
            <a:ext cx="3312368" cy="18722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Dědova mísa</a:t>
            </a:r>
            <a:endParaRPr lang="cs-CZ" sz="48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Poezie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1722437"/>
            <a:ext cx="4714908" cy="4525963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Romance o Karlu IV.vypráví o hodování českého krále s Buškem z Vilhartic.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Nechají si nalít víno a následně jej hodnotí. Po prvním upití se Karel IV.rozčílí nad trpkostí českého vína, čím déle jej však pije, tím více mu chutná.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Bušek přirovnává víno k českému lidu, který se zdá být drsným národem, stejně tak však dokáže přirůst k srdci.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72066" y="1722437"/>
            <a:ext cx="3614734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1714488"/>
            <a:ext cx="3034686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Poezie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614866" cy="45259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Mne osud do kolébky tvrdé dal,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pak na kazajku záplatu mi přišil,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pláč trpký novým jenom pláčem tišil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a jenom zkrátka mne vždy spořádal.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Však kolem pýcha, pýcha - ach ta krutě hněte!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já začal jsem do panských synků prát -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ba ledačím jsem byl v tom božím světě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a čím jsem byl, tím jsem byl rád.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algn="ctr"/>
            <a:r>
              <a:rPr lang="cs-CZ" sz="3300" b="1" dirty="0" smtClean="0">
                <a:latin typeface="Times New Roman" pitchFamily="18" charset="0"/>
                <a:cs typeface="Times New Roman" pitchFamily="18" charset="0"/>
              </a:rPr>
              <a:t>Vším jsem byl rád</a:t>
            </a:r>
          </a:p>
          <a:p>
            <a:pPr algn="ctr"/>
            <a:r>
              <a:rPr lang="cs-CZ" sz="3300" b="1" dirty="0" smtClean="0">
                <a:latin typeface="Times New Roman" pitchFamily="18" charset="0"/>
                <a:cs typeface="Times New Roman" pitchFamily="18" charset="0"/>
              </a:rPr>
              <a:t>Kniha veršů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2714620"/>
            <a:ext cx="2643206" cy="36471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MneOsudDoKolébkyTvrdéDal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6300192" y="476672"/>
            <a:ext cx="1080120" cy="108012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7" dur="318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5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Řešení křížovky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42914" y="2786060"/>
          <a:ext cx="7858175" cy="3643335"/>
        </p:xfrm>
        <a:graphic>
          <a:graphicData uri="http://schemas.openxmlformats.org/drawingml/2006/table">
            <a:tbl>
              <a:tblPr/>
              <a:tblGrid>
                <a:gridCol w="604475"/>
                <a:gridCol w="604475"/>
                <a:gridCol w="604475"/>
                <a:gridCol w="604475"/>
                <a:gridCol w="604475"/>
                <a:gridCol w="604475"/>
                <a:gridCol w="604475"/>
                <a:gridCol w="604475"/>
                <a:gridCol w="604475"/>
                <a:gridCol w="604475"/>
                <a:gridCol w="604475"/>
                <a:gridCol w="604475"/>
                <a:gridCol w="604475"/>
              </a:tblGrid>
              <a:tr h="404815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J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A1C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A1C7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A1C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A1C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A1C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A1C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A1C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A1C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Í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48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A1C7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Správně odpovídej a vylušti, co je skryto pod otázkami.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686700" cy="41688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U Dvou Slunc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Neruda podepisoval své fejetony?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Jaký je rozdíl mezi baladou a romancí?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Co je to povídka 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Převyprávěj jednu z Povídek malostranských?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je to </a:t>
            </a:r>
          </a:p>
          <a:p>
            <a:pPr algn="ctr"/>
            <a:r>
              <a:rPr lang="cs-CZ" sz="2000" b="1" dirty="0" smtClean="0"/>
              <a:t>fejeton?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Vyjmenuj Nerudovy sbírky poezie?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jmenuje Nerudovo  nejznámější prozaické dílo?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je pointou básně Dědova mísa?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/>
          </a:p>
          <a:p>
            <a:pPr algn="ctr"/>
            <a:r>
              <a:rPr lang="cs-CZ" b="1" dirty="0" smtClean="0"/>
              <a:t>Jak se jmenuje dům, ve kterém Neruda bydlel?</a:t>
            </a:r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Do jakých novin Neruda psal?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byla Nerudova celoživotní láska?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Proč je Neruda nazýván „kosmickým básníkem“?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2690191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 odkazů: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2032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http://cs.wikipedia.org/wiki/Soubor:Jan_Vilímek_-_Jan_Neruda.jpg</a:t>
            </a:r>
            <a:endParaRPr lang="cs-CZ" sz="24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http://cs.wikipedia.org/wiki/Soubor:Jan_Neruda.jpg</a:t>
            </a:r>
            <a:endParaRPr lang="cs-CZ" sz="24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http://cs.wikipedia.org/wiki/Soubor:U_Dvou_Sluncu.JPG</a:t>
            </a:r>
            <a:endParaRPr lang="cs-CZ" sz="24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http://cs.wikipedia.org/wiki/Soubor:Jan_Neruda_grave_Vysehrad_Cemetery_Prague_CZ_807.jpg</a:t>
            </a:r>
            <a:endParaRPr lang="cs-CZ" sz="24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Balady a romance, přefoceno</a:t>
            </a:r>
          </a:p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http://cs.wikipedia.org/wiki/Soubor:Nerudův_rukopis_Srpen.jpg</a:t>
            </a:r>
            <a:endParaRPr lang="cs-CZ" sz="24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http://cs.wikipedia.org/wiki/Soubor:U_Dvou_Sluncu.JPG</a:t>
            </a:r>
            <a:endParaRPr lang="cs-CZ" sz="24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275</TotalTime>
  <Words>889</Words>
  <Application>Microsoft Office PowerPoint</Application>
  <PresentationFormat>Předvádění na obrazovce (4:3)</PresentationFormat>
  <Paragraphs>209</Paragraphs>
  <Slides>18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Talent</vt:lpstr>
      <vt:lpstr>Snímek 1</vt:lpstr>
      <vt:lpstr>ANOTACE:</vt:lpstr>
      <vt:lpstr>Kosmický básník</vt:lpstr>
      <vt:lpstr>Jan Neruda</vt:lpstr>
      <vt:lpstr>Osobnost z Malé Strany </vt:lpstr>
      <vt:lpstr>Povídky malostranské </vt:lpstr>
      <vt:lpstr>.</vt:lpstr>
      <vt:lpstr>.</vt:lpstr>
      <vt:lpstr>.</vt:lpstr>
      <vt:lpstr>Podívej se na obrázky.  Jaká je jejich souvislost s Janem Nerudou? </vt:lpstr>
      <vt:lpstr>Práce s internetem </vt:lpstr>
      <vt:lpstr>Snímek 12</vt:lpstr>
      <vt:lpstr>Poezie</vt:lpstr>
      <vt:lpstr>Poezie</vt:lpstr>
      <vt:lpstr>Řešení křížovky</vt:lpstr>
      <vt:lpstr>Správně odpovídej a vylušti, co je skryto pod otázkami.</vt:lpstr>
      <vt:lpstr>Snímek 17</vt:lpstr>
      <vt:lpstr>Zdroje odkazů: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Neruda</dc:title>
  <dc:creator>Aja</dc:creator>
  <cp:lastModifiedBy>ředitelka</cp:lastModifiedBy>
  <cp:revision>46</cp:revision>
  <dcterms:created xsi:type="dcterms:W3CDTF">2012-02-05T10:30:55Z</dcterms:created>
  <dcterms:modified xsi:type="dcterms:W3CDTF">2013-07-01T07:12:22Z</dcterms:modified>
</cp:coreProperties>
</file>