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85" r:id="rId2"/>
    <p:sldId id="286" r:id="rId3"/>
    <p:sldId id="256" r:id="rId4"/>
    <p:sldId id="288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70" r:id="rId18"/>
    <p:sldId id="271" r:id="rId19"/>
    <p:sldId id="289" r:id="rId20"/>
    <p:sldId id="272" r:id="rId21"/>
    <p:sldId id="275" r:id="rId22"/>
    <p:sldId id="273" r:id="rId23"/>
    <p:sldId id="276" r:id="rId24"/>
    <p:sldId id="274" r:id="rId25"/>
    <p:sldId id="277" r:id="rId26"/>
    <p:sldId id="278" r:id="rId27"/>
    <p:sldId id="279" r:id="rId28"/>
    <p:sldId id="282" r:id="rId29"/>
    <p:sldId id="281" r:id="rId30"/>
    <p:sldId id="280" r:id="rId31"/>
    <p:sldId id="283" r:id="rId32"/>
    <p:sldId id="287" r:id="rId33"/>
    <p:sldId id="284" r:id="rId34"/>
    <p:sldId id="290" r:id="rId35"/>
    <p:sldId id="291" r:id="rId36"/>
    <p:sldId id="266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1" autoAdjust="0"/>
    <p:restoredTop sz="94660"/>
  </p:normalViewPr>
  <p:slideViewPr>
    <p:cSldViewPr>
      <p:cViewPr varScale="1">
        <p:scale>
          <a:sx n="64" d="100"/>
          <a:sy n="64" d="100"/>
        </p:scale>
        <p:origin x="-102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36DA546-6047-4236-B5E7-6FCC0A2B4063}" type="presOf" srcId="{914700B9-77B5-440A-A438-DE98B6D4894D}" destId="{E73F1C26-6DCD-4001-88B9-355E01E2BCE7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8B3A0B9F-12BB-4A89-BC22-B74ECE1CF77A}" type="presOf" srcId="{1D8420EA-BFA0-403B-80F5-647FA396CC45}" destId="{F7B3C0B7-F0F7-4F49-B02C-3630F8C5FAE5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791898F-1865-437B-8394-8536D4E1D9BF}" type="presOf" srcId="{1D8420EA-BFA0-403B-80F5-647FA396CC45}" destId="{8467D0EB-87A2-4285-8ACA-0398EFBF29BC}" srcOrd="1" destOrd="0" presId="urn:microsoft.com/office/officeart/2005/8/layout/target3"/>
    <dgm:cxn modelId="{0EF5A605-11BC-4888-A980-F014DC5CBA73}" type="presOf" srcId="{130831A4-0540-4EC5-8F5A-93030E89D2D9}" destId="{F69CC921-512E-49F4-824C-A648EC5F27A5}" srcOrd="0" destOrd="0" presId="urn:microsoft.com/office/officeart/2005/8/layout/target3"/>
    <dgm:cxn modelId="{1CA58121-F477-445E-B5D6-BE0559A2ACE0}" type="presOf" srcId="{27FE2D31-D344-4B63-A89A-A89AB0D9F3E3}" destId="{FE47432B-CA46-450C-8D8F-66C300A95B52}" srcOrd="0" destOrd="0" presId="urn:microsoft.com/office/officeart/2005/8/layout/target3"/>
    <dgm:cxn modelId="{5E1A4F5F-E588-4516-ABE7-49B5EB97CABD}" type="presOf" srcId="{130831A4-0540-4EC5-8F5A-93030E89D2D9}" destId="{8E23E229-92FC-49D1-B5FE-0303176B8A4E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902CB48D-51BC-4BDE-AFF8-09DFD0142ED3}" type="presOf" srcId="{100B6B2E-82E6-4C11-B19B-F2DB3A0EA64F}" destId="{DBA8199F-D892-4A8E-A352-2B7844050E09}" srcOrd="1" destOrd="0" presId="urn:microsoft.com/office/officeart/2005/8/layout/target3"/>
    <dgm:cxn modelId="{F19ACEF6-A384-417C-8593-30968E3551B3}" type="presOf" srcId="{914700B9-77B5-440A-A438-DE98B6D4894D}" destId="{BD9AF279-D483-48F2-BBBD-45F8E8923512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E2DE5541-B5CA-4F42-A5B8-FA2071108CD4}" type="presOf" srcId="{100B6B2E-82E6-4C11-B19B-F2DB3A0EA64F}" destId="{645AA564-2E9E-4954-AD87-AE01782CEC59}" srcOrd="0" destOrd="0" presId="urn:microsoft.com/office/officeart/2005/8/layout/target3"/>
    <dgm:cxn modelId="{5365CD4A-945D-4F21-A1C4-8EEFB137B3BC}" type="presParOf" srcId="{FE47432B-CA46-450C-8D8F-66C300A95B52}" destId="{B522209E-30D0-49D6-A340-2D383A11C668}" srcOrd="0" destOrd="0" presId="urn:microsoft.com/office/officeart/2005/8/layout/target3"/>
    <dgm:cxn modelId="{DE455F19-A998-4D49-AE69-73BE518118DA}" type="presParOf" srcId="{FE47432B-CA46-450C-8D8F-66C300A95B52}" destId="{ED5A8377-51D5-4DC5-B0E7-680166966720}" srcOrd="1" destOrd="0" presId="urn:microsoft.com/office/officeart/2005/8/layout/target3"/>
    <dgm:cxn modelId="{D1664613-ACB4-4141-80B5-20D7CC3DD6C1}" type="presParOf" srcId="{FE47432B-CA46-450C-8D8F-66C300A95B52}" destId="{F69CC921-512E-49F4-824C-A648EC5F27A5}" srcOrd="2" destOrd="0" presId="urn:microsoft.com/office/officeart/2005/8/layout/target3"/>
    <dgm:cxn modelId="{65DCEF4D-F956-4B64-AE56-4A49E821CA2A}" type="presParOf" srcId="{FE47432B-CA46-450C-8D8F-66C300A95B52}" destId="{61C9CE18-EDA6-4EDF-BA1C-09779D38FBBF}" srcOrd="3" destOrd="0" presId="urn:microsoft.com/office/officeart/2005/8/layout/target3"/>
    <dgm:cxn modelId="{89858B29-6DA5-45C5-9333-4AF1768B4A91}" type="presParOf" srcId="{FE47432B-CA46-450C-8D8F-66C300A95B52}" destId="{D60DEAAB-7AFE-435A-ACF6-18851E4B0426}" srcOrd="4" destOrd="0" presId="urn:microsoft.com/office/officeart/2005/8/layout/target3"/>
    <dgm:cxn modelId="{3A0B7296-A4AF-4523-82F8-B587AC2DC5FC}" type="presParOf" srcId="{FE47432B-CA46-450C-8D8F-66C300A95B52}" destId="{F7B3C0B7-F0F7-4F49-B02C-3630F8C5FAE5}" srcOrd="5" destOrd="0" presId="urn:microsoft.com/office/officeart/2005/8/layout/target3"/>
    <dgm:cxn modelId="{54469D06-9A03-4715-8C90-10C757DAFE56}" type="presParOf" srcId="{FE47432B-CA46-450C-8D8F-66C300A95B52}" destId="{C9DA9446-E2D3-4F6A-8960-3CADFBF870B8}" srcOrd="6" destOrd="0" presId="urn:microsoft.com/office/officeart/2005/8/layout/target3"/>
    <dgm:cxn modelId="{5668A100-CC40-4B54-9B10-296751E9CC6E}" type="presParOf" srcId="{FE47432B-CA46-450C-8D8F-66C300A95B52}" destId="{9726EC6F-D322-4CD3-B489-1BE3DF7CE70B}" srcOrd="7" destOrd="0" presId="urn:microsoft.com/office/officeart/2005/8/layout/target3"/>
    <dgm:cxn modelId="{CAEB2B38-D303-475F-8AAA-549E132D8A45}" type="presParOf" srcId="{FE47432B-CA46-450C-8D8F-66C300A95B52}" destId="{645AA564-2E9E-4954-AD87-AE01782CEC59}" srcOrd="8" destOrd="0" presId="urn:microsoft.com/office/officeart/2005/8/layout/target3"/>
    <dgm:cxn modelId="{D4A9C3AD-7433-4AEC-A27C-BE6F07D135E3}" type="presParOf" srcId="{FE47432B-CA46-450C-8D8F-66C300A95B52}" destId="{8538CAC4-6A86-42B8-B5AF-2FF155DB9D02}" srcOrd="9" destOrd="0" presId="urn:microsoft.com/office/officeart/2005/8/layout/target3"/>
    <dgm:cxn modelId="{285E926E-F111-4B13-BE93-48F35B0B6163}" type="presParOf" srcId="{FE47432B-CA46-450C-8D8F-66C300A95B52}" destId="{26FD6024-A07F-46D0-8BC0-B5E595C5673D}" srcOrd="10" destOrd="0" presId="urn:microsoft.com/office/officeart/2005/8/layout/target3"/>
    <dgm:cxn modelId="{93AA95D9-FE77-4D86-BB22-A34219B084BA}" type="presParOf" srcId="{FE47432B-CA46-450C-8D8F-66C300A95B52}" destId="{E73F1C26-6DCD-4001-88B9-355E01E2BCE7}" srcOrd="11" destOrd="0" presId="urn:microsoft.com/office/officeart/2005/8/layout/target3"/>
    <dgm:cxn modelId="{F6DC6D19-101C-4F7C-8B85-02A8E1E015DF}" type="presParOf" srcId="{FE47432B-CA46-450C-8D8F-66C300A95B52}" destId="{8E23E229-92FC-49D1-B5FE-0303176B8A4E}" srcOrd="12" destOrd="0" presId="urn:microsoft.com/office/officeart/2005/8/layout/target3"/>
    <dgm:cxn modelId="{2A6084D2-9F39-4C25-9196-899D8B1ED0DF}" type="presParOf" srcId="{FE47432B-CA46-450C-8D8F-66C300A95B52}" destId="{8467D0EB-87A2-4285-8ACA-0398EFBF29BC}" srcOrd="13" destOrd="0" presId="urn:microsoft.com/office/officeart/2005/8/layout/target3"/>
    <dgm:cxn modelId="{28C7EE9F-9B28-400B-86E9-E69082C18B1C}" type="presParOf" srcId="{FE47432B-CA46-450C-8D8F-66C300A95B52}" destId="{DBA8199F-D892-4A8E-A352-2B7844050E09}" srcOrd="14" destOrd="0" presId="urn:microsoft.com/office/officeart/2005/8/layout/target3"/>
    <dgm:cxn modelId="{A28BE45D-D9F8-427B-AD85-2F08B0441536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683EF-9177-460A-9DE0-C7ACF443655C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9A297-9D13-4349-8FB4-D560E69B112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A2251-A528-452D-987D-361BCC30E8FB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9127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80A2F4E8-6903-4736-9752-E25BD8FB13A7}" type="datetimeFigureOut">
              <a:rPr lang="cs-CZ" smtClean="0"/>
              <a:pPr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EBC350F-3645-44D4-96C8-BAE1081C59E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d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13" Type="http://schemas.openxmlformats.org/officeDocument/2006/relationships/image" Target="../media/image27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12" Type="http://schemas.openxmlformats.org/officeDocument/2006/relationships/image" Target="../media/image26.wmf"/><Relationship Id="rId2" Type="http://schemas.openxmlformats.org/officeDocument/2006/relationships/hyperlink" Target="http://www.youtube.com/watch?v=6AZMBsSPq-E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11" Type="http://schemas.openxmlformats.org/officeDocument/2006/relationships/image" Target="../media/image25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wmf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www.youtube.com/watch?v=ghlRKu7jcG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w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hyperlink" Target="http://www.youtube.com/watch?v=e-goNgFLEzA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image" Target="../media/image62.wmf"/><Relationship Id="rId7" Type="http://schemas.openxmlformats.org/officeDocument/2006/relationships/image" Target="../media/image66.wmf"/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wmf"/><Relationship Id="rId11" Type="http://schemas.openxmlformats.org/officeDocument/2006/relationships/image" Target="../media/image70.wmf"/><Relationship Id="rId5" Type="http://schemas.openxmlformats.org/officeDocument/2006/relationships/image" Target="../media/image64.wmf"/><Relationship Id="rId10" Type="http://schemas.openxmlformats.org/officeDocument/2006/relationships/image" Target="../media/image69.wmf"/><Relationship Id="rId4" Type="http://schemas.openxmlformats.org/officeDocument/2006/relationships/image" Target="../media/image63.wmf"/><Relationship Id="rId9" Type="http://schemas.openxmlformats.org/officeDocument/2006/relationships/image" Target="../media/image68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wmf"/><Relationship Id="rId2" Type="http://schemas.openxmlformats.org/officeDocument/2006/relationships/image" Target="../media/image61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Aja\Desktop\Audio\Mal&#253;Princ.MP3" TargetMode="External"/><Relationship Id="rId4" Type="http://schemas.openxmlformats.org/officeDocument/2006/relationships/image" Target="../media/image7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ohnSteinbeck_crop.JPG" TargetMode="External"/><Relationship Id="rId2" Type="http://schemas.openxmlformats.org/officeDocument/2006/relationships/hyperlink" Target="http://cs.wikipedia.org/wiki/Soubor:JackLondon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ntoine_de_Saint-Exup%C3%A9ry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25227238"/>
              </p:ext>
            </p:extLst>
          </p:nvPr>
        </p:nvGraphicFramePr>
        <p:xfrm>
          <a:off x="1691680" y="2852936"/>
          <a:ext cx="7056784" cy="243686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VY_32_INOVACE_19_S04-</a:t>
                      </a:r>
                      <a:r>
                        <a:rPr lang="cs-CZ" sz="16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Čj</a:t>
                      </a:r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-8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Český jazyk pro 8.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… když zvíře je nejlepším přítelem 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5799007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78965964"/>
              </p:ext>
            </p:extLst>
          </p:nvPr>
        </p:nvGraphicFramePr>
        <p:xfrm>
          <a:off x="539552" y="3573016"/>
          <a:ext cx="8280920" cy="256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0344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Část prezentace je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zaměřena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slouží k výkladu románové prózy se zvířecím hrdinou.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si hravou formou procvičí zvířecí postavy v českých rčeních a na základě zvuku  identifikují zvíře. Dále se věnují románům, jejichž hlavní hrdinou je zvíře. Seznámí se s autorem i samotným příběhem. Příběh pak dokáže vlastními slovy převyprávět a zhodnotí úlohu zvířete v tomto románu. 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691639447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412776"/>
            <a:ext cx="8892480" cy="3960440"/>
          </a:xfrm>
        </p:spPr>
        <p:txBody>
          <a:bodyPr>
            <a:normAutofit/>
          </a:bodyPr>
          <a:lstStyle/>
          <a:p>
            <a:r>
              <a:rPr lang="cs-CZ" sz="4400" b="1" u="sng" dirty="0" smtClean="0">
                <a:solidFill>
                  <a:srgbClr val="00B0F0"/>
                </a:solidFill>
              </a:rPr>
              <a:t>… </a:t>
            </a:r>
            <a:r>
              <a:rPr lang="cs-CZ" sz="4400" b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když zvíře je nejlepším přítelem</a:t>
            </a:r>
            <a:endParaRPr lang="cs-CZ" sz="4400" b="1" dirty="0" smtClean="0">
              <a:solidFill>
                <a:srgbClr val="00B0F0"/>
              </a:solidFill>
            </a:endParaRPr>
          </a:p>
          <a:p>
            <a:endParaRPr lang="cs-CZ" sz="3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1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600" b="1" dirty="0" smtClean="0"/>
              <a:t>Český jazyk 8. ročník</a:t>
            </a:r>
          </a:p>
          <a:p>
            <a:endParaRPr lang="cs-CZ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1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Picture 14" descr="C:\Users\Aja\AppData\Local\Microsoft\Windows\Temporary Internet Files\Content.IE5\CXMKDN3Y\MC90035951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212976"/>
            <a:ext cx="2627784" cy="227356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649338"/>
          </a:xfrm>
        </p:spPr>
        <p:txBody>
          <a:bodyPr/>
          <a:lstStyle/>
          <a:p>
            <a:r>
              <a:rPr lang="cs-CZ" sz="4000" b="1" u="sng" dirty="0" smtClean="0">
                <a:solidFill>
                  <a:schemeClr val="tx2"/>
                </a:solidFill>
              </a:rPr>
              <a:t>… </a:t>
            </a:r>
            <a:r>
              <a:rPr lang="cs-CZ" sz="4000" b="1" u="sng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když zvíře je nejlepším přítelem</a:t>
            </a:r>
            <a:endParaRPr lang="cs-CZ" sz="4000" b="1" dirty="0" smtClean="0">
              <a:solidFill>
                <a:schemeClr val="tx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1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buNone/>
            </a:pPr>
            <a:endParaRPr lang="cs-CZ" sz="4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1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buNone/>
            </a:pPr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1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románová próza se zvířecím hrdinou</a:t>
            </a:r>
          </a:p>
          <a:p>
            <a:endParaRPr lang="cs-CZ" dirty="0"/>
          </a:p>
        </p:txBody>
      </p:sp>
      <p:pic>
        <p:nvPicPr>
          <p:cNvPr id="4" name="Picture 15" descr="C:\Users\Aja\AppData\Local\Microsoft\Windows\Temporary Internet Files\Content.IE5\I8913PAD\MC9004413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941168"/>
            <a:ext cx="1713782" cy="1604392"/>
          </a:xfrm>
          <a:prstGeom prst="rect">
            <a:avLst/>
          </a:prstGeom>
          <a:noFill/>
        </p:spPr>
      </p:pic>
      <p:pic>
        <p:nvPicPr>
          <p:cNvPr id="5" name="Picture 2" descr="C:\Users\Aja\AppData\Local\Microsoft\Windows\Temporary Internet Files\Content.IE5\7ZW81JGI\MC90032646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276872"/>
            <a:ext cx="1826057" cy="1580083"/>
          </a:xfrm>
          <a:prstGeom prst="rect">
            <a:avLst/>
          </a:prstGeom>
          <a:noFill/>
        </p:spPr>
      </p:pic>
      <p:pic>
        <p:nvPicPr>
          <p:cNvPr id="1027" name="Picture 3" descr="C:\Users\Aja\AppData\Local\Microsoft\Windows\Temporary Internet Files\Content.IE5\S1ZIA86T\MC9003598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4221088"/>
            <a:ext cx="1101852" cy="17739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Doplň do přirovnání správné zvíře.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5720" y="1571612"/>
            <a:ext cx="321471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Mazaný   jako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714480" y="2571744"/>
            <a:ext cx="321471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Pomalý   jako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4282" y="5786454"/>
            <a:ext cx="321471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Věrný   jako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14282" y="3571876"/>
            <a:ext cx="321471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Moudrý   jako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714480" y="4786322"/>
            <a:ext cx="3214710" cy="78581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Hloupý   jako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ja\AppData\Local\Microsoft\Windows\Temporary Internet Files\Content.IE5\I8913PAD\MC900441392[3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563888" y="836712"/>
            <a:ext cx="1950458" cy="1800200"/>
          </a:xfrm>
          <a:prstGeom prst="rect">
            <a:avLst/>
          </a:prstGeom>
          <a:noFill/>
        </p:spPr>
      </p:pic>
      <p:pic>
        <p:nvPicPr>
          <p:cNvPr id="1031" name="Picture 7" descr="C:\Users\Aja\AppData\Local\Microsoft\Windows\Temporary Internet Files\Content.IE5\B5C89PBA\MC9004381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7385" y="5445223"/>
            <a:ext cx="1362647" cy="1272975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5572132" y="1500174"/>
            <a:ext cx="3286148" cy="8572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</a:rPr>
              <a:t>I L A K Š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572132" y="2500306"/>
            <a:ext cx="3286148" cy="8572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</a:rPr>
              <a:t> Ž M L H E Ý Ď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572132" y="3643314"/>
            <a:ext cx="3286148" cy="8572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</a:rPr>
              <a:t> O  V  S  A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572132" y="4714884"/>
            <a:ext cx="3286148" cy="8572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</a:rPr>
              <a:t>S  O  L   E</a:t>
            </a:r>
            <a:endParaRPr lang="cs-CZ" sz="4400" b="1" dirty="0">
              <a:solidFill>
                <a:schemeClr val="bg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5572132" y="5786454"/>
            <a:ext cx="3286148" cy="8572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bg1"/>
                </a:solidFill>
              </a:rPr>
              <a:t> E  P  S</a:t>
            </a:r>
            <a:endParaRPr lang="cs-CZ" sz="4400" b="1" dirty="0">
              <a:solidFill>
                <a:schemeClr val="bg1"/>
              </a:solidFill>
            </a:endParaRPr>
          </a:p>
        </p:txBody>
      </p:sp>
      <p:pic>
        <p:nvPicPr>
          <p:cNvPr id="8194" name="Picture 2" descr="C:\Users\Aja\AppData\Local\Microsoft\Windows\Temporary Internet Files\Content.IE5\PM1NNNEB\MC90035984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4365104"/>
            <a:ext cx="1296144" cy="1520820"/>
          </a:xfrm>
          <a:prstGeom prst="rect">
            <a:avLst/>
          </a:prstGeom>
          <a:noFill/>
        </p:spPr>
      </p:pic>
      <p:pic>
        <p:nvPicPr>
          <p:cNvPr id="8196" name="Picture 4" descr="C:\Users\Aja\AppData\Local\Microsoft\Windows\Temporary Internet Files\Content.IE5\FJC89C5T\MC90039144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348880"/>
            <a:ext cx="1488829" cy="1118992"/>
          </a:xfrm>
          <a:prstGeom prst="rect">
            <a:avLst/>
          </a:prstGeom>
          <a:noFill/>
        </p:spPr>
      </p:pic>
      <p:pic>
        <p:nvPicPr>
          <p:cNvPr id="8197" name="Picture 5" descr="C:\Users\Aja\AppData\Local\Microsoft\Windows\Temporary Internet Files\Content.IE5\PM1NNNEB\MC90042415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79912" y="3429000"/>
            <a:ext cx="864096" cy="135683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858280" cy="1399032"/>
          </a:xfrm>
        </p:spPr>
        <p:txBody>
          <a:bodyPr>
            <a:noAutofit/>
          </a:bodyPr>
          <a:lstStyle/>
          <a:p>
            <a:r>
              <a:rPr lang="cs-CZ" sz="3000" b="1" dirty="0" smtClean="0">
                <a:solidFill>
                  <a:schemeClr val="tx1"/>
                </a:solidFill>
              </a:rPr>
              <a:t>Zvířata se objevují od pradávna v různých říkankách i písničkách. Doplníš                    správně zvíře?</a:t>
            </a:r>
            <a:endParaRPr lang="cs-CZ" sz="30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14282" y="1928802"/>
            <a:ext cx="4286280" cy="37147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/>
              <a:t>Šel __________ brázdou,</a:t>
            </a:r>
          </a:p>
          <a:p>
            <a:r>
              <a:rPr lang="cs-CZ" sz="2800" dirty="0" smtClean="0"/>
              <a:t> </a:t>
            </a:r>
          </a:p>
          <a:p>
            <a:r>
              <a:rPr lang="cs-CZ" sz="2800" dirty="0" smtClean="0"/>
              <a:t>měl kapsičku prázdnou,</a:t>
            </a:r>
          </a:p>
          <a:p>
            <a:endParaRPr lang="cs-CZ" sz="2800" dirty="0" smtClean="0"/>
          </a:p>
          <a:p>
            <a:r>
              <a:rPr lang="cs-CZ" sz="2800" dirty="0" smtClean="0"/>
              <a:t>potkala ho Káča,</a:t>
            </a:r>
          </a:p>
          <a:p>
            <a:r>
              <a:rPr lang="cs-CZ" sz="2800" dirty="0" smtClean="0"/>
              <a:t>             </a:t>
            </a:r>
          </a:p>
          <a:p>
            <a:r>
              <a:rPr lang="cs-CZ" sz="2800" dirty="0" smtClean="0"/>
              <a:t>dala mu </a:t>
            </a:r>
            <a:r>
              <a:rPr lang="cs-CZ" sz="2800" dirty="0" err="1" smtClean="0"/>
              <a:t>koláča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026" name="Picture 2" descr="C:\Users\Aja\AppData\Local\Microsoft\Windows\Temporary Internet Files\Content.IE5\WRP8OLAL\MC90032446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3571876"/>
            <a:ext cx="2000264" cy="3071834"/>
          </a:xfrm>
          <a:prstGeom prst="rect">
            <a:avLst/>
          </a:prstGeom>
          <a:noFill/>
        </p:spPr>
      </p:pic>
      <p:sp>
        <p:nvSpPr>
          <p:cNvPr id="6" name="Elipsa 5"/>
          <p:cNvSpPr/>
          <p:nvPr/>
        </p:nvSpPr>
        <p:spPr>
          <a:xfrm>
            <a:off x="857224" y="2143116"/>
            <a:ext cx="1785950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zajíček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14876" y="1285860"/>
            <a:ext cx="4143404" cy="5357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/>
              <a:t>Sedí _______   v rákosí,</a:t>
            </a:r>
          </a:p>
          <a:p>
            <a:endParaRPr lang="cs-CZ" sz="2800" dirty="0" smtClean="0"/>
          </a:p>
          <a:p>
            <a:r>
              <a:rPr lang="cs-CZ" sz="2800" dirty="0" smtClean="0"/>
              <a:t>tahá _______  za vousy,</a:t>
            </a:r>
          </a:p>
          <a:p>
            <a:endParaRPr lang="cs-CZ" sz="2800" dirty="0" smtClean="0"/>
          </a:p>
          <a:p>
            <a:r>
              <a:rPr lang="cs-CZ" sz="2800" dirty="0" smtClean="0"/>
              <a:t>_______  píská,</a:t>
            </a:r>
          </a:p>
          <a:p>
            <a:endParaRPr lang="cs-CZ" sz="2800" dirty="0" smtClean="0"/>
          </a:p>
          <a:p>
            <a:r>
              <a:rPr lang="cs-CZ" sz="2800" dirty="0" smtClean="0"/>
              <a:t>_______   výská,</a:t>
            </a:r>
          </a:p>
          <a:p>
            <a:endParaRPr lang="cs-CZ" sz="2800" dirty="0" smtClean="0"/>
          </a:p>
          <a:p>
            <a:r>
              <a:rPr lang="cs-CZ" sz="2800" dirty="0" smtClean="0"/>
              <a:t>Kuňky, </a:t>
            </a:r>
            <a:r>
              <a:rPr lang="cs-CZ" sz="2800" dirty="0" err="1" smtClean="0"/>
              <a:t>kuňky</a:t>
            </a:r>
            <a:r>
              <a:rPr lang="cs-CZ" sz="2800" dirty="0" smtClean="0"/>
              <a:t>, </a:t>
            </a:r>
            <a:r>
              <a:rPr lang="cs-CZ" sz="2800" dirty="0" err="1" smtClean="0"/>
              <a:t>kuňk</a:t>
            </a:r>
            <a:r>
              <a:rPr lang="cs-CZ" sz="2800" dirty="0" smtClean="0"/>
              <a:t>,</a:t>
            </a:r>
          </a:p>
          <a:p>
            <a:endParaRPr lang="cs-CZ" sz="2800" dirty="0" smtClean="0"/>
          </a:p>
          <a:p>
            <a:r>
              <a:rPr lang="cs-CZ" sz="2800" dirty="0" smtClean="0"/>
              <a:t>do vodičky žbluňk.</a:t>
            </a:r>
          </a:p>
          <a:p>
            <a:pPr algn="ctr"/>
            <a:endParaRPr lang="cs-CZ" sz="2800" dirty="0"/>
          </a:p>
        </p:txBody>
      </p:sp>
      <p:sp>
        <p:nvSpPr>
          <p:cNvPr id="8" name="Elipsa 7"/>
          <p:cNvSpPr/>
          <p:nvPr/>
        </p:nvSpPr>
        <p:spPr>
          <a:xfrm>
            <a:off x="5572132" y="1357298"/>
            <a:ext cx="1500198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žába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5643570" y="2214554"/>
            <a:ext cx="1500198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myšku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4714876" y="3857628"/>
            <a:ext cx="1500198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žába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4643438" y="3000372"/>
            <a:ext cx="1500198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myška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1029" name="Picture 5" descr="C:\Users\Aja\AppData\Local\Microsoft\Windows\Temporary Internet Files\Content.IE5\7ZW81JGI\MC9003296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45378" y="6002448"/>
            <a:ext cx="1798622" cy="855552"/>
          </a:xfrm>
          <a:prstGeom prst="rect">
            <a:avLst/>
          </a:prstGeom>
          <a:noFill/>
        </p:spPr>
      </p:pic>
      <p:pic>
        <p:nvPicPr>
          <p:cNvPr id="1030" name="Picture 6" descr="C:\Users\Aja\AppData\Local\Microsoft\Windows\Temporary Internet Files\Content.IE5\U2E7PW9E\MC90032956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2857496"/>
            <a:ext cx="1804657" cy="123127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20" y="642918"/>
            <a:ext cx="4929222" cy="57864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85720" y="714356"/>
            <a:ext cx="485778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b="1" dirty="0" smtClean="0"/>
              <a:t>Ptá se _________   _________:</a:t>
            </a:r>
          </a:p>
          <a:p>
            <a:endParaRPr lang="cs-CZ" sz="2600" b="1" dirty="0" smtClean="0"/>
          </a:p>
          <a:p>
            <a:r>
              <a:rPr lang="cs-CZ" sz="2600" b="1" dirty="0" smtClean="0"/>
              <a:t/>
            </a:r>
            <a:br>
              <a:rPr lang="cs-CZ" sz="2600" b="1" dirty="0" smtClean="0"/>
            </a:br>
            <a:r>
              <a:rPr lang="cs-CZ" sz="2600" b="1" dirty="0" smtClean="0"/>
              <a:t>"Máš se dobře, _________ ?“</a:t>
            </a:r>
          </a:p>
          <a:p>
            <a:r>
              <a:rPr lang="cs-CZ" sz="2600" b="1" dirty="0" smtClean="0"/>
              <a:t/>
            </a:r>
            <a:br>
              <a:rPr lang="cs-CZ" sz="2600" b="1" dirty="0" smtClean="0"/>
            </a:br>
            <a:r>
              <a:rPr lang="cs-CZ" sz="2600" b="1" dirty="0" smtClean="0"/>
              <a:t> _________  říká dobře:</a:t>
            </a:r>
          </a:p>
          <a:p>
            <a:endParaRPr lang="cs-CZ" sz="2600" b="1" dirty="0" smtClean="0"/>
          </a:p>
          <a:p>
            <a:r>
              <a:rPr lang="cs-CZ" sz="2600" b="1" dirty="0" smtClean="0"/>
              <a:t/>
            </a:r>
            <a:br>
              <a:rPr lang="cs-CZ" sz="2600" b="1" dirty="0" smtClean="0"/>
            </a:br>
            <a:r>
              <a:rPr lang="cs-CZ" sz="2600" b="1" dirty="0" smtClean="0"/>
              <a:t>"Dobře, _________, dobře.“</a:t>
            </a:r>
          </a:p>
          <a:p>
            <a:endParaRPr lang="cs-CZ" sz="2600" b="1" dirty="0" smtClean="0"/>
          </a:p>
          <a:p>
            <a:endParaRPr lang="cs-CZ" sz="2600" b="1" dirty="0" smtClean="0"/>
          </a:p>
          <a:p>
            <a:r>
              <a:rPr lang="cs-CZ" sz="2600" b="1" dirty="0" smtClean="0"/>
              <a:t> "Dobrá," říká _________,</a:t>
            </a:r>
          </a:p>
          <a:p>
            <a:r>
              <a:rPr lang="cs-CZ" sz="2600" b="1" dirty="0" smtClean="0"/>
              <a:t/>
            </a:r>
            <a:br>
              <a:rPr lang="cs-CZ" sz="2600" b="1" dirty="0" smtClean="0"/>
            </a:br>
            <a:r>
              <a:rPr lang="cs-CZ" sz="2600" b="1" dirty="0" smtClean="0"/>
              <a:t>  tak pojď přeprat obra."</a:t>
            </a:r>
            <a:endParaRPr lang="cs-CZ" sz="2600" b="1" dirty="0"/>
          </a:p>
        </p:txBody>
      </p:sp>
      <p:pic>
        <p:nvPicPr>
          <p:cNvPr id="2050" name="Picture 2" descr="C:\Users\Aja\AppData\Local\Microsoft\Windows\Temporary Internet Files\Content.IE5\NKHCPSU3\MC9003296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428868"/>
            <a:ext cx="1816729" cy="1428939"/>
          </a:xfrm>
          <a:prstGeom prst="rect">
            <a:avLst/>
          </a:prstGeom>
          <a:noFill/>
        </p:spPr>
      </p:pic>
      <p:pic>
        <p:nvPicPr>
          <p:cNvPr id="2054" name="Picture 6" descr="C:\Users\Aja\AppData\Local\Microsoft\Windows\Temporary Internet Files\Content.IE5\XFT84EKL\MC90032951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786322"/>
            <a:ext cx="1803149" cy="1284083"/>
          </a:xfrm>
          <a:prstGeom prst="rect">
            <a:avLst/>
          </a:prstGeom>
          <a:noFill/>
        </p:spPr>
      </p:pic>
      <p:sp>
        <p:nvSpPr>
          <p:cNvPr id="12" name="Elipsa 11"/>
          <p:cNvSpPr/>
          <p:nvPr/>
        </p:nvSpPr>
        <p:spPr>
          <a:xfrm>
            <a:off x="1357290" y="642918"/>
            <a:ext cx="157163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kobra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071802" y="642918"/>
            <a:ext cx="157163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bobra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2786050" y="1785926"/>
            <a:ext cx="157163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bobře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428596" y="2500306"/>
            <a:ext cx="157163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bobr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1571604" y="3786190"/>
            <a:ext cx="157163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kobro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2571736" y="4857760"/>
            <a:ext cx="157163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kobra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500694" y="642918"/>
            <a:ext cx="3286148" cy="9286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Z kolika slok se říkanka skládá?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857852" y="2500306"/>
            <a:ext cx="3286148" cy="9286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Z kolika veršů se říkanka skládá?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357818" y="4357694"/>
            <a:ext cx="3286148" cy="92869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Napiš vzorec rýmu. O jaký rým se jedná?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7000892" y="1571612"/>
            <a:ext cx="1857388" cy="8572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 sloka</a:t>
            </a:r>
            <a:endParaRPr lang="cs-CZ" sz="2400" b="1" dirty="0"/>
          </a:p>
        </p:txBody>
      </p:sp>
      <p:sp>
        <p:nvSpPr>
          <p:cNvPr id="22" name="Elipsa 21"/>
          <p:cNvSpPr/>
          <p:nvPr/>
        </p:nvSpPr>
        <p:spPr>
          <a:xfrm>
            <a:off x="5357818" y="3357562"/>
            <a:ext cx="1857388" cy="7858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6 veršů</a:t>
            </a:r>
            <a:endParaRPr lang="cs-CZ" sz="2400" b="1" dirty="0"/>
          </a:p>
        </p:txBody>
      </p:sp>
      <p:sp>
        <p:nvSpPr>
          <p:cNvPr id="23" name="Elipsa 22"/>
          <p:cNvSpPr/>
          <p:nvPr/>
        </p:nvSpPr>
        <p:spPr>
          <a:xfrm>
            <a:off x="5643570" y="5286388"/>
            <a:ext cx="3214710" cy="1285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ABBBCC</a:t>
            </a:r>
          </a:p>
          <a:p>
            <a:pPr algn="ctr"/>
            <a:r>
              <a:rPr lang="cs-CZ" sz="2400" b="1" dirty="0" smtClean="0"/>
              <a:t>Nepravidelný rým</a:t>
            </a:r>
            <a:endParaRPr lang="cs-CZ" sz="24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42908" y="214290"/>
            <a:ext cx="8443946" cy="107154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Rozpoznáš také zvíře po sluchu? Zavři oči a poslouchej.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00562" y="5857892"/>
            <a:ext cx="44291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?v=6AZMBsSPq-E</a:t>
            </a:r>
            <a:r>
              <a:rPr lang="cs-CZ" dirty="0" smtClean="0"/>
              <a:t> – připraveno k pouštění do 1.38</a:t>
            </a:r>
          </a:p>
          <a:p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>
          <a:xfrm>
            <a:off x="142844" y="1571612"/>
            <a:ext cx="1042966" cy="488319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1.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3.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4.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5.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6.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357686" y="928670"/>
            <a:ext cx="1042966" cy="5715040"/>
          </a:xfrm>
          <a:prstGeom prst="rect">
            <a:avLst/>
          </a:prstGeom>
        </p:spPr>
        <p:txBody>
          <a:bodyPr vert="horz" anchor="t">
            <a:normAutofit lnSpcReduction="10000"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3000" dirty="0" smtClean="0"/>
              <a:t>7.</a:t>
            </a: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3000" dirty="0" smtClean="0"/>
              <a:t>8</a:t>
            </a: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3000" dirty="0" smtClean="0"/>
              <a:t>9</a:t>
            </a: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3000" dirty="0" smtClean="0"/>
              <a:t>10.</a:t>
            </a: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lang="cs-CZ" sz="3000" dirty="0" smtClean="0"/>
              <a:t>11</a:t>
            </a: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2500298" y="5929330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delfín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1000100" y="2285992"/>
            <a:ext cx="2071702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papoušek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785786" y="3143248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bizon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2071670" y="4071942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bobr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714348" y="4857760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cvrček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857224" y="1428736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aligátor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4929190" y="928670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gekon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6929454" y="1785926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opice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143504" y="2928934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gorila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6858016" y="4000504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krkavec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5214942" y="4929198"/>
            <a:ext cx="1785950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hroch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3074" name="Picture 2" descr="C:\Users\Aja\AppData\Local\Microsoft\Windows\Temporary Internet Files\Content.IE5\105ORQWU\MC900192165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1357298"/>
            <a:ext cx="2000264" cy="1063448"/>
          </a:xfrm>
          <a:prstGeom prst="rect">
            <a:avLst/>
          </a:prstGeom>
          <a:noFill/>
        </p:spPr>
      </p:pic>
      <p:pic>
        <p:nvPicPr>
          <p:cNvPr id="3075" name="Picture 3" descr="C:\Users\Aja\AppData\Local\Microsoft\Windows\Temporary Internet Files\Content.IE5\I8913PAD\MC90019226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744069"/>
            <a:ext cx="785818" cy="1470617"/>
          </a:xfrm>
          <a:prstGeom prst="rect">
            <a:avLst/>
          </a:prstGeom>
          <a:noFill/>
        </p:spPr>
      </p:pic>
      <p:pic>
        <p:nvPicPr>
          <p:cNvPr id="3076" name="Picture 4" descr="C:\Users\Aja\AppData\Local\Microsoft\Windows\Temporary Internet Files\Content.IE5\XFT84EKL\MC90040608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2928934"/>
            <a:ext cx="1357322" cy="943105"/>
          </a:xfrm>
          <a:prstGeom prst="rect">
            <a:avLst/>
          </a:prstGeom>
          <a:noFill/>
        </p:spPr>
      </p:pic>
      <p:pic>
        <p:nvPicPr>
          <p:cNvPr id="3077" name="Picture 5" descr="C:\Users\Aja\AppData\Local\Microsoft\Windows\Temporary Internet Files\Content.IE5\NKHCPSU3\MC90005280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4071942"/>
            <a:ext cx="1810512" cy="531266"/>
          </a:xfrm>
          <a:prstGeom prst="rect">
            <a:avLst/>
          </a:prstGeom>
          <a:noFill/>
        </p:spPr>
      </p:pic>
      <p:pic>
        <p:nvPicPr>
          <p:cNvPr id="3078" name="Picture 6" descr="C:\Users\Aja\AppData\Local\Microsoft\Windows\Temporary Internet Files\Content.IE5\24U6KV5S\MC900057960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4500570"/>
            <a:ext cx="1826971" cy="1219810"/>
          </a:xfrm>
          <a:prstGeom prst="rect">
            <a:avLst/>
          </a:prstGeom>
          <a:noFill/>
        </p:spPr>
      </p:pic>
      <p:pic>
        <p:nvPicPr>
          <p:cNvPr id="3079" name="Picture 7" descr="C:\Users\Aja\AppData\Local\Microsoft\Windows\Temporary Internet Files\Content.IE5\U2E7PW9E\MC90032649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786" y="5286388"/>
            <a:ext cx="1869034" cy="1384402"/>
          </a:xfrm>
          <a:prstGeom prst="rect">
            <a:avLst/>
          </a:prstGeom>
          <a:noFill/>
        </p:spPr>
      </p:pic>
      <p:pic>
        <p:nvPicPr>
          <p:cNvPr id="3080" name="Picture 8" descr="C:\Users\Aja\AppData\Local\Microsoft\Windows\Temporary Internet Files\Content.IE5\24U6KV5S\MC900053102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29454" y="928670"/>
            <a:ext cx="1802282" cy="879653"/>
          </a:xfrm>
          <a:prstGeom prst="rect">
            <a:avLst/>
          </a:prstGeom>
          <a:noFill/>
        </p:spPr>
      </p:pic>
      <p:pic>
        <p:nvPicPr>
          <p:cNvPr id="3081" name="Picture 9" descr="C:\Users\Aja\AppData\Local\Microsoft\Windows\Temporary Internet Files\Content.IE5\105ORQWU\MC900359861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1643050"/>
            <a:ext cx="1785950" cy="1424465"/>
          </a:xfrm>
          <a:prstGeom prst="rect">
            <a:avLst/>
          </a:prstGeom>
          <a:noFill/>
        </p:spPr>
      </p:pic>
      <p:pic>
        <p:nvPicPr>
          <p:cNvPr id="3082" name="Picture 10" descr="C:\Users\Aja\AppData\Local\Microsoft\Windows\Temporary Internet Files\Content.IE5\B5C89PBA\MC900329539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43768" y="2357430"/>
            <a:ext cx="857256" cy="1434788"/>
          </a:xfrm>
          <a:prstGeom prst="rect">
            <a:avLst/>
          </a:prstGeom>
          <a:noFill/>
        </p:spPr>
      </p:pic>
      <p:pic>
        <p:nvPicPr>
          <p:cNvPr id="3083" name="Picture 11" descr="C:\Users\Aja\AppData\Local\Microsoft\Windows\Temporary Internet Files\Content.IE5\U2E7PW9E\MC900329483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43504" y="3357562"/>
            <a:ext cx="1813711" cy="1744301"/>
          </a:xfrm>
          <a:prstGeom prst="rect">
            <a:avLst/>
          </a:prstGeom>
          <a:noFill/>
        </p:spPr>
      </p:pic>
      <p:pic>
        <p:nvPicPr>
          <p:cNvPr id="3084" name="Picture 12" descr="C:\Users\Aja\AppData\Local\Microsoft\Windows\Temporary Internet Files\Content.IE5\WRP8OLAL\MC900192221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31744" y="4929198"/>
            <a:ext cx="2712256" cy="15716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14346" y="0"/>
            <a:ext cx="8443946" cy="164305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DOST BYLO HRANÍ – 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bg1"/>
                </a:solidFill>
              </a:rPr>
              <a:t>…..JDEM NA ZVÍŘECÍ PSANÍ.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8596" y="1714488"/>
            <a:ext cx="3643338" cy="47863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3200" b="1" dirty="0" smtClean="0"/>
              <a:t>Hrdiny světových románů nejsou pouze ženy, muži či děti, ale také zvířata. </a:t>
            </a:r>
          </a:p>
          <a:p>
            <a:pPr algn="just"/>
            <a:r>
              <a:rPr lang="cs-CZ" sz="3200" b="1" dirty="0" smtClean="0"/>
              <a:t>Svojí vlastností věrnosti se tyto romány staly bestsellery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4643438" y="1714488"/>
            <a:ext cx="4214842" cy="92869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Vysvětli slovo bestseller?   Z jakého jazyka pochází?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714876" y="4643446"/>
            <a:ext cx="4214842" cy="192882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Vzpomeneš si na nějaký příběh – literární či filmový, kde hlavním hrdinou je zvíře?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4071934" y="2857496"/>
            <a:ext cx="5072066" cy="15716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Z </a:t>
            </a:r>
            <a:r>
              <a:rPr lang="cs-CZ" sz="2400" b="1" i="1" dirty="0" smtClean="0">
                <a:solidFill>
                  <a:schemeClr val="tx1"/>
                </a:solidFill>
              </a:rPr>
              <a:t>anglického </a:t>
            </a:r>
            <a:r>
              <a:rPr lang="cs-CZ" sz="2400" b="1" i="1" dirty="0" err="1" smtClean="0">
                <a:solidFill>
                  <a:schemeClr val="tx1"/>
                </a:solidFill>
              </a:rPr>
              <a:t>best</a:t>
            </a:r>
            <a:r>
              <a:rPr lang="cs-CZ" sz="2400" b="1" i="1" dirty="0" smtClean="0">
                <a:solidFill>
                  <a:schemeClr val="tx1"/>
                </a:solidFill>
              </a:rPr>
              <a:t> </a:t>
            </a:r>
            <a:r>
              <a:rPr lang="cs-CZ" sz="2400" b="1" i="1" dirty="0" err="1" smtClean="0">
                <a:solidFill>
                  <a:schemeClr val="tx1"/>
                </a:solidFill>
              </a:rPr>
              <a:t>selling</a:t>
            </a:r>
            <a:r>
              <a:rPr lang="cs-CZ" sz="2400" b="1" i="1" dirty="0" smtClean="0">
                <a:solidFill>
                  <a:schemeClr val="tx1"/>
                </a:solidFill>
              </a:rPr>
              <a:t> – kniha, která se nejlépe prodává.</a:t>
            </a:r>
            <a:endParaRPr lang="cs-CZ" sz="2400" b="1" i="1" dirty="0">
              <a:solidFill>
                <a:schemeClr val="tx1"/>
              </a:solidFill>
            </a:endParaRPr>
          </a:p>
        </p:txBody>
      </p:sp>
      <p:pic>
        <p:nvPicPr>
          <p:cNvPr id="2051" name="Picture 3" descr="C:\Users\Aja\AppData\Local\Microsoft\Windows\Temporary Internet Files\Content.IE5\S1ZIA86T\MC90019877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188640"/>
            <a:ext cx="1457221" cy="14847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ja\AppData\Local\Microsoft\Windows\Temporary Internet Files\Content.IE5\I8913PAD\MC9003323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857232"/>
            <a:ext cx="2714644" cy="2937927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99032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Na základě popisů poznej zvířata, která jsou hlavními hrdiny světových románů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4" name="Obdélník 3"/>
          <p:cNvSpPr/>
          <p:nvPr/>
        </p:nvSpPr>
        <p:spPr>
          <a:xfrm>
            <a:off x="357158" y="1500174"/>
            <a:ext cx="4429156" cy="51435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cs-CZ" sz="2400" b="1" dirty="0" smtClean="0">
                <a:solidFill>
                  <a:schemeClr val="bg1"/>
                </a:solidFill>
              </a:rPr>
              <a:t>1) Toto zvíře je psovitá šelma. Původně byl rozšířen po celé severní polokouli, nyní je jeho výskyt značně omezen – jeho stavy radikálně poklesly a na mnoha místech byl vyhuben. Žije ve smečkách až o 30 členech. Jeho délka může dosahovat až 150 cm a hmotnost až 80 kg u samce, u samice méně. Vytím svolává nebo upevňuje smečku</a:t>
            </a:r>
            <a:r>
              <a:rPr lang="cs-CZ" sz="2000" b="1" dirty="0" smtClean="0">
                <a:solidFill>
                  <a:schemeClr val="bg1"/>
                </a:solidFill>
              </a:rPr>
              <a:t>. 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000628" y="3786190"/>
            <a:ext cx="3929090" cy="28575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400" b="1" dirty="0" smtClean="0">
                <a:solidFill>
                  <a:schemeClr val="bg1"/>
                </a:solidFill>
              </a:rPr>
              <a:t>2) Jedná se o malé zvíře do 148 cm. Může být mohutný, podobně jako chladnokrevný kůň, nebo s lehčí stavbou těla, podobně jako vyšší teplokrevný kůň. 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4100" name="Picture 4" descr="C:\Users\Aja\AppData\Local\Microsoft\Windows\Temporary Internet Files\Content.IE5\105ORQWU\MC9000572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714488"/>
            <a:ext cx="2789410" cy="228601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7158" y="642918"/>
            <a:ext cx="4143404" cy="6000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3) Toto zvíře je savec čeledi kočkovitých. Po tygrovi je druhá největší kočkovitá šelma. Hlavním a určujícím rysem samců je jejich hříva. Samci váží od 150-250 kg a samice 120-150 kg. V divočině se dožívají 10-14 let, kdežto v zajetí se mohou dožít i věku 20 let. Dříve se vyskytovali v celé Africe, Asii a dokonce i Evropě, dnes se vyskytují pouze v Africe a na několika místech v Indii. 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36096" y="1556792"/>
            <a:ext cx="3500462" cy="3571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</a:t>
            </a:r>
            <a:r>
              <a:rPr lang="cs-CZ" sz="2400" b="1" dirty="0" smtClean="0">
                <a:solidFill>
                  <a:schemeClr val="bg1"/>
                </a:solidFill>
              </a:rPr>
              <a:t>4) Toto zvíře je nejrozšířenější středně velkou šelmou v České republice. Je lovena pro kožešinu, pro ni se i chová.  Může být přenašečem různých nemocí –         zejména  vztekliny.  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5126" name="Picture 6" descr="C:\Users\Aja\AppData\Local\Microsoft\Windows\Temporary Internet Files\Content.IE5\B5C89PBA\MC9003379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26009"/>
            <a:ext cx="2592288" cy="1236610"/>
          </a:xfrm>
          <a:prstGeom prst="rect">
            <a:avLst/>
          </a:prstGeom>
          <a:noFill/>
        </p:spPr>
      </p:pic>
      <p:pic>
        <p:nvPicPr>
          <p:cNvPr id="3074" name="Picture 2" descr="C:\Users\Aja\AppData\Local\Microsoft\Windows\Temporary Internet Files\Content.IE5\PM1NNNEB\MC9003700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4497953"/>
            <a:ext cx="3672408" cy="2360047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42908" y="0"/>
            <a:ext cx="8372508" cy="1399032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Odpověz na následující otázky?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340768"/>
            <a:ext cx="4000528" cy="1785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Kde bys našel tyto informace o zvířatech. Jmenuj více zdrojů?</a:t>
            </a:r>
            <a:endParaRPr lang="cs-CZ" sz="2800" b="1" dirty="0"/>
          </a:p>
        </p:txBody>
      </p:sp>
      <p:sp>
        <p:nvSpPr>
          <p:cNvPr id="5" name="Obdélník 4"/>
          <p:cNvSpPr/>
          <p:nvPr/>
        </p:nvSpPr>
        <p:spPr>
          <a:xfrm>
            <a:off x="395536" y="4869160"/>
            <a:ext cx="4000528" cy="1785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Jak bys definoval jazyk těchto krátkých textů?</a:t>
            </a:r>
            <a:endParaRPr lang="cs-CZ" sz="2800" b="1" dirty="0"/>
          </a:p>
        </p:txBody>
      </p:sp>
      <p:sp>
        <p:nvSpPr>
          <p:cNvPr id="6" name="Elipsa 5"/>
          <p:cNvSpPr/>
          <p:nvPr/>
        </p:nvSpPr>
        <p:spPr>
          <a:xfrm>
            <a:off x="4857752" y="928670"/>
            <a:ext cx="3929090" cy="121444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V encyklopedii o zvířatech či o přírodě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4857752" y="2214554"/>
            <a:ext cx="3929090" cy="121444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V učebnici přírodovědy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857752" y="3500438"/>
            <a:ext cx="3929090" cy="121444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Informačním portále internetu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4714876" y="4786322"/>
            <a:ext cx="4143404" cy="185738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Jazyk spisovný, vyskytují se odborné termíny                (např. smečka, chladnokrevný kůň aj.)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ja\AppData\Local\Microsoft\Windows\Temporary Internet Files\Content.IE5\CXMKDN3Y\MC9004404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212976"/>
            <a:ext cx="1412875" cy="182880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85784" y="0"/>
            <a:ext cx="8443946" cy="1399032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A m e r i c k á     l i t e r a t u r a – </a:t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bg1"/>
                </a:solidFill>
              </a:rPr>
              <a:t>Jack LONDON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6146" name="Picture 2" descr="Soubor:JackLond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785926"/>
            <a:ext cx="3631240" cy="4714908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4286248" y="857232"/>
            <a:ext cx="4643470" cy="100013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Od mládí žil dobrodružným životem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86248" y="2071678"/>
            <a:ext cx="4643470" cy="17859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Byl námořníkem, zlatokopem, členem rybářské pobřežní hlídky i lovcem ústřic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286248" y="4071942"/>
            <a:ext cx="4643470" cy="25717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V </a:t>
            </a:r>
            <a:r>
              <a:rPr lang="cs-CZ" sz="2400" b="1" dirty="0" smtClean="0">
                <a:solidFill>
                  <a:schemeClr val="bg1"/>
                </a:solidFill>
              </a:rPr>
              <a:t>době zlaté horečky se vydal na Aljašku – nezbohatl, ale zkušenosti odtud využil ve svých povídkách a románech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lipsa 9"/>
          <p:cNvSpPr/>
          <p:nvPr/>
        </p:nvSpPr>
        <p:spPr>
          <a:xfrm>
            <a:off x="6643638" y="2357430"/>
            <a:ext cx="2500362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u="sng" dirty="0" smtClean="0"/>
              <a:t>Jednooký – otec Bílého </a:t>
            </a:r>
            <a:r>
              <a:rPr lang="cs-CZ" sz="2000" b="1" u="sng" dirty="0" err="1" smtClean="0"/>
              <a:t>tesáka</a:t>
            </a:r>
            <a:endParaRPr lang="cs-CZ" sz="2000" b="1" u="sng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14346" y="142852"/>
            <a:ext cx="8229600" cy="1399032"/>
          </a:xfrm>
        </p:spPr>
        <p:txBody>
          <a:bodyPr/>
          <a:lstStyle/>
          <a:p>
            <a:r>
              <a:rPr lang="cs-CZ" b="1" u="sng" dirty="0" err="1" smtClean="0">
                <a:solidFill>
                  <a:schemeClr val="tx1"/>
                </a:solidFill>
              </a:rPr>
              <a:t>The</a:t>
            </a:r>
            <a:r>
              <a:rPr lang="cs-CZ" b="1" u="sng" dirty="0" smtClean="0">
                <a:solidFill>
                  <a:schemeClr val="tx1"/>
                </a:solidFill>
              </a:rPr>
              <a:t> </a:t>
            </a:r>
            <a:r>
              <a:rPr lang="cs-CZ" b="1" u="sng" dirty="0" err="1" smtClean="0">
                <a:solidFill>
                  <a:schemeClr val="tx1"/>
                </a:solidFill>
              </a:rPr>
              <a:t>White</a:t>
            </a:r>
            <a:r>
              <a:rPr lang="cs-CZ" b="1" u="sng" dirty="0" smtClean="0">
                <a:solidFill>
                  <a:schemeClr val="tx1"/>
                </a:solidFill>
              </a:rPr>
              <a:t> Fang – Bílý tesák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Postavy:</a:t>
            </a:r>
            <a:endParaRPr lang="cs-CZ" b="1" dirty="0"/>
          </a:p>
        </p:txBody>
      </p:sp>
      <p:sp>
        <p:nvSpPr>
          <p:cNvPr id="4" name="Elipsa 3"/>
          <p:cNvSpPr/>
          <p:nvPr/>
        </p:nvSpPr>
        <p:spPr>
          <a:xfrm>
            <a:off x="1857356" y="1643050"/>
            <a:ext cx="2285984" cy="10715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u="sng" dirty="0" smtClean="0"/>
              <a:t>Bílý Tesák</a:t>
            </a:r>
            <a:endParaRPr lang="cs-CZ" sz="2800" b="1" u="sng" dirty="0"/>
          </a:p>
        </p:txBody>
      </p:sp>
      <p:pic>
        <p:nvPicPr>
          <p:cNvPr id="23556" name="Picture 4" descr="C:\Users\Aja\AppData\Local\Microsoft\Windows\Temporary Internet Files\Content.IE5\7ZW81JGI\MC9003323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071678"/>
            <a:ext cx="1716227" cy="1857388"/>
          </a:xfrm>
          <a:prstGeom prst="rect">
            <a:avLst/>
          </a:prstGeom>
          <a:noFill/>
        </p:spPr>
      </p:pic>
      <p:sp>
        <p:nvSpPr>
          <p:cNvPr id="8" name="Elipsa 7"/>
          <p:cNvSpPr/>
          <p:nvPr/>
        </p:nvSpPr>
        <p:spPr>
          <a:xfrm>
            <a:off x="3714744" y="3071810"/>
            <a:ext cx="2571768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u="sng" dirty="0" err="1" smtClean="0"/>
              <a:t>Kiča</a:t>
            </a:r>
            <a:r>
              <a:rPr lang="cs-CZ" sz="2000" b="1" u="sng" dirty="0" smtClean="0"/>
              <a:t> – matka Bílého </a:t>
            </a:r>
            <a:r>
              <a:rPr lang="cs-CZ" sz="2000" b="1" u="sng" dirty="0" err="1" smtClean="0"/>
              <a:t>tesáka</a:t>
            </a:r>
            <a:r>
              <a:rPr lang="cs-CZ" sz="2000" b="1" u="sng" dirty="0" smtClean="0"/>
              <a:t> – napůl pes, napůl vlk</a:t>
            </a:r>
            <a:endParaRPr lang="cs-CZ" sz="2000" b="1" u="sng" dirty="0"/>
          </a:p>
        </p:txBody>
      </p:sp>
      <p:pic>
        <p:nvPicPr>
          <p:cNvPr id="23557" name="Picture 5" descr="C:\Users\Aja\AppData\Local\Microsoft\Windows\Temporary Internet Files\Content.IE5\U2E7PW9E\MC90042472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82" y="642918"/>
            <a:ext cx="1616213" cy="2104264"/>
          </a:xfrm>
          <a:prstGeom prst="rect">
            <a:avLst/>
          </a:prstGeom>
          <a:noFill/>
        </p:spPr>
      </p:pic>
      <p:pic>
        <p:nvPicPr>
          <p:cNvPr id="23558" name="Picture 6" descr="C:\Users\Aja\AppData\Local\Microsoft\Windows\Temporary Internet Files\Content.IE5\4QJ46L3Y\MC90022906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4500570"/>
            <a:ext cx="2500330" cy="1932871"/>
          </a:xfrm>
          <a:prstGeom prst="rect">
            <a:avLst/>
          </a:prstGeom>
          <a:noFill/>
        </p:spPr>
      </p:pic>
      <p:sp>
        <p:nvSpPr>
          <p:cNvPr id="12" name="Elipsa 11"/>
          <p:cNvSpPr/>
          <p:nvPr/>
        </p:nvSpPr>
        <p:spPr>
          <a:xfrm>
            <a:off x="4643438" y="5214950"/>
            <a:ext cx="2285984" cy="135732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u="sng" dirty="0" smtClean="0"/>
              <a:t>Šedý Bobr – majitel Bílého </a:t>
            </a:r>
            <a:r>
              <a:rPr lang="cs-CZ" sz="2000" b="1" u="sng" dirty="0" err="1" smtClean="0"/>
              <a:t>Tesáka</a:t>
            </a:r>
            <a:endParaRPr lang="cs-CZ" sz="2000" b="1" u="sng" dirty="0"/>
          </a:p>
        </p:txBody>
      </p:sp>
      <p:pic>
        <p:nvPicPr>
          <p:cNvPr id="23560" name="Picture 8" descr="C:\Users\Aja\AppData\Local\Microsoft\Windows\Temporary Internet Files\Content.IE5\24U6KV5S\MC90008981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571984"/>
            <a:ext cx="2214579" cy="2071726"/>
          </a:xfrm>
          <a:prstGeom prst="rect">
            <a:avLst/>
          </a:prstGeom>
          <a:noFill/>
        </p:spPr>
      </p:pic>
      <p:sp>
        <p:nvSpPr>
          <p:cNvPr id="15" name="Elipsa 14"/>
          <p:cNvSpPr/>
          <p:nvPr/>
        </p:nvSpPr>
        <p:spPr>
          <a:xfrm>
            <a:off x="1357290" y="4143380"/>
            <a:ext cx="2714644" cy="192882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u="sng" dirty="0" err="1" smtClean="0"/>
              <a:t>Weeden</a:t>
            </a:r>
            <a:r>
              <a:rPr lang="cs-CZ" sz="2000" b="1" u="sng" dirty="0" smtClean="0"/>
              <a:t> </a:t>
            </a:r>
            <a:r>
              <a:rPr lang="cs-CZ" sz="2000" b="1" u="sng" dirty="0" err="1" smtClean="0"/>
              <a:t>Scott</a:t>
            </a:r>
            <a:r>
              <a:rPr lang="cs-CZ" sz="2000" b="1" u="sng" dirty="0" smtClean="0"/>
              <a:t> – zachránce Bílého </a:t>
            </a:r>
            <a:r>
              <a:rPr lang="cs-CZ" sz="2000" b="1" u="sng" dirty="0" err="1" smtClean="0"/>
              <a:t>tesáka</a:t>
            </a:r>
            <a:r>
              <a:rPr lang="cs-CZ" sz="2000" b="1" u="sng" dirty="0" smtClean="0"/>
              <a:t> a milovník zvířat</a:t>
            </a:r>
            <a:endParaRPr lang="cs-CZ" sz="2000" b="1" u="sng" dirty="0"/>
          </a:p>
        </p:txBody>
      </p:sp>
      <p:pic>
        <p:nvPicPr>
          <p:cNvPr id="3074" name="Picture 2" descr="C:\Users\Aja\AppData\Local\Microsoft\Windows\Temporary Internet Files\Content.IE5\WRP8OLAL\MC90044142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286248" y="1785926"/>
            <a:ext cx="1805007" cy="13017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 animBg="1"/>
      <p:bldP spid="8" grpId="0" animBg="1"/>
      <p:bldP spid="12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85784" y="0"/>
            <a:ext cx="8229600" cy="71433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Seřaď příběh.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4282" y="714356"/>
            <a:ext cx="3071834" cy="19288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Vlčí smečka se prohání zasněženou zimní krajinou. Postupně se rozpadá na menší a menší části.</a:t>
            </a:r>
            <a:endParaRPr lang="cs-CZ" sz="20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6143636" y="285728"/>
            <a:ext cx="2643206" cy="2928958"/>
          </a:xfrm>
          <a:prstGeom prst="round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Spolu </a:t>
            </a:r>
            <a:r>
              <a:rPr lang="cs-CZ" sz="2000" b="1" dirty="0" err="1" smtClean="0">
                <a:solidFill>
                  <a:schemeClr val="bg1"/>
                </a:solidFill>
              </a:rPr>
              <a:t>zůstavájí</a:t>
            </a:r>
            <a:r>
              <a:rPr lang="cs-CZ" sz="2000" b="1" dirty="0" smtClean="0">
                <a:solidFill>
                  <a:schemeClr val="bg1"/>
                </a:solidFill>
              </a:rPr>
              <a:t> dva vlci – Jednooký a </a:t>
            </a:r>
            <a:r>
              <a:rPr lang="cs-CZ" sz="2000" b="1" dirty="0" err="1" smtClean="0">
                <a:solidFill>
                  <a:schemeClr val="bg1"/>
                </a:solidFill>
              </a:rPr>
              <a:t>Kiča</a:t>
            </a:r>
            <a:r>
              <a:rPr lang="cs-CZ" sz="2000" b="1" dirty="0" smtClean="0">
                <a:solidFill>
                  <a:schemeClr val="bg1"/>
                </a:solidFill>
              </a:rPr>
              <a:t>. Dál putují spolu – vlčice se ukryje, aby vrhla mláďata. Přežívá pouze silný šedý silnější vlček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4282" y="2928934"/>
            <a:ext cx="3357586" cy="371477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</a:rPr>
              <a:t>Kiča</a:t>
            </a:r>
            <a:r>
              <a:rPr lang="cs-CZ" sz="2000" b="1" dirty="0" smtClean="0">
                <a:solidFill>
                  <a:schemeClr val="bg1"/>
                </a:solidFill>
              </a:rPr>
              <a:t> i s </a:t>
            </a:r>
            <a:r>
              <a:rPr lang="cs-CZ" sz="2000" b="1" dirty="0" err="1" smtClean="0">
                <a:solidFill>
                  <a:schemeClr val="bg1"/>
                </a:solidFill>
              </a:rPr>
              <a:t>mláďatem</a:t>
            </a:r>
            <a:r>
              <a:rPr lang="cs-CZ" sz="2000" b="1" dirty="0" smtClean="0">
                <a:solidFill>
                  <a:schemeClr val="bg1"/>
                </a:solidFill>
              </a:rPr>
              <a:t> padnou do rukou indiánů. Jeden z nich v </a:t>
            </a:r>
            <a:r>
              <a:rPr lang="cs-CZ" sz="2000" b="1" dirty="0" err="1" smtClean="0">
                <a:solidFill>
                  <a:schemeClr val="bg1"/>
                </a:solidFill>
              </a:rPr>
              <a:t>Kiče</a:t>
            </a:r>
            <a:r>
              <a:rPr lang="cs-CZ" sz="2000" b="1" dirty="0" smtClean="0">
                <a:solidFill>
                  <a:schemeClr val="bg1"/>
                </a:solidFill>
              </a:rPr>
              <a:t> pozná již ochočeného psa svého bratra. Oba jsou nuceni žít v indiánském táboře i s jinými psy. Tesák vnímá indiány jako bohy a je nucen se jim podřídit.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357554" y="285728"/>
            <a:ext cx="2643206" cy="250033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Kiča</a:t>
            </a:r>
            <a:r>
              <a:rPr lang="cs-CZ" sz="2000" b="1" dirty="0" smtClean="0"/>
              <a:t> je prodána, Tesák zůstává v táboře sám. Neustále je nucen do rvaček s indiánskými psy, kteří </a:t>
            </a:r>
            <a:r>
              <a:rPr lang="cs-CZ" sz="2000" b="1" dirty="0" err="1" smtClean="0"/>
              <a:t>Tesáka</a:t>
            </a:r>
            <a:r>
              <a:rPr lang="cs-CZ" sz="2000" b="1" dirty="0" smtClean="0"/>
              <a:t> nenávidí.</a:t>
            </a:r>
            <a:endParaRPr lang="cs-CZ" sz="20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5643570" y="3429000"/>
            <a:ext cx="3357586" cy="314327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Šedý Bobr je donucen </a:t>
            </a:r>
            <a:r>
              <a:rPr lang="cs-CZ" sz="2000" b="1" dirty="0" err="1" smtClean="0">
                <a:solidFill>
                  <a:schemeClr val="bg1"/>
                </a:solidFill>
              </a:rPr>
              <a:t>Tesáka</a:t>
            </a:r>
            <a:r>
              <a:rPr lang="cs-CZ" sz="2000" b="1" dirty="0" smtClean="0">
                <a:solidFill>
                  <a:schemeClr val="bg1"/>
                </a:solidFill>
              </a:rPr>
              <a:t> prodat ve městě. Nový majitel ho záměrně týrá, aby byl tvrdší a vyhrával psí souboje. Při jednom souboji Tesák téměř umírá – polomrtvého psa odkupuje </a:t>
            </a:r>
            <a:r>
              <a:rPr lang="cs-CZ" sz="2000" b="1" dirty="0" err="1" smtClean="0">
                <a:solidFill>
                  <a:schemeClr val="bg1"/>
                </a:solidFill>
              </a:rPr>
              <a:t>Weeden</a:t>
            </a:r>
            <a:r>
              <a:rPr lang="cs-CZ" sz="2000" b="1" dirty="0" smtClean="0">
                <a:solidFill>
                  <a:schemeClr val="bg1"/>
                </a:solidFill>
              </a:rPr>
              <a:t> </a:t>
            </a:r>
            <a:r>
              <a:rPr lang="cs-CZ" sz="2000" b="1" dirty="0" err="1" smtClean="0">
                <a:solidFill>
                  <a:schemeClr val="bg1"/>
                </a:solidFill>
              </a:rPr>
              <a:t>Scott</a:t>
            </a:r>
            <a:r>
              <a:rPr lang="cs-CZ" sz="2000" b="1" dirty="0" smtClean="0">
                <a:solidFill>
                  <a:schemeClr val="bg1"/>
                </a:solidFill>
              </a:rPr>
              <a:t>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3714744" y="2928934"/>
            <a:ext cx="1714512" cy="371477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Tesák se pomalu uzdravuje, začíná milovat svého pána a žije klidný život na statku </a:t>
            </a:r>
            <a:r>
              <a:rPr lang="cs-CZ" sz="2000" b="1" dirty="0" err="1" smtClean="0">
                <a:solidFill>
                  <a:schemeClr val="bg1"/>
                </a:solidFill>
              </a:rPr>
              <a:t>Weednova</a:t>
            </a:r>
            <a:r>
              <a:rPr lang="cs-CZ" sz="2000" b="1" dirty="0" smtClean="0">
                <a:solidFill>
                  <a:schemeClr val="bg1"/>
                </a:solidFill>
              </a:rPr>
              <a:t> otce.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214282" y="642918"/>
            <a:ext cx="92869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1.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6072198" y="285728"/>
            <a:ext cx="92869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2.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214282" y="2714620"/>
            <a:ext cx="92869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3.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3214678" y="142852"/>
            <a:ext cx="92869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4.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5643570" y="3071810"/>
            <a:ext cx="92869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5.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3428992" y="2786058"/>
            <a:ext cx="928694" cy="92869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6.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4578" name="Picture 2" descr="http://www.knihykestazeni.cz/img/item/2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643182"/>
            <a:ext cx="2543175" cy="3810000"/>
          </a:xfrm>
          <a:prstGeom prst="rect">
            <a:avLst/>
          </a:prstGeom>
          <a:noFill/>
        </p:spPr>
      </p:pic>
      <p:pic>
        <p:nvPicPr>
          <p:cNvPr id="24580" name="Picture 4" descr="http://www.reviewandreact.com/images/uploaded/up_ZLqM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285728"/>
            <a:ext cx="2500330" cy="4039649"/>
          </a:xfrm>
          <a:prstGeom prst="rect">
            <a:avLst/>
          </a:prstGeom>
          <a:noFill/>
        </p:spPr>
      </p:pic>
      <p:pic>
        <p:nvPicPr>
          <p:cNvPr id="24582" name="Picture 6" descr="http://www.sonet.me.cz/antikvariat/t/107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357166"/>
            <a:ext cx="2857500" cy="3876676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214678" y="4714884"/>
            <a:ext cx="557216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Příběh Bílého </a:t>
            </a:r>
            <a:r>
              <a:rPr lang="cs-CZ" sz="2000" b="1" dirty="0" err="1" smtClean="0"/>
              <a:t>tesáka</a:t>
            </a:r>
            <a:r>
              <a:rPr lang="cs-CZ" sz="2000" b="1" dirty="0" smtClean="0"/>
              <a:t>  vycházel nejprve jako seriál v časopise </a:t>
            </a:r>
            <a:r>
              <a:rPr lang="cs-CZ" sz="2000" b="1" i="1" dirty="0" err="1" smtClean="0"/>
              <a:t>The</a:t>
            </a:r>
            <a:r>
              <a:rPr lang="cs-CZ" sz="2000" b="1" i="1" dirty="0" smtClean="0"/>
              <a:t> </a:t>
            </a:r>
            <a:r>
              <a:rPr lang="cs-CZ" sz="2000" b="1" i="1" dirty="0" err="1" smtClean="0"/>
              <a:t>Outing</a:t>
            </a:r>
            <a:r>
              <a:rPr lang="cs-CZ" sz="2000" b="1" i="1" dirty="0" smtClean="0"/>
              <a:t> </a:t>
            </a:r>
            <a:r>
              <a:rPr lang="cs-CZ" sz="2000" b="1" i="1" dirty="0" err="1" smtClean="0"/>
              <a:t>Magazine</a:t>
            </a:r>
            <a:r>
              <a:rPr lang="cs-CZ" sz="2000" b="1" dirty="0" smtClean="0"/>
              <a:t> (květen – září 1906) a následně byl téhož roku vydán i knižně.</a:t>
            </a:r>
            <a:endParaRPr lang="cs-CZ" sz="2000" b="1" dirty="0"/>
          </a:p>
        </p:txBody>
      </p:sp>
      <p:pic>
        <p:nvPicPr>
          <p:cNvPr id="2050" name="Picture 2" descr="C:\Users\Aja\AppData\Local\Microsoft\Windows\Temporary Internet Files\Content.IE5\NKHCPSU3\MC90033625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00034" y="214290"/>
            <a:ext cx="1438811" cy="229793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52536" y="0"/>
            <a:ext cx="7596336" cy="234888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Podívejte se na krátkou ukázku           filmového zpracování knihy Bílý tesák. Odpovězte na otázky: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4048" y="6093296"/>
            <a:ext cx="39256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hlinkClick r:id="rId2"/>
              </a:rPr>
              <a:t>http://www.</a:t>
            </a:r>
            <a:r>
              <a:rPr lang="cs-CZ" b="1" dirty="0" err="1" smtClean="0">
                <a:hlinkClick r:id="rId2"/>
              </a:rPr>
              <a:t>youtube.com</a:t>
            </a:r>
            <a:r>
              <a:rPr lang="cs-CZ" b="1" dirty="0" smtClean="0">
                <a:hlinkClick r:id="rId2"/>
              </a:rPr>
              <a:t>/</a:t>
            </a:r>
            <a:r>
              <a:rPr lang="cs-CZ" b="1" dirty="0" err="1" smtClean="0">
                <a:hlinkClick r:id="rId2"/>
              </a:rPr>
              <a:t>watch</a:t>
            </a:r>
            <a:r>
              <a:rPr lang="cs-CZ" b="1" dirty="0" smtClean="0">
                <a:hlinkClick r:id="rId2"/>
              </a:rPr>
              <a:t>?v=ghlRKu7jcGg</a:t>
            </a:r>
            <a:endParaRPr lang="cs-CZ" b="1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11560" y="2204864"/>
            <a:ext cx="392909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Jaké vlastnosti měl Bílý tesák jako štěně?</a:t>
            </a:r>
            <a:endParaRPr lang="cs-CZ" sz="2400" b="1" dirty="0"/>
          </a:p>
        </p:txBody>
      </p:sp>
      <p:sp>
        <p:nvSpPr>
          <p:cNvPr id="7" name="Obdélník 6"/>
          <p:cNvSpPr/>
          <p:nvPr/>
        </p:nvSpPr>
        <p:spPr>
          <a:xfrm>
            <a:off x="611560" y="3284984"/>
            <a:ext cx="392909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Co bylo potravou vlků uprostřed zimy?</a:t>
            </a:r>
            <a:endParaRPr lang="cs-CZ" sz="2400" b="1" dirty="0"/>
          </a:p>
        </p:txBody>
      </p:sp>
      <p:sp>
        <p:nvSpPr>
          <p:cNvPr id="8" name="Obdélník 7"/>
          <p:cNvSpPr/>
          <p:nvPr/>
        </p:nvSpPr>
        <p:spPr>
          <a:xfrm>
            <a:off x="611560" y="4365104"/>
            <a:ext cx="392909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Kde matka vlče ukryla?</a:t>
            </a:r>
            <a:endParaRPr lang="cs-CZ" sz="2400" b="1" dirty="0"/>
          </a:p>
        </p:txBody>
      </p:sp>
      <p:sp>
        <p:nvSpPr>
          <p:cNvPr id="9" name="Obdélník 8"/>
          <p:cNvSpPr/>
          <p:nvPr/>
        </p:nvSpPr>
        <p:spPr>
          <a:xfrm>
            <a:off x="611560" y="5445224"/>
            <a:ext cx="3929090" cy="12144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Co asi matka povídala </a:t>
            </a:r>
            <a:r>
              <a:rPr lang="cs-CZ" sz="2400" b="1" dirty="0" err="1" smtClean="0"/>
              <a:t>Tesákovi</a:t>
            </a:r>
            <a:r>
              <a:rPr lang="cs-CZ" sz="2400" b="1" dirty="0" smtClean="0"/>
              <a:t>, když vyšel z jeskyně? (první minuta)</a:t>
            </a:r>
            <a:endParaRPr lang="cs-CZ" sz="2400" b="1" dirty="0"/>
          </a:p>
        </p:txBody>
      </p:sp>
      <p:sp>
        <p:nvSpPr>
          <p:cNvPr id="10" name="Obdélník 9"/>
          <p:cNvSpPr/>
          <p:nvPr/>
        </p:nvSpPr>
        <p:spPr>
          <a:xfrm>
            <a:off x="5004048" y="3284984"/>
            <a:ext cx="3929090" cy="1143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Jaké vlastnosti měl Bílý tesák jako štěně?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5004048" y="4509120"/>
            <a:ext cx="3929090" cy="15716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Vysvětli – „Žer, nebo budeš sežrán.“</a:t>
            </a:r>
            <a:endParaRPr lang="cs-CZ" sz="2400" b="1" dirty="0"/>
          </a:p>
        </p:txBody>
      </p:sp>
      <p:pic>
        <p:nvPicPr>
          <p:cNvPr id="2050" name="Picture 2" descr="C:\Users\Aja\AppData\Local\Microsoft\Windows\Temporary Internet Files\Content.IE5\CXMKDN3Y\MP90040161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732240" y="260648"/>
            <a:ext cx="2160240" cy="289176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14346" y="0"/>
            <a:ext cx="8786874" cy="139903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m e r i c k á     l i t e r a t u r a – </a:t>
            </a:r>
            <a:r>
              <a:rPr lang="cs-CZ" b="1" dirty="0" err="1" smtClean="0">
                <a:solidFill>
                  <a:schemeClr val="bg1"/>
                </a:solidFill>
              </a:rPr>
              <a:t>Joy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r>
              <a:rPr lang="cs-CZ" b="1" dirty="0" err="1" smtClean="0">
                <a:solidFill>
                  <a:schemeClr val="bg1"/>
                </a:solidFill>
              </a:rPr>
              <a:t>Adamsonová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4282" y="1500174"/>
            <a:ext cx="5143536" cy="1428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Spisovatelka, malířka, ochránkyně zvířat a zakladatelka národních parků</a:t>
            </a:r>
            <a:endParaRPr lang="cs-CZ" sz="2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214282" y="3143248"/>
            <a:ext cx="5143536" cy="19288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Odchovala tři velké kočky, které se jí podařilo vrátit přírodě (lvici, levhartici a </a:t>
            </a:r>
            <a:r>
              <a:rPr lang="cs-CZ" sz="2400" b="1" dirty="0" err="1" smtClean="0"/>
              <a:t>gepardici</a:t>
            </a:r>
            <a:r>
              <a:rPr lang="cs-CZ" sz="2400" b="1" dirty="0" smtClean="0"/>
              <a:t>) – o osudech těchto zvířat sepsala romány</a:t>
            </a:r>
            <a:endParaRPr lang="cs-CZ" sz="24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285720" y="5214950"/>
            <a:ext cx="5143536" cy="1428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V sedmdesáti letech byla zastřelena bývalých zaměstnancem, kterého propustila za krádež </a:t>
            </a:r>
            <a:endParaRPr lang="cs-CZ" sz="2400" b="1" dirty="0"/>
          </a:p>
        </p:txBody>
      </p:sp>
      <p:pic>
        <p:nvPicPr>
          <p:cNvPr id="27650" name="Picture 2" descr="C:\Users\Aja\AppData\Local\Microsoft\Windows\Temporary Internet Files\Content.IE5\105ORQWU\MC90008850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7984" y="764704"/>
            <a:ext cx="2286016" cy="2706621"/>
          </a:xfrm>
          <a:prstGeom prst="rect">
            <a:avLst/>
          </a:prstGeom>
          <a:noFill/>
        </p:spPr>
      </p:pic>
      <p:pic>
        <p:nvPicPr>
          <p:cNvPr id="27651" name="Picture 3" descr="C:\Users\Aja\AppData\Local\Microsoft\Windows\Temporary Internet Files\Content.IE5\S7YR0DND\MC90005280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70750">
            <a:off x="5658348" y="3228031"/>
            <a:ext cx="3418762" cy="1214446"/>
          </a:xfrm>
          <a:prstGeom prst="rect">
            <a:avLst/>
          </a:prstGeom>
          <a:noFill/>
        </p:spPr>
      </p:pic>
      <p:pic>
        <p:nvPicPr>
          <p:cNvPr id="27652" name="Picture 4" descr="C:\Users\Aja\AppData\Local\Microsoft\Windows\Temporary Internet Files\Content.IE5\7ZW81JGI\MC90008850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4714884"/>
            <a:ext cx="2214578" cy="195316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ja\AppData\Local\Microsoft\Windows\Temporary Internet Files\Content.IE5\S1ZIA86T\MC9003323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3320" y="0"/>
            <a:ext cx="6120680" cy="6858000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0" y="0"/>
            <a:ext cx="3059832" cy="6858000"/>
          </a:xfrm>
          <a:prstGeom prst="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Shlédni krátký sestřih filmu – Volání divočiny – příběh lvice Elsy a vlastními slovy převyprávěj celý příběh. Angličtiny se nezalekni, jistě bude tvým pomocníkem.</a:t>
            </a:r>
            <a:endParaRPr lang="cs-CZ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42910" y="5085184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b="1" dirty="0" smtClean="0">
                <a:hlinkClick r:id="rId2"/>
              </a:rPr>
              <a:t>http://www.</a:t>
            </a:r>
            <a:r>
              <a:rPr lang="cs-CZ" sz="3200" b="1" dirty="0" err="1" smtClean="0">
                <a:hlinkClick r:id="rId2"/>
              </a:rPr>
              <a:t>youtube.com</a:t>
            </a:r>
            <a:r>
              <a:rPr lang="cs-CZ" sz="3200" b="1" dirty="0" smtClean="0">
                <a:hlinkClick r:id="rId2"/>
              </a:rPr>
              <a:t>/</a:t>
            </a:r>
            <a:r>
              <a:rPr lang="cs-CZ" sz="3200" b="1" dirty="0" err="1" smtClean="0">
                <a:hlinkClick r:id="rId2"/>
              </a:rPr>
              <a:t>watch</a:t>
            </a:r>
            <a:r>
              <a:rPr lang="cs-CZ" sz="3200" b="1" dirty="0" smtClean="0">
                <a:hlinkClick r:id="rId2"/>
              </a:rPr>
              <a:t>?v=e-</a:t>
            </a:r>
            <a:r>
              <a:rPr lang="cs-CZ" sz="3200" b="1" dirty="0" err="1" smtClean="0">
                <a:hlinkClick r:id="rId2"/>
              </a:rPr>
              <a:t>goNgFLEzA</a:t>
            </a:r>
            <a:r>
              <a:rPr lang="cs-CZ" sz="3200" b="1" dirty="0" smtClean="0"/>
              <a:t> </a:t>
            </a:r>
            <a:endParaRPr lang="cs-CZ" sz="3200" b="1" dirty="0"/>
          </a:p>
        </p:txBody>
      </p:sp>
      <p:sp>
        <p:nvSpPr>
          <p:cNvPr id="5" name="Obdélník 4"/>
          <p:cNvSpPr/>
          <p:nvPr/>
        </p:nvSpPr>
        <p:spPr>
          <a:xfrm>
            <a:off x="1115616" y="476672"/>
            <a:ext cx="7056784" cy="20717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Pokus se vysvětlit větu:</a:t>
            </a:r>
            <a:endParaRPr lang="cs-CZ" sz="3600" b="1" i="1" dirty="0" smtClean="0">
              <a:solidFill>
                <a:schemeClr val="tx1"/>
              </a:solidFill>
            </a:endParaRPr>
          </a:p>
          <a:p>
            <a:pPr algn="ctr"/>
            <a:r>
              <a:rPr lang="cs-CZ" sz="3600" b="1" i="1" dirty="0" smtClean="0">
                <a:solidFill>
                  <a:schemeClr val="tx1"/>
                </a:solidFill>
              </a:rPr>
              <a:t>„</a:t>
            </a:r>
            <a:r>
              <a:rPr lang="cs-CZ" sz="3600" b="1" i="1" dirty="0" err="1" smtClean="0">
                <a:solidFill>
                  <a:schemeClr val="tx1"/>
                </a:solidFill>
              </a:rPr>
              <a:t>She</a:t>
            </a:r>
            <a:r>
              <a:rPr lang="cs-CZ" sz="3600" b="1" i="1" dirty="0" smtClean="0">
                <a:solidFill>
                  <a:schemeClr val="tx1"/>
                </a:solidFill>
              </a:rPr>
              <a:t> </a:t>
            </a:r>
            <a:r>
              <a:rPr lang="cs-CZ" sz="3600" b="1" i="1" dirty="0" err="1" smtClean="0">
                <a:solidFill>
                  <a:schemeClr val="tx1"/>
                </a:solidFill>
              </a:rPr>
              <a:t>was</a:t>
            </a:r>
            <a:r>
              <a:rPr lang="cs-CZ" sz="3600" b="1" i="1" dirty="0" smtClean="0">
                <a:solidFill>
                  <a:schemeClr val="tx1"/>
                </a:solidFill>
              </a:rPr>
              <a:t> </a:t>
            </a:r>
            <a:r>
              <a:rPr lang="cs-CZ" sz="3600" b="1" i="1" dirty="0" err="1" smtClean="0">
                <a:solidFill>
                  <a:schemeClr val="tx1"/>
                </a:solidFill>
              </a:rPr>
              <a:t>born</a:t>
            </a:r>
            <a:r>
              <a:rPr lang="cs-CZ" sz="3600" b="1" i="1" dirty="0" smtClean="0">
                <a:solidFill>
                  <a:schemeClr val="tx1"/>
                </a:solidFill>
              </a:rPr>
              <a:t> free, </a:t>
            </a:r>
            <a:r>
              <a:rPr lang="cs-CZ" sz="3600" b="1" i="1" dirty="0" err="1" smtClean="0">
                <a:solidFill>
                  <a:schemeClr val="tx1"/>
                </a:solidFill>
              </a:rPr>
              <a:t>she</a:t>
            </a:r>
            <a:r>
              <a:rPr lang="cs-CZ" sz="3600" b="1" i="1" dirty="0" smtClean="0">
                <a:solidFill>
                  <a:schemeClr val="tx1"/>
                </a:solidFill>
              </a:rPr>
              <a:t> </a:t>
            </a:r>
            <a:r>
              <a:rPr lang="cs-CZ" sz="3600" b="1" i="1" dirty="0" err="1" smtClean="0">
                <a:solidFill>
                  <a:schemeClr val="tx1"/>
                </a:solidFill>
              </a:rPr>
              <a:t>will</a:t>
            </a:r>
            <a:r>
              <a:rPr lang="cs-CZ" sz="3600" b="1" i="1" dirty="0" smtClean="0">
                <a:solidFill>
                  <a:schemeClr val="tx1"/>
                </a:solidFill>
              </a:rPr>
              <a:t> live free.“</a:t>
            </a:r>
            <a:endParaRPr lang="cs-CZ" sz="3600" b="1" i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1259632" y="2708920"/>
            <a:ext cx="4824536" cy="230425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Narodila se volná, bude žít volně = svobodně, ne v ZOO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28675" name="Picture 3" descr="C:\Users\Aja\AppData\Local\Microsoft\Windows\Temporary Internet Files\Content.IE5\105ORQWU\MC900088504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171509"/>
            <a:ext cx="2818211" cy="333673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-214346" y="214290"/>
            <a:ext cx="8786874" cy="1428760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A m e r i c k á     l i t e r a t u r a – </a:t>
            </a:r>
            <a:r>
              <a:rPr lang="cs-CZ" b="1" dirty="0" smtClean="0">
                <a:solidFill>
                  <a:schemeClr val="bg1"/>
                </a:solidFill>
              </a:rPr>
              <a:t>J O H N   S T E I N B E C K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1746" name="Picture 2" descr="http://upload.wikimedia.org/wikipedia/commons/thumb/b/b5/JohnSteinbeck_crop.JPG/220px-JohnSteinbeck_cro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071678"/>
            <a:ext cx="3143272" cy="4257705"/>
          </a:xfrm>
          <a:prstGeom prst="rect">
            <a:avLst/>
          </a:prstGeom>
          <a:noFill/>
        </p:spPr>
      </p:pic>
      <p:sp>
        <p:nvSpPr>
          <p:cNvPr id="6" name="Zaoblený obdélník 5"/>
          <p:cNvSpPr/>
          <p:nvPr/>
        </p:nvSpPr>
        <p:spPr>
          <a:xfrm>
            <a:off x="4071934" y="1785926"/>
            <a:ext cx="4643470" cy="178595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Americký spisovatel, jeho hrdinové jsou především obyčejní lidé, především zemědělci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071934" y="3714752"/>
            <a:ext cx="4643470" cy="135732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Nositel Nobelovy ceny za literaturu a </a:t>
            </a:r>
            <a:r>
              <a:rPr lang="cs-CZ" sz="2400" b="1" dirty="0" err="1" smtClean="0">
                <a:solidFill>
                  <a:schemeClr val="bg1"/>
                </a:solidFill>
              </a:rPr>
              <a:t>Pulitzerovy</a:t>
            </a:r>
            <a:r>
              <a:rPr lang="cs-CZ" sz="2400" b="1" dirty="0" smtClean="0">
                <a:solidFill>
                  <a:schemeClr val="bg1"/>
                </a:solidFill>
              </a:rPr>
              <a:t> ceny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143372" y="5214950"/>
            <a:ext cx="4643470" cy="135732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Pro děti sepsal nádherný příběh se zvířetem jako hlavním hrdinou.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14290"/>
            <a:ext cx="8686800" cy="85725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Lušti a odhal jméno slavného románu.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8596" y="1214422"/>
            <a:ext cx="821537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/>
              <a:t>1. Zvíře, které v pohádce Zlatovláska, našlo Jiříkovi prsten, bylo…</a:t>
            </a:r>
            <a:endParaRPr lang="cs-CZ" sz="2400" b="1" dirty="0"/>
          </a:p>
        </p:txBody>
      </p:sp>
      <p:sp>
        <p:nvSpPr>
          <p:cNvPr id="9" name="Obdélník 8"/>
          <p:cNvSpPr/>
          <p:nvPr/>
        </p:nvSpPr>
        <p:spPr>
          <a:xfrm>
            <a:off x="4857752" y="2214554"/>
            <a:ext cx="371477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/>
              <a:t>2. </a:t>
            </a:r>
            <a:r>
              <a:rPr lang="cs-CZ" sz="2400" b="1" dirty="0" smtClean="0"/>
              <a:t>Španělsko je proslulé _________ zápasy.</a:t>
            </a:r>
            <a:endParaRPr lang="cs-CZ" sz="2400" b="1" dirty="0"/>
          </a:p>
        </p:txBody>
      </p:sp>
      <p:sp>
        <p:nvSpPr>
          <p:cNvPr id="10" name="Obdélník 9"/>
          <p:cNvSpPr/>
          <p:nvPr/>
        </p:nvSpPr>
        <p:spPr>
          <a:xfrm>
            <a:off x="285720" y="2643182"/>
            <a:ext cx="407196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/>
              <a:t>3. Černobílé zvíře typické především pro Afriku. 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4714876" y="3500438"/>
            <a:ext cx="4072030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/>
              <a:t>4</a:t>
            </a:r>
            <a:r>
              <a:rPr lang="cs-CZ" sz="2400" b="1" dirty="0" smtClean="0"/>
              <a:t>. Pták, který dle pověsti nosí děti – holčičky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sp>
        <p:nvSpPr>
          <p:cNvPr id="12" name="Obdélník 11"/>
          <p:cNvSpPr/>
          <p:nvPr/>
        </p:nvSpPr>
        <p:spPr>
          <a:xfrm>
            <a:off x="285720" y="4214818"/>
            <a:ext cx="4071966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/>
              <a:t>5. Zvíře, které má dle pověsti sedm životů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4643438" y="4929198"/>
            <a:ext cx="4143404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/>
              <a:t>6. Nejlepší přítel člověka.</a:t>
            </a:r>
            <a:endParaRPr lang="cs-CZ" sz="2400" b="1" dirty="0"/>
          </a:p>
        </p:txBody>
      </p:sp>
      <p:sp>
        <p:nvSpPr>
          <p:cNvPr id="14" name="Obdélník 13"/>
          <p:cNvSpPr/>
          <p:nvPr/>
        </p:nvSpPr>
        <p:spPr>
          <a:xfrm>
            <a:off x="357158" y="5715016"/>
            <a:ext cx="3857652" cy="7858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7. Nejhezčí pohled na svět je ze hřbetu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686800" cy="1399032"/>
          </a:xfrm>
        </p:spPr>
        <p:txBody>
          <a:bodyPr/>
          <a:lstStyle/>
          <a:p>
            <a:r>
              <a:rPr lang="cs-CZ" dirty="0" smtClean="0"/>
              <a:t>!</a:t>
            </a:r>
            <a:endParaRPr lang="cs-CZ" dirty="0"/>
          </a:p>
        </p:txBody>
      </p:sp>
      <p:graphicFrame>
        <p:nvGraphicFramePr>
          <p:cNvPr id="4" name="Zástupný symbol pro obsah 5"/>
          <p:cNvGraphicFramePr>
            <a:graphicFrameLocks/>
          </p:cNvGraphicFramePr>
          <p:nvPr/>
        </p:nvGraphicFramePr>
        <p:xfrm>
          <a:off x="642910" y="1214422"/>
          <a:ext cx="7786741" cy="4429159"/>
        </p:xfrm>
        <a:graphic>
          <a:graphicData uri="http://schemas.openxmlformats.org/drawingml/2006/table">
            <a:tbl>
              <a:tblPr/>
              <a:tblGrid>
                <a:gridCol w="1208288"/>
                <a:gridCol w="1131572"/>
                <a:gridCol w="1169928"/>
                <a:gridCol w="1169928"/>
                <a:gridCol w="1169928"/>
                <a:gridCol w="1169928"/>
                <a:gridCol w="767169"/>
              </a:tblGrid>
              <a:tr h="632737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2737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737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632737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737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737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2737"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2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67494"/>
            <a:ext cx="8686800" cy="1399032"/>
          </a:xfrm>
        </p:spPr>
        <p:txBody>
          <a:bodyPr/>
          <a:lstStyle/>
          <a:p>
            <a:r>
              <a:rPr lang="cs-CZ" dirty="0" smtClean="0"/>
              <a:t>!</a:t>
            </a:r>
            <a:endParaRPr lang="cs-CZ" dirty="0"/>
          </a:p>
        </p:txBody>
      </p:sp>
      <p:graphicFrame>
        <p:nvGraphicFramePr>
          <p:cNvPr id="4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00034" y="857232"/>
          <a:ext cx="8143933" cy="5572167"/>
        </p:xfrm>
        <a:graphic>
          <a:graphicData uri="http://schemas.openxmlformats.org/drawingml/2006/table">
            <a:tbl>
              <a:tblPr/>
              <a:tblGrid>
                <a:gridCol w="1163419"/>
                <a:gridCol w="1163419"/>
                <a:gridCol w="1163419"/>
                <a:gridCol w="1163419"/>
                <a:gridCol w="1163419"/>
                <a:gridCol w="1163419"/>
                <a:gridCol w="1163419"/>
              </a:tblGrid>
              <a:tr h="829659"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29659"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965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Z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Č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82965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Y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Č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965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Í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9659"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Ě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4213"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36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</a:t>
                      </a: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3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025" marR="9025" marT="90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85784" y="-285776"/>
            <a:ext cx="5433848" cy="241863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tx1"/>
                </a:solidFill>
              </a:rPr>
              <a:t>Ryzáček – </a:t>
            </a:r>
            <a:r>
              <a:rPr lang="cs-CZ" sz="2800" b="1" dirty="0" smtClean="0">
                <a:solidFill>
                  <a:schemeClr val="tx1"/>
                </a:solidFill>
              </a:rPr>
              <a:t>příběh přátelství chlapce </a:t>
            </a:r>
            <a:br>
              <a:rPr lang="cs-CZ" sz="2800" b="1" dirty="0" smtClean="0">
                <a:solidFill>
                  <a:schemeClr val="tx1"/>
                </a:solidFill>
              </a:rPr>
            </a:br>
            <a:r>
              <a:rPr lang="cs-CZ" sz="2800" b="1" dirty="0" smtClean="0">
                <a:solidFill>
                  <a:schemeClr val="tx1"/>
                </a:solidFill>
              </a:rPr>
              <a:t>a Poníka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33794" name="Picture 2" descr="C:\Users\Aja\AppData\Local\Microsoft\Windows\Temporary Internet Files\Content.IE5\24U6KV5S\MC9000564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1196752"/>
            <a:ext cx="5309750" cy="5661248"/>
          </a:xfrm>
          <a:prstGeom prst="rect">
            <a:avLst/>
          </a:prstGeom>
          <a:noFill/>
        </p:spPr>
      </p:pic>
      <p:sp>
        <p:nvSpPr>
          <p:cNvPr id="5" name="Zaoblený obdélník 4"/>
          <p:cNvSpPr/>
          <p:nvPr/>
        </p:nvSpPr>
        <p:spPr>
          <a:xfrm>
            <a:off x="5361776" y="0"/>
            <a:ext cx="3782224" cy="3413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Chlapec žije na farmě velmi hektickým životem. Přeje si koně. Skutečně dostane malého poníka. Poník se stane celým jeho životem – nejlepším přítelem. </a:t>
            </a:r>
            <a:endParaRPr lang="cs-CZ" sz="24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5429224" y="3500414"/>
            <a:ext cx="3714776" cy="33575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O poníka se pečlivě stará, hřebelcuje ho, krmí ho, uklízí mu podestýlku. Jednoho dne poník zůstane v ohradě, prší. Dostane zápal plic a umírá.</a:t>
            </a:r>
            <a:endParaRPr lang="cs-CZ" sz="24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C:\Users\Aja\AppData\Local\Microsoft\Windows\Temporary Internet Files\Content.IE5\4QJ46L3Y\MC9002331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2643206" cy="388217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399032"/>
          </a:xfrm>
        </p:spPr>
        <p:txBody>
          <a:bodyPr/>
          <a:lstStyle/>
          <a:p>
            <a:r>
              <a:rPr lang="cs-CZ" b="1" dirty="0" smtClean="0"/>
              <a:t>.</a:t>
            </a:r>
            <a:endParaRPr lang="cs-CZ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3000364" y="500042"/>
            <a:ext cx="3500462" cy="1428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/>
              <a:t>1. Jak si představuješ život na farmě?</a:t>
            </a:r>
            <a:endParaRPr lang="cs-CZ" sz="2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3071802" y="2500306"/>
            <a:ext cx="5715040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b="1" dirty="0" smtClean="0"/>
              <a:t>2. Jaké práce se vykonávají v hospodářství? Máš s nimi nějaké zkušenosti?</a:t>
            </a:r>
            <a:endParaRPr lang="cs-CZ" sz="2400" b="1" dirty="0"/>
          </a:p>
        </p:txBody>
      </p:sp>
      <p:pic>
        <p:nvPicPr>
          <p:cNvPr id="34818" name="Picture 2" descr="C:\Program Files (x86)\Microsoft Office\MEDIA\CAGCAT10\j0233312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40" y="428604"/>
            <a:ext cx="2071702" cy="1968213"/>
          </a:xfrm>
          <a:prstGeom prst="rect">
            <a:avLst/>
          </a:prstGeom>
          <a:noFill/>
        </p:spPr>
      </p:pic>
      <p:pic>
        <p:nvPicPr>
          <p:cNvPr id="34819" name="Picture 3" descr="C:\Users\Aja\AppData\Local\Microsoft\Windows\Temporary Internet Files\Content.IE5\WRP8OLAL\MC90014962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4429132"/>
            <a:ext cx="2382570" cy="2169814"/>
          </a:xfrm>
          <a:prstGeom prst="rect">
            <a:avLst/>
          </a:prstGeom>
          <a:noFill/>
        </p:spPr>
      </p:pic>
      <p:pic>
        <p:nvPicPr>
          <p:cNvPr id="34821" name="Picture 5" descr="C:\Users\Aja\AppData\Local\Microsoft\Windows\Temporary Internet Files\Content.IE5\XFT84EKL\MC90035703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3929066"/>
            <a:ext cx="2714644" cy="2595628"/>
          </a:xfrm>
          <a:prstGeom prst="rect">
            <a:avLst/>
          </a:prstGeom>
          <a:noFill/>
        </p:spPr>
      </p:pic>
      <p:pic>
        <p:nvPicPr>
          <p:cNvPr id="34822" name="Picture 6" descr="C:\Users\Aja\AppData\Local\Microsoft\Windows\Temporary Internet Files\Content.IE5\105ORQWU\MC90023382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3929066"/>
            <a:ext cx="2756780" cy="265870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-214346" y="214290"/>
            <a:ext cx="9072626" cy="1428760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F R A N C O U Z S K Á  literatura – </a:t>
            </a:r>
            <a:r>
              <a:rPr lang="cs-CZ" sz="3600" b="1" dirty="0" err="1" smtClean="0">
                <a:solidFill>
                  <a:schemeClr val="bg1"/>
                </a:solidFill>
              </a:rPr>
              <a:t>Antoine</a:t>
            </a:r>
            <a:r>
              <a:rPr lang="cs-CZ" sz="3600" b="1" dirty="0" smtClean="0">
                <a:solidFill>
                  <a:schemeClr val="bg1"/>
                </a:solidFill>
              </a:rPr>
              <a:t> de </a:t>
            </a:r>
            <a:r>
              <a:rPr lang="cs-CZ" sz="3600" b="1" dirty="0" err="1" smtClean="0">
                <a:solidFill>
                  <a:schemeClr val="bg1"/>
                </a:solidFill>
              </a:rPr>
              <a:t>Saint</a:t>
            </a:r>
            <a:r>
              <a:rPr lang="cs-CZ" sz="3600" b="1" dirty="0" smtClean="0">
                <a:solidFill>
                  <a:schemeClr val="bg1"/>
                </a:solidFill>
              </a:rPr>
              <a:t>-</a:t>
            </a:r>
            <a:r>
              <a:rPr lang="cs-CZ" sz="3600" b="1" dirty="0" err="1" smtClean="0">
                <a:solidFill>
                  <a:schemeClr val="bg1"/>
                </a:solidFill>
              </a:rPr>
              <a:t>Exupéry</a:t>
            </a:r>
            <a:endParaRPr lang="cs-CZ" sz="3600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http://upload.wikimedia.org/wikipedia/commons/thumb/6/68/Antoine_de_Saint-Exup%C3%A9ry.jpg/225px-Antoine_de_Saint-Exup%C3%A9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714488"/>
            <a:ext cx="3254152" cy="2357454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4214810" y="1857364"/>
            <a:ext cx="4500594" cy="15716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b="1" dirty="0" smtClean="0"/>
              <a:t>Francouzský spisovatel, letec, filosof a humanista</a:t>
            </a:r>
            <a:endParaRPr lang="cs-CZ" sz="2800" b="1" dirty="0"/>
          </a:p>
        </p:txBody>
      </p:sp>
      <p:sp>
        <p:nvSpPr>
          <p:cNvPr id="10" name="Zaoblený obdélník 9"/>
          <p:cNvSpPr/>
          <p:nvPr/>
        </p:nvSpPr>
        <p:spPr>
          <a:xfrm>
            <a:off x="285720" y="4214818"/>
            <a:ext cx="4643470" cy="23574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Proslul především příběhem, který je určen jednak pro děti, jednak pro dospělé. Každá generace si v něm najde svoje.</a:t>
            </a:r>
            <a:endParaRPr lang="cs-CZ" sz="2400" b="1" dirty="0"/>
          </a:p>
        </p:txBody>
      </p:sp>
      <p:sp>
        <p:nvSpPr>
          <p:cNvPr id="11" name="Elipsa 10"/>
          <p:cNvSpPr/>
          <p:nvPr/>
        </p:nvSpPr>
        <p:spPr>
          <a:xfrm>
            <a:off x="4929190" y="4000504"/>
            <a:ext cx="4000528" cy="25717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200" b="1" dirty="0" smtClean="0">
                <a:solidFill>
                  <a:schemeClr val="bg1"/>
                </a:solidFill>
              </a:rPr>
              <a:t>Malý princ – příběh chlapce, který cestuje a na každé planetě potkává někoho zajímavého…</a:t>
            </a:r>
            <a:endParaRPr lang="cs-CZ" sz="22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Aja\AppData\Local\Microsoft\Windows\Temporary Internet Files\Content.IE5\EIZP7BPH\MC900383140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46891">
            <a:off x="6963539" y="2646945"/>
            <a:ext cx="1675170" cy="143742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8501122" cy="6072230"/>
          </a:xfrm>
        </p:spPr>
        <p:txBody>
          <a:bodyPr>
            <a:normAutofit/>
          </a:bodyPr>
          <a:lstStyle/>
          <a:p>
            <a:r>
              <a:rPr lang="cs-CZ" b="1" dirty="0" smtClean="0"/>
              <a:t>Princ bydlí na asteroidu – planetka B612.  Na planetce má tři …..</a:t>
            </a:r>
          </a:p>
          <a:p>
            <a:pPr>
              <a:buNone/>
            </a:pPr>
            <a:r>
              <a:rPr lang="cs-CZ" b="1" dirty="0" smtClean="0"/>
              <a:t>	dvě činné a jednu</a:t>
            </a:r>
          </a:p>
          <a:p>
            <a:pPr>
              <a:buNone/>
            </a:pPr>
            <a:r>
              <a:rPr lang="cs-CZ" b="1" dirty="0" smtClean="0"/>
              <a:t>	vyhaslou.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Malý princ miluje vše živé,  zamiluje</a:t>
            </a:r>
          </a:p>
          <a:p>
            <a:pPr>
              <a:buNone/>
            </a:pPr>
            <a:r>
              <a:rPr lang="cs-CZ" b="1" dirty="0" smtClean="0"/>
              <a:t>	si  ….. , ta jeho lásku však neopětuje.  </a:t>
            </a:r>
          </a:p>
          <a:p>
            <a:endParaRPr lang="cs-CZ" b="1" dirty="0" smtClean="0"/>
          </a:p>
          <a:p>
            <a:pPr algn="ctr"/>
            <a:r>
              <a:rPr lang="cs-CZ" b="1" dirty="0" smtClean="0"/>
              <a:t>Princ opouští svoji planetu a vydává se do vesmíru, poznávat život na planetách okolních.</a:t>
            </a:r>
          </a:p>
          <a:p>
            <a:endParaRPr lang="cs-CZ" b="1" dirty="0" smtClean="0"/>
          </a:p>
        </p:txBody>
      </p:sp>
      <p:pic>
        <p:nvPicPr>
          <p:cNvPr id="3076" name="Picture 4" descr="C:\Users\Aja\AppData\Local\Microsoft\Windows\Temporary Internet Files\Content.IE5\U2E7PW9E\MC90043484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54303">
            <a:off x="7170488" y="2520228"/>
            <a:ext cx="1776442" cy="2024786"/>
          </a:xfrm>
          <a:prstGeom prst="rect">
            <a:avLst/>
          </a:prstGeom>
          <a:noFill/>
        </p:spPr>
      </p:pic>
      <p:pic>
        <p:nvPicPr>
          <p:cNvPr id="4098" name="Picture 2" descr="C:\Users\Aja\AppData\Local\Microsoft\Windows\Temporary Internet Files\Content.IE5\S1ZIA86T\MC90002816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836712"/>
            <a:ext cx="2046919" cy="201622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Aja\AppData\Local\Microsoft\Windows\Temporary Internet Files\Content.IE5\105ORQWU\MC9000831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640960" cy="6455070"/>
          </a:xfrm>
          <a:prstGeom prst="rect">
            <a:avLst/>
          </a:prstGeom>
          <a:noFill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14290"/>
            <a:ext cx="8143900" cy="1903382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dirty="0" smtClean="0"/>
              <a:t>	</a:t>
            </a:r>
            <a:r>
              <a:rPr lang="cs-CZ" b="1" dirty="0" smtClean="0"/>
              <a:t>Podívej se na planety, které Malý princ navštívil. Z obrázků se pokus odhadnout, kdo planetu obýval. Zkus také najít důvod, proč se mu na planetách asi nelíbilo.</a:t>
            </a:r>
            <a:endParaRPr lang="cs-CZ" b="1" dirty="0"/>
          </a:p>
        </p:txBody>
      </p:sp>
      <p:pic>
        <p:nvPicPr>
          <p:cNvPr id="2051" name="Picture 3" descr="C:\Users\Aja\AppData\Local\Microsoft\Windows\Temporary Internet Files\Content.IE5\I8913PAD\MC9004058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22" y="2214554"/>
            <a:ext cx="2214578" cy="220802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ja\AppData\Local\Microsoft\Windows\Temporary Internet Files\Content.IE5\4QJ46L3Y\MC9003616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2143116"/>
            <a:ext cx="1714512" cy="2050199"/>
          </a:xfrm>
          <a:prstGeom prst="rect">
            <a:avLst/>
          </a:prstGeom>
          <a:noFill/>
        </p:spPr>
      </p:pic>
      <p:sp>
        <p:nvSpPr>
          <p:cNvPr id="3" name="Oválný popisek 2"/>
          <p:cNvSpPr/>
          <p:nvPr/>
        </p:nvSpPr>
        <p:spPr>
          <a:xfrm>
            <a:off x="5000628" y="214290"/>
            <a:ext cx="3929090" cy="2214578"/>
          </a:xfrm>
          <a:prstGeom prst="wedgeEllipseCallout">
            <a:avLst>
              <a:gd name="adj1" fmla="val -39093"/>
              <a:gd name="adj2" fmla="val 536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Domýšlivec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Chce pouze,aby ho každý obdivoval,</a:t>
            </a:r>
          </a:p>
          <a:p>
            <a:pPr algn="ctr"/>
            <a:r>
              <a:rPr lang="cs-CZ" b="1" dirty="0" smtClean="0"/>
              <a:t>ale žije na planetě</a:t>
            </a:r>
          </a:p>
          <a:p>
            <a:pPr algn="ctr"/>
            <a:r>
              <a:rPr lang="cs-CZ" b="1" dirty="0" smtClean="0"/>
              <a:t>sám. </a:t>
            </a:r>
            <a:endParaRPr lang="cs-CZ" b="1" dirty="0"/>
          </a:p>
        </p:txBody>
      </p:sp>
      <p:sp>
        <p:nvSpPr>
          <p:cNvPr id="5" name="Oválný popisek 4"/>
          <p:cNvSpPr/>
          <p:nvPr/>
        </p:nvSpPr>
        <p:spPr>
          <a:xfrm>
            <a:off x="5929322" y="2500306"/>
            <a:ext cx="3000396" cy="1714512"/>
          </a:xfrm>
          <a:prstGeom prst="wedgeEllipseCallout">
            <a:avLst>
              <a:gd name="adj1" fmla="val -69325"/>
              <a:gd name="adj2" fmla="val -196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Pijan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Pije ze studu,</a:t>
            </a:r>
          </a:p>
          <a:p>
            <a:pPr algn="ctr"/>
            <a:r>
              <a:rPr lang="cs-CZ" b="1" dirty="0" smtClean="0"/>
              <a:t>že pije.</a:t>
            </a:r>
            <a:endParaRPr lang="cs-CZ" b="1" dirty="0"/>
          </a:p>
        </p:txBody>
      </p:sp>
      <p:pic>
        <p:nvPicPr>
          <p:cNvPr id="1027" name="Picture 3" descr="C:\Users\Aja\AppData\Local\Microsoft\Windows\Temporary Internet Files\Content.IE5\24U6KV5S\MC90007875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571480"/>
            <a:ext cx="1535628" cy="1357322"/>
          </a:xfrm>
          <a:prstGeom prst="rect">
            <a:avLst/>
          </a:prstGeom>
          <a:noFill/>
        </p:spPr>
      </p:pic>
      <p:pic>
        <p:nvPicPr>
          <p:cNvPr id="1028" name="Picture 4" descr="C:\Users\Aja\AppData\Local\Microsoft\Windows\Temporary Internet Files\Content.IE5\U2E7PW9E\MC90030555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643182"/>
            <a:ext cx="1346911" cy="1811426"/>
          </a:xfrm>
          <a:prstGeom prst="rect">
            <a:avLst/>
          </a:prstGeom>
          <a:noFill/>
        </p:spPr>
      </p:pic>
      <p:pic>
        <p:nvPicPr>
          <p:cNvPr id="1029" name="Picture 5" descr="C:\Users\Aja\AppData\Local\Microsoft\Windows\Temporary Internet Files\Content.IE5\105ORQWU\MC90030492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929322" y="3214686"/>
            <a:ext cx="714380" cy="1285884"/>
          </a:xfrm>
          <a:prstGeom prst="rect">
            <a:avLst/>
          </a:prstGeom>
          <a:noFill/>
        </p:spPr>
      </p:pic>
      <p:sp>
        <p:nvSpPr>
          <p:cNvPr id="10" name="Oválný popisek 9"/>
          <p:cNvSpPr/>
          <p:nvPr/>
        </p:nvSpPr>
        <p:spPr>
          <a:xfrm flipH="1">
            <a:off x="5786446" y="4643446"/>
            <a:ext cx="3000396" cy="2000264"/>
          </a:xfrm>
          <a:prstGeom prst="wedgeEllipseCallout">
            <a:avLst>
              <a:gd name="adj1" fmla="val 77314"/>
              <a:gd name="adj2" fmla="val -780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Byznysmen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Muž, který neustále počítá hvězdy, o všech si myslí, že jsou jeho.</a:t>
            </a:r>
            <a:endParaRPr lang="cs-CZ" b="1" dirty="0"/>
          </a:p>
        </p:txBody>
      </p:sp>
      <p:pic>
        <p:nvPicPr>
          <p:cNvPr id="1030" name="Picture 6" descr="C:\Users\Aja\AppData\Local\Microsoft\Windows\Temporary Internet Files\Content.IE5\4QJ46L3Y\MC90038914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5035601"/>
            <a:ext cx="1797710" cy="1822399"/>
          </a:xfrm>
          <a:prstGeom prst="rect">
            <a:avLst/>
          </a:prstGeom>
          <a:noFill/>
        </p:spPr>
      </p:pic>
      <p:pic>
        <p:nvPicPr>
          <p:cNvPr id="1032" name="Picture 8" descr="C:\Users\Aja\AppData\Local\Microsoft\Windows\Temporary Internet Files\Content.IE5\EIZP7BPH\MC90035220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58148" y="4572008"/>
            <a:ext cx="1040828" cy="857256"/>
          </a:xfrm>
          <a:prstGeom prst="rect">
            <a:avLst/>
          </a:prstGeom>
          <a:noFill/>
        </p:spPr>
      </p:pic>
      <p:sp>
        <p:nvSpPr>
          <p:cNvPr id="14" name="Oválný popisek 13"/>
          <p:cNvSpPr/>
          <p:nvPr/>
        </p:nvSpPr>
        <p:spPr>
          <a:xfrm>
            <a:off x="928662" y="4286256"/>
            <a:ext cx="3571900" cy="2357454"/>
          </a:xfrm>
          <a:prstGeom prst="wedgeEllipseCallout">
            <a:avLst>
              <a:gd name="adj1" fmla="val 39344"/>
              <a:gd name="adj2" fmla="val -6596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Lampář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Na jeho planetce se střídá den a noc po minutě. Jeho úkolem je v noci všechny lampy rozsvítit a ve dne zhasnout.  </a:t>
            </a:r>
            <a:endParaRPr lang="cs-CZ" b="1" dirty="0"/>
          </a:p>
        </p:txBody>
      </p:sp>
      <p:sp>
        <p:nvSpPr>
          <p:cNvPr id="15" name="Oválný popisek 14"/>
          <p:cNvSpPr/>
          <p:nvPr/>
        </p:nvSpPr>
        <p:spPr>
          <a:xfrm>
            <a:off x="428596" y="2000240"/>
            <a:ext cx="3071834" cy="2143140"/>
          </a:xfrm>
          <a:prstGeom prst="wedgeEllipseCallout">
            <a:avLst>
              <a:gd name="adj1" fmla="val 57926"/>
              <a:gd name="adj2" fmla="val -21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Zeměpisec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Tráví veškerý svůj volný čas tvorbou map, nikdy však neopouští svůj stůl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34" name="Picture 10" descr="C:\Users\Aja\AppData\Local\Microsoft\Windows\Temporary Internet Files\Content.IE5\U2E7PW9E\MC90028076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072074"/>
            <a:ext cx="1357322" cy="1584290"/>
          </a:xfrm>
          <a:prstGeom prst="rect">
            <a:avLst/>
          </a:prstGeom>
          <a:noFill/>
        </p:spPr>
      </p:pic>
      <p:pic>
        <p:nvPicPr>
          <p:cNvPr id="1038" name="Picture 14" descr="C:\Users\Aja\AppData\Local\Microsoft\Windows\Temporary Internet Files\Content.IE5\WRP8OLAL\MC900440490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2844" y="2143116"/>
            <a:ext cx="785818" cy="994335"/>
          </a:xfrm>
          <a:prstGeom prst="rect">
            <a:avLst/>
          </a:prstGeom>
          <a:noFill/>
        </p:spPr>
      </p:pic>
      <p:pic>
        <p:nvPicPr>
          <p:cNvPr id="1035" name="Picture 11" descr="C:\Users\Aja\AppData\Local\Microsoft\Windows\Temporary Internet Files\Content.IE5\NKHCPSU3\MC90008531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8934"/>
            <a:ext cx="1000100" cy="1432062"/>
          </a:xfrm>
          <a:prstGeom prst="rect">
            <a:avLst/>
          </a:prstGeom>
          <a:noFill/>
        </p:spPr>
      </p:pic>
      <p:sp>
        <p:nvSpPr>
          <p:cNvPr id="4" name="Oválný popisek 3"/>
          <p:cNvSpPr/>
          <p:nvPr/>
        </p:nvSpPr>
        <p:spPr>
          <a:xfrm>
            <a:off x="714348" y="214290"/>
            <a:ext cx="3500462" cy="1643074"/>
          </a:xfrm>
          <a:prstGeom prst="wedgeEllipseCallout">
            <a:avLst>
              <a:gd name="adj1" fmla="val 39047"/>
              <a:gd name="adj2" fmla="val 707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Král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    Káže všem, co   </a:t>
            </a:r>
          </a:p>
          <a:p>
            <a:pPr algn="ctr"/>
            <a:r>
              <a:rPr lang="cs-CZ" b="1" dirty="0" smtClean="0"/>
              <a:t>mají dělat. Ze všech lidí činní své poddané.</a:t>
            </a:r>
            <a:endParaRPr lang="cs-CZ" b="1" dirty="0"/>
          </a:p>
        </p:txBody>
      </p:sp>
      <p:pic>
        <p:nvPicPr>
          <p:cNvPr id="1026" name="Picture 2" descr="C:\Users\Aja\AppData\Local\Microsoft\Windows\Temporary Internet Files\Content.IE5\I8913PAD\MC900304493[1].wm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14282" y="214290"/>
            <a:ext cx="1143008" cy="143072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8" dur="8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9" dur="8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8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5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6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8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0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1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8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7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8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2" dur="8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3" dur="8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8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Aja\AppData\Local\Microsoft\Windows\Temporary Internet Files\Content.IE5\4QJ46L3Y\MC9003616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804248" y="-9067"/>
            <a:ext cx="2339752" cy="2990709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214422"/>
          </a:xfrm>
        </p:spPr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Nový kamarád - liška</a:t>
            </a:r>
            <a:endParaRPr lang="cs-CZ" b="1" u="sng" dirty="0">
              <a:solidFill>
                <a:schemeClr val="tx1"/>
              </a:solidFill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85720" y="516808"/>
            <a:ext cx="7643866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200" dirty="0" smtClean="0"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Tu se objevila liška.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„Dobrý den,“ řekla.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„Dobrý den“, zdvořile odpověděl malý princ. Obrátil se,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200" b="1" dirty="0" smtClean="0">
                <a:latin typeface="Arial" charset="0"/>
                <a:cs typeface="Arial" charset="0"/>
              </a:rPr>
              <a:t> </a:t>
            </a: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ale nic neviděl.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„Jsem tady, pod jabloní...,“ řekl ten hlas.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„Kdo jsi?“ zeptal se malý princ. „Jsi moc hezká...“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„Jsem liška,“ řekla liška.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„Pojď si se mnou hrát,“ navrhl jí malý princ. „Jsem tak smutný...“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„Nemohu si s tebou hrát,“ namítla liška.                          Nejsem ochočena.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„Ó promiň,“ řekl malý princ.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Chvíli přemýšlel a pak dodal:</a:t>
            </a:r>
            <a:b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r>
              <a:rPr kumimoji="0" lang="cs-C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„Co to znamená ochočit?“</a:t>
            </a:r>
          </a:p>
        </p:txBody>
      </p:sp>
      <p:pic>
        <p:nvPicPr>
          <p:cNvPr id="6" name="Picture 3" descr="C:\Users\Aja\AppData\Local\Microsoft\Windows\Temporary Internet Files\Content.IE5\24U6KV5S\MC9003324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930496"/>
            <a:ext cx="3419873" cy="292750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7494"/>
            <a:ext cx="4392488" cy="6185842"/>
          </a:xfrm>
        </p:spPr>
        <p:txBody>
          <a:bodyPr>
            <a:normAutofit fontScale="90000"/>
          </a:bodyPr>
          <a:lstStyle/>
          <a:p>
            <a:pPr lvl="0"/>
            <a:r>
              <a:rPr lang="cs-CZ" sz="3100" b="1" i="1" dirty="0" smtClean="0">
                <a:solidFill>
                  <a:schemeClr val="tx1"/>
                </a:solidFill>
              </a:rPr>
              <a:t>Kdo v ukázce promlouvá?</a:t>
            </a:r>
            <a:br>
              <a:rPr lang="cs-CZ" sz="3100" b="1" i="1" dirty="0" smtClean="0">
                <a:solidFill>
                  <a:schemeClr val="tx1"/>
                </a:solidFill>
              </a:rPr>
            </a:br>
            <a:r>
              <a:rPr lang="cs-CZ" b="1" i="1" dirty="0" smtClean="0">
                <a:solidFill>
                  <a:schemeClr val="tx1"/>
                </a:solidFill>
              </a:rPr>
              <a:t/>
            </a:r>
            <a:br>
              <a:rPr lang="cs-CZ" b="1" i="1" dirty="0" smtClean="0">
                <a:solidFill>
                  <a:schemeClr val="tx1"/>
                </a:solidFill>
              </a:rPr>
            </a:br>
            <a:r>
              <a:rPr lang="cs-CZ" sz="3100" b="1" i="1" dirty="0" smtClean="0">
                <a:solidFill>
                  <a:schemeClr val="tx1"/>
                </a:solidFill>
              </a:rPr>
              <a:t>Kdo je autorem toho textu?</a:t>
            </a:r>
            <a:br>
              <a:rPr lang="cs-CZ" sz="3100" b="1" i="1" dirty="0" smtClean="0">
                <a:solidFill>
                  <a:schemeClr val="tx1"/>
                </a:solidFill>
              </a:rPr>
            </a:br>
            <a:r>
              <a:rPr lang="cs-CZ" sz="3100" b="1" i="1" dirty="0" smtClean="0">
                <a:solidFill>
                  <a:schemeClr val="tx1"/>
                </a:solidFill>
              </a:rPr>
              <a:t/>
            </a:r>
            <a:br>
              <a:rPr lang="cs-CZ" sz="3100" b="1" i="1" dirty="0" smtClean="0">
                <a:solidFill>
                  <a:schemeClr val="tx1"/>
                </a:solidFill>
              </a:rPr>
            </a:br>
            <a:r>
              <a:rPr lang="cs-CZ" sz="3100" b="1" i="1" dirty="0" smtClean="0">
                <a:solidFill>
                  <a:schemeClr val="tx1"/>
                </a:solidFill>
              </a:rPr>
              <a:t>Co víš o životě tohoto autora? Jaké bylo jeho povolání?</a:t>
            </a:r>
            <a:br>
              <a:rPr lang="cs-CZ" sz="3100" b="1" i="1" dirty="0" smtClean="0">
                <a:solidFill>
                  <a:schemeClr val="tx1"/>
                </a:solidFill>
              </a:rPr>
            </a:br>
            <a:r>
              <a:rPr lang="cs-CZ" sz="3100" b="1" i="1" dirty="0" smtClean="0">
                <a:solidFill>
                  <a:schemeClr val="tx1"/>
                </a:solidFill>
              </a:rPr>
              <a:t/>
            </a:r>
            <a:br>
              <a:rPr lang="cs-CZ" sz="3100" b="1" i="1" dirty="0" smtClean="0">
                <a:solidFill>
                  <a:schemeClr val="tx1"/>
                </a:solidFill>
              </a:rPr>
            </a:br>
            <a:r>
              <a:rPr lang="cs-CZ" sz="3100" b="1" i="1" dirty="0" smtClean="0">
                <a:solidFill>
                  <a:schemeClr val="tx1"/>
                </a:solidFill>
              </a:rPr>
              <a:t/>
            </a:r>
            <a:br>
              <a:rPr lang="cs-CZ" sz="3100" b="1" i="1" dirty="0" smtClean="0">
                <a:solidFill>
                  <a:schemeClr val="tx1"/>
                </a:solidFill>
              </a:rPr>
            </a:br>
            <a:r>
              <a:rPr lang="cs-CZ" sz="3100" b="1" i="1" dirty="0" smtClean="0">
                <a:solidFill>
                  <a:schemeClr val="tx1"/>
                </a:solidFill>
              </a:rPr>
              <a:t>Pro koho je                  text určen?</a:t>
            </a:r>
            <a:br>
              <a:rPr lang="cs-CZ" sz="3100" b="1" i="1" dirty="0" smtClean="0">
                <a:solidFill>
                  <a:schemeClr val="tx1"/>
                </a:solidFill>
              </a:rPr>
            </a:br>
            <a:r>
              <a:rPr lang="cs-CZ" sz="3100" b="1" dirty="0" smtClean="0">
                <a:solidFill>
                  <a:schemeClr val="tx1"/>
                </a:solidFill>
              </a:rPr>
              <a:t> </a:t>
            </a:r>
            <a:endParaRPr lang="cs-CZ" sz="3100" dirty="0">
              <a:solidFill>
                <a:schemeClr val="tx1"/>
              </a:solidFill>
            </a:endParaRPr>
          </a:p>
        </p:txBody>
      </p:sp>
      <p:pic>
        <p:nvPicPr>
          <p:cNvPr id="4" name="Picture 4" descr="C:\Users\Aja\AppData\Local\Microsoft\Windows\Temporary Internet Files\Content.IE5\I8913PAD\MC9003914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0"/>
            <a:ext cx="4252545" cy="5781436"/>
          </a:xfrm>
          <a:prstGeom prst="rect">
            <a:avLst/>
          </a:prstGeom>
          <a:noFill/>
        </p:spPr>
      </p:pic>
      <p:pic>
        <p:nvPicPr>
          <p:cNvPr id="5" name="Picture 2" descr="C:\Users\Aja\AppData\Local\Microsoft\Windows\Temporary Internet Files\Content.IE5\7ZW81JGI\MC900424722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283648"/>
            <a:ext cx="2061071" cy="311074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428596" y="214290"/>
            <a:ext cx="8319868" cy="7664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Co znamená ochočit?  Vysvětli vlastními slovy.</a:t>
            </a:r>
            <a:endParaRPr lang="cs-CZ" sz="24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467544" y="1052736"/>
            <a:ext cx="3384376" cy="7755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Jak asi odpověděla liška Malému princi?</a:t>
            </a:r>
            <a:endParaRPr lang="cs-CZ" sz="2400" b="1" dirty="0"/>
          </a:p>
        </p:txBody>
      </p:sp>
      <p:sp>
        <p:nvSpPr>
          <p:cNvPr id="10" name="Elipsa 9"/>
          <p:cNvSpPr/>
          <p:nvPr/>
        </p:nvSpPr>
        <p:spPr>
          <a:xfrm>
            <a:off x="323528" y="1988840"/>
            <a:ext cx="2637506" cy="129614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Ke komu máš ty vytvořené pouto?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8" name="MalýPrinc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3923928" y="1196752"/>
            <a:ext cx="1008112" cy="1152128"/>
          </a:xfrm>
          <a:prstGeom prst="rect">
            <a:avLst/>
          </a:prstGeom>
        </p:spPr>
      </p:pic>
      <p:pic>
        <p:nvPicPr>
          <p:cNvPr id="9" name="Picture 3" descr="C:\Users\Aja\AppData\Local\Microsoft\Windows\Temporary Internet Files\Content.IE5\4QJ46L3Y\MC90044139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57618" flipH="1">
            <a:off x="298537" y="1618536"/>
            <a:ext cx="5388253" cy="5228411"/>
          </a:xfrm>
          <a:prstGeom prst="rect">
            <a:avLst/>
          </a:prstGeom>
          <a:noFill/>
        </p:spPr>
      </p:pic>
      <p:sp>
        <p:nvSpPr>
          <p:cNvPr id="11" name="Obdélník 10"/>
          <p:cNvSpPr/>
          <p:nvPr/>
        </p:nvSpPr>
        <p:spPr>
          <a:xfrm>
            <a:off x="4860032" y="692696"/>
            <a:ext cx="3960440" cy="5976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„</a:t>
            </a:r>
            <a:r>
              <a:rPr lang="cs-CZ" sz="2000" b="1" dirty="0" smtClean="0">
                <a:solidFill>
                  <a:schemeClr val="bg1"/>
                </a:solidFill>
              </a:rPr>
              <a:t>Je to něco, na co se moc zapomíná,“ odpověděla liška.</a:t>
            </a:r>
            <a:br>
              <a:rPr lang="cs-CZ" sz="2000" b="1" dirty="0" smtClean="0">
                <a:solidFill>
                  <a:schemeClr val="bg1"/>
                </a:solidFill>
              </a:rPr>
            </a:br>
            <a:r>
              <a:rPr lang="cs-CZ" sz="2000" b="1" dirty="0" smtClean="0">
                <a:solidFill>
                  <a:schemeClr val="bg1"/>
                </a:solidFill>
              </a:rPr>
              <a:t>„Znamená to vytvořit pouta...“</a:t>
            </a:r>
            <a:br>
              <a:rPr lang="cs-CZ" sz="2000" b="1" dirty="0" smtClean="0">
                <a:solidFill>
                  <a:schemeClr val="bg1"/>
                </a:solidFill>
              </a:rPr>
            </a:br>
            <a:r>
              <a:rPr lang="cs-CZ" sz="2000" b="1" dirty="0" smtClean="0">
                <a:solidFill>
                  <a:schemeClr val="bg1"/>
                </a:solidFill>
              </a:rPr>
              <a:t>„Vytvořit pouta?“zeptal se Malý princ.</a:t>
            </a:r>
            <a:br>
              <a:rPr lang="cs-CZ" sz="2000" b="1" dirty="0" smtClean="0">
                <a:solidFill>
                  <a:schemeClr val="bg1"/>
                </a:solidFill>
              </a:rPr>
            </a:br>
            <a:r>
              <a:rPr lang="cs-CZ" sz="2000" b="1" dirty="0" smtClean="0">
                <a:solidFill>
                  <a:schemeClr val="bg1"/>
                </a:solidFill>
              </a:rPr>
              <a:t>„Ovšem,“ řekla liška. „Ty jsi pro mne jen malým chlapcem podobným statisícům malých chlapců. Nepotřebuji tě a ty mě také nepotřebuješ. Jsem pro tebe jen liškou podobnou statisícům lišek. Ale když si mě ochočíš, budeme potřebovat jeden druhého. Budeš pro mne jediným na světě a já zase pro tebe jedinou na světě...“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4135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5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Správně odpovídej a vylušti, co je skryto pod otázkami.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7686700" cy="416881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3000" dirty="0" smtClean="0">
                <a:solidFill>
                  <a:schemeClr val="accent3">
                    <a:lumMod val="75000"/>
                  </a:schemeClr>
                </a:solidFill>
              </a:rPr>
              <a:t>?</a:t>
            </a:r>
            <a:endParaRPr lang="cs-CZ" sz="230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ja\AppData\Local\Microsoft\Windows\Temporary Internet Files\Content.IE5\S1ZIA86T\MP90017847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9474" cy="6858000"/>
          </a:xfrm>
          <a:prstGeom prst="rect">
            <a:avLst/>
          </a:prstGeom>
          <a:noFill/>
        </p:spPr>
      </p:pic>
      <p:sp>
        <p:nvSpPr>
          <p:cNvPr id="52" name="Obdélník 51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Co je to bestseller?</a:t>
            </a:r>
          </a:p>
        </p:txBody>
      </p:sp>
      <p:sp>
        <p:nvSpPr>
          <p:cNvPr id="54" name="Obdélník 53"/>
          <p:cNvSpPr/>
          <p:nvPr/>
        </p:nvSpPr>
        <p:spPr>
          <a:xfrm>
            <a:off x="0" y="0"/>
            <a:ext cx="2357422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357422" y="0"/>
            <a:ext cx="228601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Převyprávěj děj příběhu Ryzáček.</a:t>
            </a:r>
          </a:p>
        </p:txBody>
      </p:sp>
      <p:sp>
        <p:nvSpPr>
          <p:cNvPr id="6" name="Obdélník 5"/>
          <p:cNvSpPr/>
          <p:nvPr/>
        </p:nvSpPr>
        <p:spPr>
          <a:xfrm>
            <a:off x="2339752" y="0"/>
            <a:ext cx="2300836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3438" y="0"/>
            <a:ext cx="221457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Co víš o životě spisovatele </a:t>
            </a:r>
            <a:r>
              <a:rPr lang="cs-CZ" sz="2000" b="1" dirty="0" err="1" smtClean="0"/>
              <a:t>Jacka</a:t>
            </a:r>
            <a:r>
              <a:rPr lang="cs-CZ" sz="2000" b="1" dirty="0" smtClean="0"/>
              <a:t> Londona?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John </a:t>
            </a:r>
            <a:r>
              <a:rPr lang="cs-CZ" sz="2000" b="1" dirty="0" err="1" smtClean="0"/>
              <a:t>Steinbeck</a:t>
            </a:r>
            <a:r>
              <a:rPr lang="cs-CZ" sz="2000" b="1" dirty="0" smtClean="0"/>
              <a:t> je nositelem dvou prestižních uměleckých cen. Jmenuj alespoň jednu.</a:t>
            </a:r>
            <a:endParaRPr lang="cs-CZ" sz="2000" b="1" dirty="0"/>
          </a:p>
        </p:txBody>
      </p:sp>
      <p:sp>
        <p:nvSpPr>
          <p:cNvPr id="12" name="Obdélník 11"/>
          <p:cNvSpPr/>
          <p:nvPr/>
        </p:nvSpPr>
        <p:spPr>
          <a:xfrm>
            <a:off x="0" y="2428868"/>
            <a:ext cx="2357422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000" b="1" dirty="0" smtClean="0"/>
              <a:t>Jaký je rozdíl mezi románem se zvířecím hrdinou a bajkou?</a:t>
            </a:r>
            <a:endParaRPr lang="cs-CZ" sz="1600" b="1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4644008" y="0"/>
            <a:ext cx="2229398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6858016" y="0"/>
            <a:ext cx="2285984" cy="24288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0" y="2420888"/>
            <a:ext cx="2357422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2357422" y="2428868"/>
            <a:ext cx="2286016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Co víš o životě spisovatele </a:t>
            </a:r>
            <a:r>
              <a:rPr lang="cs-CZ" sz="2000" b="1" dirty="0" err="1" smtClean="0"/>
              <a:t>Exuperyho</a:t>
            </a:r>
            <a:r>
              <a:rPr lang="cs-CZ" sz="2000" b="1" dirty="0" smtClean="0"/>
              <a:t>?</a:t>
            </a:r>
            <a:endParaRPr lang="cs-CZ" sz="2000" b="1" dirty="0"/>
          </a:p>
        </p:txBody>
      </p:sp>
      <p:sp>
        <p:nvSpPr>
          <p:cNvPr id="17" name="Obdélník 16"/>
          <p:cNvSpPr/>
          <p:nvPr/>
        </p:nvSpPr>
        <p:spPr>
          <a:xfrm>
            <a:off x="4643438" y="2428868"/>
            <a:ext cx="2214578" cy="214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Které národnosti je Jack London?</a:t>
            </a:r>
            <a:endParaRPr lang="cs-CZ" sz="2000" b="1" dirty="0"/>
          </a:p>
        </p:txBody>
      </p:sp>
      <p:sp>
        <p:nvSpPr>
          <p:cNvPr id="18" name="Obdélník 17"/>
          <p:cNvSpPr/>
          <p:nvPr/>
        </p:nvSpPr>
        <p:spPr>
          <a:xfrm>
            <a:off x="6858016" y="2428868"/>
            <a:ext cx="2285984" cy="21157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Jmenuj alespoň tři muže, které potkal na svém putování Malý princ.</a:t>
            </a:r>
            <a:endParaRPr lang="cs-CZ" sz="2000" b="1" dirty="0"/>
          </a:p>
        </p:txBody>
      </p:sp>
      <p:sp>
        <p:nvSpPr>
          <p:cNvPr id="19" name="Obdélník 1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Jak se jmenuje nejslavnější dílo </a:t>
            </a:r>
            <a:r>
              <a:rPr lang="cs-CZ" b="1" dirty="0" err="1" smtClean="0"/>
              <a:t>Joy</a:t>
            </a:r>
            <a:r>
              <a:rPr lang="cs-CZ" b="1" dirty="0" smtClean="0"/>
              <a:t> </a:t>
            </a:r>
            <a:r>
              <a:rPr lang="cs-CZ" b="1" dirty="0" err="1" smtClean="0"/>
              <a:t>Adamsonové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20" name="Obdélník 19"/>
          <p:cNvSpPr/>
          <p:nvPr/>
        </p:nvSpPr>
        <p:spPr>
          <a:xfrm>
            <a:off x="235742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jmenuje nejslavnější </a:t>
            </a:r>
            <a:r>
              <a:rPr lang="cs-CZ" sz="2000" b="1" dirty="0" err="1" smtClean="0"/>
              <a:t>Exuperyho</a:t>
            </a:r>
            <a:r>
              <a:rPr lang="cs-CZ" sz="2000" b="1" dirty="0" smtClean="0"/>
              <a:t> dílo?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4643438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Jak se jmenuje lvice, hlavní postava z románu Volání divočiny?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Na jakém kontinentu se odehrává příběh Volání divočiny?</a:t>
            </a:r>
            <a:endParaRPr lang="cs-CZ" sz="2000" b="1" dirty="0"/>
          </a:p>
        </p:txBody>
      </p:sp>
      <p:sp>
        <p:nvSpPr>
          <p:cNvPr id="26" name="Obdélník 25"/>
          <p:cNvSpPr/>
          <p:nvPr/>
        </p:nvSpPr>
        <p:spPr>
          <a:xfrm>
            <a:off x="2339752" y="2420888"/>
            <a:ext cx="2286016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4644008" y="2420888"/>
            <a:ext cx="2214578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6858016" y="2420888"/>
            <a:ext cx="2285984" cy="21294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29" name="Obdélník 28"/>
          <p:cNvSpPr/>
          <p:nvPr/>
        </p:nvSpPr>
        <p:spPr>
          <a:xfrm>
            <a:off x="0" y="4572008"/>
            <a:ext cx="2357422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0" name="Obdélník 29"/>
          <p:cNvSpPr/>
          <p:nvPr/>
        </p:nvSpPr>
        <p:spPr>
          <a:xfrm>
            <a:off x="2339752" y="4572008"/>
            <a:ext cx="2286016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37" name="Obdélník 36"/>
          <p:cNvSpPr/>
          <p:nvPr/>
        </p:nvSpPr>
        <p:spPr>
          <a:xfrm>
            <a:off x="4644008" y="4572008"/>
            <a:ext cx="2214578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38" name="Obdélník 37"/>
          <p:cNvSpPr/>
          <p:nvPr/>
        </p:nvSpPr>
        <p:spPr>
          <a:xfrm>
            <a:off x="6858016" y="4572008"/>
            <a:ext cx="2285984" cy="2285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2690191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52" grpId="0" animBg="1"/>
      <p:bldP spid="54" grpId="0" animBg="1"/>
      <p:bldP spid="5" grpId="0" animBg="1"/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7" grpId="0" animBg="1"/>
      <p:bldP spid="3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hlinkClick r:id="rId2"/>
              </a:rPr>
              <a:t>http://cs.wikipedia.org/wiki/Soubor:JackLondon.jpg</a:t>
            </a:r>
            <a:endParaRPr lang="cs-CZ" b="1" dirty="0" smtClean="0"/>
          </a:p>
          <a:p>
            <a:r>
              <a:rPr lang="cs-CZ" b="1" dirty="0" smtClean="0">
                <a:hlinkClick r:id="rId3"/>
              </a:rPr>
              <a:t>http://cs.wikipedia.org/wiki/Soubor:JohnSteinbeck_crop.JPG</a:t>
            </a:r>
            <a:endParaRPr lang="cs-CZ" b="1" dirty="0" smtClean="0"/>
          </a:p>
          <a:p>
            <a:r>
              <a:rPr lang="cs-CZ" b="1" dirty="0" smtClean="0">
                <a:hlinkClick r:id="rId4"/>
              </a:rPr>
              <a:t>http://cs.wikipedia.org/wiki/Soubor:Antoine_de_Saint-Exup%C3%A9ry.jpg</a:t>
            </a:r>
            <a:endParaRPr lang="cs-CZ" b="1" dirty="0" smtClean="0"/>
          </a:p>
          <a:p>
            <a:r>
              <a:rPr lang="cs-CZ" sz="3200" b="1" dirty="0" smtClean="0">
                <a:solidFill>
                  <a:srgbClr val="00B0F0"/>
                </a:solidFill>
              </a:rPr>
              <a:t>Klipart (volně ke stažení Microsoft Office)</a:t>
            </a:r>
          </a:p>
          <a:p>
            <a:endParaRPr lang="cs-CZ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602</TotalTime>
  <Words>1899</Words>
  <Application>Microsoft Office PowerPoint</Application>
  <PresentationFormat>Předvádění na obrazovce (4:3)</PresentationFormat>
  <Paragraphs>330</Paragraphs>
  <Slides>36</Slides>
  <Notes>1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Talent</vt:lpstr>
      <vt:lpstr>Snímek 1</vt:lpstr>
      <vt:lpstr>ANOTACE:</vt:lpstr>
      <vt:lpstr> </vt:lpstr>
      <vt:lpstr>… když zvíře je nejlepším přítelem</vt:lpstr>
      <vt:lpstr>Doplň do přirovnání správné zvíře.</vt:lpstr>
      <vt:lpstr>Zvířata se objevují od pradávna v různých říkankách i písničkách. Doplníš                    správně zvíře?</vt:lpstr>
      <vt:lpstr>Snímek 7</vt:lpstr>
      <vt:lpstr>Rozpoznáš také zvíře po sluchu? Zavři oči a poslouchej.</vt:lpstr>
      <vt:lpstr>DOST BYLO HRANÍ –  …..JDEM NA ZVÍŘECÍ PSANÍ.</vt:lpstr>
      <vt:lpstr>Na základě popisů poznej zvířata, která jsou hlavními hrdiny světových románů.</vt:lpstr>
      <vt:lpstr>Snímek 11</vt:lpstr>
      <vt:lpstr>Odpověz na následující otázky?</vt:lpstr>
      <vt:lpstr>A m e r i c k á     l i t e r a t u r a –  Jack LONDON</vt:lpstr>
      <vt:lpstr>The White Fang – Bílý tesák Postavy:</vt:lpstr>
      <vt:lpstr>Seřaď příběh.</vt:lpstr>
      <vt:lpstr>.</vt:lpstr>
      <vt:lpstr>Podívejte se na krátkou ukázku           filmového zpracování knihy Bílý tesák. Odpovězte na otázky:</vt:lpstr>
      <vt:lpstr>A m e r i c k á     l i t e r a t u r a – Joy Adamsonová</vt:lpstr>
      <vt:lpstr>Snímek 19</vt:lpstr>
      <vt:lpstr>Snímek 20</vt:lpstr>
      <vt:lpstr>A m e r i c k á     l i t e r a t u r a – J O H N   S T E I N B E C K</vt:lpstr>
      <vt:lpstr>Lušti a odhal jméno slavného románu.</vt:lpstr>
      <vt:lpstr>!</vt:lpstr>
      <vt:lpstr>!</vt:lpstr>
      <vt:lpstr>Ryzáček – příběh přátelství chlapce  a Poníka</vt:lpstr>
      <vt:lpstr>.</vt:lpstr>
      <vt:lpstr>F R A N C O U Z S K Á  literatura – Antoine de Saint-Exupéry</vt:lpstr>
      <vt:lpstr>Snímek 28</vt:lpstr>
      <vt:lpstr>Snímek 29</vt:lpstr>
      <vt:lpstr>Snímek 30</vt:lpstr>
      <vt:lpstr>Nový kamarád - liška</vt:lpstr>
      <vt:lpstr>Kdo v ukázce promlouvá?  Kdo je autorem toho textu?  Co víš o životě tohoto autora? Jaké bylo jeho povolání?   Pro koho je                  text určen?  </vt:lpstr>
      <vt:lpstr>Snímek 33</vt:lpstr>
      <vt:lpstr>Správně odpovídej a vylušti, co je skryto pod otázkami.</vt:lpstr>
      <vt:lpstr>Snímek 35</vt:lpstr>
      <vt:lpstr>Zdroje obrázků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Aja</dc:creator>
  <cp:lastModifiedBy>ředitelka</cp:lastModifiedBy>
  <cp:revision>90</cp:revision>
  <dcterms:created xsi:type="dcterms:W3CDTF">2012-10-20T14:42:42Z</dcterms:created>
  <dcterms:modified xsi:type="dcterms:W3CDTF">2013-07-01T07:20:05Z</dcterms:modified>
</cp:coreProperties>
</file>