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75" r:id="rId2"/>
    <p:sldId id="276" r:id="rId3"/>
    <p:sldId id="256" r:id="rId4"/>
    <p:sldId id="277" r:id="rId5"/>
    <p:sldId id="257" r:id="rId6"/>
    <p:sldId id="263" r:id="rId7"/>
    <p:sldId id="265" r:id="rId8"/>
    <p:sldId id="264" r:id="rId9"/>
    <p:sldId id="258" r:id="rId10"/>
    <p:sldId id="266" r:id="rId11"/>
    <p:sldId id="269" r:id="rId12"/>
    <p:sldId id="268" r:id="rId13"/>
    <p:sldId id="267" r:id="rId14"/>
    <p:sldId id="260" r:id="rId15"/>
    <p:sldId id="270" r:id="rId16"/>
    <p:sldId id="271" r:id="rId17"/>
    <p:sldId id="272" r:id="rId18"/>
    <p:sldId id="261" r:id="rId19"/>
    <p:sldId id="273" r:id="rId20"/>
    <p:sldId id="262" r:id="rId21"/>
    <p:sldId id="274" r:id="rId22"/>
    <p:sldId id="279" r:id="rId23"/>
    <p:sldId id="278" r:id="rId24"/>
    <p:sldId id="25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E45495-E947-4563-ACF6-30FDD3F0C048}" type="presOf" srcId="{914700B9-77B5-440A-A438-DE98B6D4894D}" destId="{E73F1C26-6DCD-4001-88B9-355E01E2BCE7}" srcOrd="0" destOrd="0" presId="urn:microsoft.com/office/officeart/2005/8/layout/target3"/>
    <dgm:cxn modelId="{C06B8AE2-184D-471E-81D9-8CA18F76C913}" type="presOf" srcId="{1D8420EA-BFA0-403B-80F5-647FA396CC45}" destId="{8467D0EB-87A2-4285-8ACA-0398EFBF29BC}" srcOrd="1" destOrd="0" presId="urn:microsoft.com/office/officeart/2005/8/layout/target3"/>
    <dgm:cxn modelId="{BA011AC5-59C7-48B4-80E0-5F0F4BE987A5}" type="presOf" srcId="{914700B9-77B5-440A-A438-DE98B6D4894D}" destId="{BD9AF279-D483-48F2-BBBD-45F8E8923512}" srcOrd="1" destOrd="0" presId="urn:microsoft.com/office/officeart/2005/8/layout/target3"/>
    <dgm:cxn modelId="{EE790CB0-F855-44BE-B52C-7A80527582E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7FE521C-FDD5-44C0-9A99-42574A4EA9FA}" type="presOf" srcId="{27FE2D31-D344-4B63-A89A-A89AB0D9F3E3}" destId="{FE47432B-CA46-450C-8D8F-66C300A95B52}" srcOrd="0" destOrd="0" presId="urn:microsoft.com/office/officeart/2005/8/layout/target3"/>
    <dgm:cxn modelId="{E0FACB53-B2AB-43B9-8B58-2E604CB589F8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B1ABD8F6-132D-48E4-9D95-D4BF9ED62167}" type="presOf" srcId="{100B6B2E-82E6-4C11-B19B-F2DB3A0EA64F}" destId="{645AA564-2E9E-4954-AD87-AE01782CEC59}" srcOrd="0" destOrd="0" presId="urn:microsoft.com/office/officeart/2005/8/layout/target3"/>
    <dgm:cxn modelId="{644FD2CA-A0D4-46E0-9C8F-5AFFC1CFEE24}" type="presOf" srcId="{1D8420EA-BFA0-403B-80F5-647FA396CC45}" destId="{F7B3C0B7-F0F7-4F49-B02C-3630F8C5FAE5}" srcOrd="0" destOrd="0" presId="urn:microsoft.com/office/officeart/2005/8/layout/target3"/>
    <dgm:cxn modelId="{950A7FDC-D5B7-4C6A-9735-94FA6C310766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2E1CB0B-40A3-4FF5-A0F8-A858018EB1CA}" type="presParOf" srcId="{FE47432B-CA46-450C-8D8F-66C300A95B52}" destId="{B522209E-30D0-49D6-A340-2D383A11C668}" srcOrd="0" destOrd="0" presId="urn:microsoft.com/office/officeart/2005/8/layout/target3"/>
    <dgm:cxn modelId="{D8DDCB39-3FE9-4377-A4DA-9611B2BE2B51}" type="presParOf" srcId="{FE47432B-CA46-450C-8D8F-66C300A95B52}" destId="{ED5A8377-51D5-4DC5-B0E7-680166966720}" srcOrd="1" destOrd="0" presId="urn:microsoft.com/office/officeart/2005/8/layout/target3"/>
    <dgm:cxn modelId="{F863E2DA-52D9-442D-83B8-6AFADE3B94F5}" type="presParOf" srcId="{FE47432B-CA46-450C-8D8F-66C300A95B52}" destId="{F69CC921-512E-49F4-824C-A648EC5F27A5}" srcOrd="2" destOrd="0" presId="urn:microsoft.com/office/officeart/2005/8/layout/target3"/>
    <dgm:cxn modelId="{6CB7B688-3B26-4A2D-A0DB-E82FA62E259A}" type="presParOf" srcId="{FE47432B-CA46-450C-8D8F-66C300A95B52}" destId="{61C9CE18-EDA6-4EDF-BA1C-09779D38FBBF}" srcOrd="3" destOrd="0" presId="urn:microsoft.com/office/officeart/2005/8/layout/target3"/>
    <dgm:cxn modelId="{08AA3BF3-6FC9-4638-9068-63A14308EABA}" type="presParOf" srcId="{FE47432B-CA46-450C-8D8F-66C300A95B52}" destId="{D60DEAAB-7AFE-435A-ACF6-18851E4B0426}" srcOrd="4" destOrd="0" presId="urn:microsoft.com/office/officeart/2005/8/layout/target3"/>
    <dgm:cxn modelId="{B766CFD6-B6F5-4DCD-A8F3-50AA034BD576}" type="presParOf" srcId="{FE47432B-CA46-450C-8D8F-66C300A95B52}" destId="{F7B3C0B7-F0F7-4F49-B02C-3630F8C5FAE5}" srcOrd="5" destOrd="0" presId="urn:microsoft.com/office/officeart/2005/8/layout/target3"/>
    <dgm:cxn modelId="{4C1A6307-778E-4DE8-A791-0744EF3638C2}" type="presParOf" srcId="{FE47432B-CA46-450C-8D8F-66C300A95B52}" destId="{C9DA9446-E2D3-4F6A-8960-3CADFBF870B8}" srcOrd="6" destOrd="0" presId="urn:microsoft.com/office/officeart/2005/8/layout/target3"/>
    <dgm:cxn modelId="{1F7C8B94-59F1-4586-B0D6-C39254DC7B3F}" type="presParOf" srcId="{FE47432B-CA46-450C-8D8F-66C300A95B52}" destId="{9726EC6F-D322-4CD3-B489-1BE3DF7CE70B}" srcOrd="7" destOrd="0" presId="urn:microsoft.com/office/officeart/2005/8/layout/target3"/>
    <dgm:cxn modelId="{6E5F91AC-DDCD-454B-B9D2-8C48E3BE8B70}" type="presParOf" srcId="{FE47432B-CA46-450C-8D8F-66C300A95B52}" destId="{645AA564-2E9E-4954-AD87-AE01782CEC59}" srcOrd="8" destOrd="0" presId="urn:microsoft.com/office/officeart/2005/8/layout/target3"/>
    <dgm:cxn modelId="{8915B3A2-8917-454B-933D-5E2F43EF886A}" type="presParOf" srcId="{FE47432B-CA46-450C-8D8F-66C300A95B52}" destId="{8538CAC4-6A86-42B8-B5AF-2FF155DB9D02}" srcOrd="9" destOrd="0" presId="urn:microsoft.com/office/officeart/2005/8/layout/target3"/>
    <dgm:cxn modelId="{DC2F56BD-0A2B-4190-B37B-568877E17875}" type="presParOf" srcId="{FE47432B-CA46-450C-8D8F-66C300A95B52}" destId="{26FD6024-A07F-46D0-8BC0-B5E595C5673D}" srcOrd="10" destOrd="0" presId="urn:microsoft.com/office/officeart/2005/8/layout/target3"/>
    <dgm:cxn modelId="{D74A7686-2112-45C7-AC4F-292EFACA831F}" type="presParOf" srcId="{FE47432B-CA46-450C-8D8F-66C300A95B52}" destId="{E73F1C26-6DCD-4001-88B9-355E01E2BCE7}" srcOrd="11" destOrd="0" presId="urn:microsoft.com/office/officeart/2005/8/layout/target3"/>
    <dgm:cxn modelId="{B9C05DBB-50D9-4E85-8E0E-59E27FBA84D8}" type="presParOf" srcId="{FE47432B-CA46-450C-8D8F-66C300A95B52}" destId="{8E23E229-92FC-49D1-B5FE-0303176B8A4E}" srcOrd="12" destOrd="0" presId="urn:microsoft.com/office/officeart/2005/8/layout/target3"/>
    <dgm:cxn modelId="{EEBD1486-FEF2-4AD0-A63B-4441BB4ADCA1}" type="presParOf" srcId="{FE47432B-CA46-450C-8D8F-66C300A95B52}" destId="{8467D0EB-87A2-4285-8ACA-0398EFBF29BC}" srcOrd="13" destOrd="0" presId="urn:microsoft.com/office/officeart/2005/8/layout/target3"/>
    <dgm:cxn modelId="{E76D7F44-3CC9-437C-8D5A-0EB8E947F62B}" type="presParOf" srcId="{FE47432B-CA46-450C-8D8F-66C300A95B52}" destId="{DBA8199F-D892-4A8E-A352-2B7844050E09}" srcOrd="14" destOrd="0" presId="urn:microsoft.com/office/officeart/2005/8/layout/target3"/>
    <dgm:cxn modelId="{0AA4B0E2-4D5B-4E8A-B6D1-42F8D55DE5F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6AADE-6637-4BF3-8BE3-6E16DB0F7BF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F2EE3-B3F1-452A-92F3-4BC6AC886D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D8800C2-9BEC-4D1B-9FF2-84946C58F0E5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33C0E0C-B351-46C6-B05B-4D1DD2BD9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results?search_query=nobelova+cena&amp;oq=nobelova+cena&amp;gs_l=youtube.12...2764.10997.0.13322.13.10.0.3.3.0.127.963.6j4.10.0...0.0...1ac.1.11.youtube.0mWwc6qcJh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janisky.blog.cz/0706/rudyard-kipling-kdyz" TargetMode="External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Aja\Desktop\Audio\Kdy&#382;.MP3" TargetMode="Externa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jpeg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wmf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hnSteinbeck_crop.JPG" TargetMode="External"/><Relationship Id="rId2" Type="http://schemas.openxmlformats.org/officeDocument/2006/relationships/hyperlink" Target="http://cs.wikipedia.org/wiki/Soubor:Mount_Rushmore_National_Memori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holokhov-1938.jpg" TargetMode="External"/><Relationship Id="rId5" Type="http://schemas.openxmlformats.org/officeDocument/2006/relationships/hyperlink" Target="http://cs.wikipedia.org/wiki/Soubor:Thomas_Mann_1937.jpg" TargetMode="External"/><Relationship Id="rId4" Type="http://schemas.openxmlformats.org/officeDocument/2006/relationships/hyperlink" Target="http://cs.wikipedia.org/wiki/Romain_Rol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Světoví nositelé Nobelovy ceny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za literaturu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i shrnutí informací o nositelích Nobelovy ceny.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zábavnou formou  luští úkoly, které je dovedou do krajin původu slavných světových spisovatelů, následně je do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těchto zemí zařadí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Seznámí se s hlavními díly těchto nositelů prestižní literární ceny.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68560" y="776288"/>
            <a:ext cx="9612560" cy="1470025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Světoví nositelé Nobelovy ceny za literaturu 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Český jazyk 8. ročník</a:t>
            </a:r>
            <a:endParaRPr lang="cs-CZ" b="1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12976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Nobelova cena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Víš, co je Nobelova cena </a:t>
            </a:r>
          </a:p>
          <a:p>
            <a:pPr>
              <a:buNone/>
            </a:pPr>
            <a:r>
              <a:rPr lang="cs-CZ" dirty="0" smtClean="0"/>
              <a:t>     a které české osobnosti ji získali?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b="1" dirty="0" smtClean="0">
                <a:hlinkClick r:id="rId2"/>
              </a:rPr>
              <a:t>http://www.</a:t>
            </a:r>
            <a:r>
              <a:rPr lang="cs-CZ" b="1" dirty="0" err="1" smtClean="0">
                <a:hlinkClick r:id="rId2"/>
              </a:rPr>
              <a:t>youtube.com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results</a:t>
            </a:r>
            <a:r>
              <a:rPr lang="cs-CZ" b="1" dirty="0" smtClean="0">
                <a:hlinkClick r:id="rId2"/>
              </a:rPr>
              <a:t>?</a:t>
            </a:r>
            <a:r>
              <a:rPr lang="cs-CZ" b="1" dirty="0" err="1" smtClean="0">
                <a:hlinkClick r:id="rId2"/>
              </a:rPr>
              <a:t>search</a:t>
            </a:r>
            <a:r>
              <a:rPr lang="cs-CZ" b="1" dirty="0" smtClean="0">
                <a:hlinkClick r:id="rId2"/>
              </a:rPr>
              <a:t>_</a:t>
            </a:r>
            <a:r>
              <a:rPr lang="cs-CZ" b="1" dirty="0" err="1" smtClean="0">
                <a:hlinkClick r:id="rId2"/>
              </a:rPr>
              <a:t>query</a:t>
            </a:r>
            <a:r>
              <a:rPr lang="cs-CZ" b="1" dirty="0" smtClean="0">
                <a:hlinkClick r:id="rId2"/>
              </a:rPr>
              <a:t>=</a:t>
            </a:r>
            <a:r>
              <a:rPr lang="cs-CZ" b="1" dirty="0" err="1" smtClean="0">
                <a:hlinkClick r:id="rId2"/>
              </a:rPr>
              <a:t>nobelova</a:t>
            </a:r>
            <a:r>
              <a:rPr lang="cs-CZ" b="1" dirty="0" smtClean="0">
                <a:hlinkClick r:id="rId2"/>
              </a:rPr>
              <a:t>+cena&amp;</a:t>
            </a:r>
            <a:r>
              <a:rPr lang="cs-CZ" b="1" dirty="0" err="1" smtClean="0">
                <a:hlinkClick r:id="rId2"/>
              </a:rPr>
              <a:t>oq</a:t>
            </a:r>
            <a:r>
              <a:rPr lang="cs-CZ" b="1" dirty="0" smtClean="0">
                <a:hlinkClick r:id="rId2"/>
              </a:rPr>
              <a:t>=</a:t>
            </a:r>
            <a:r>
              <a:rPr lang="cs-CZ" b="1" dirty="0" err="1" smtClean="0">
                <a:hlinkClick r:id="rId2"/>
              </a:rPr>
              <a:t>nobelova</a:t>
            </a:r>
            <a:r>
              <a:rPr lang="cs-CZ" b="1" dirty="0" smtClean="0">
                <a:hlinkClick r:id="rId2"/>
              </a:rPr>
              <a:t>+cena&amp;</a:t>
            </a:r>
            <a:r>
              <a:rPr lang="cs-CZ" b="1" dirty="0" err="1" smtClean="0">
                <a:hlinkClick r:id="rId2"/>
              </a:rPr>
              <a:t>gs</a:t>
            </a:r>
            <a:r>
              <a:rPr lang="cs-CZ" b="1" dirty="0" smtClean="0">
                <a:hlinkClick r:id="rId2"/>
              </a:rPr>
              <a:t>_l=youtube.12...2764.10997.0.13322.13.10.0.3.3.0.127.963.6j4.10.0...0.0...1ac.1.11.youtube.0mWwc6qcJhI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564904"/>
            <a:ext cx="8064896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Nobelova cena</a:t>
            </a:r>
            <a:r>
              <a:rPr lang="cs-CZ" sz="2400" i="1" dirty="0" smtClean="0"/>
              <a:t> </a:t>
            </a:r>
            <a:r>
              <a:rPr lang="cs-CZ" sz="2400" b="1" dirty="0" smtClean="0"/>
              <a:t>je ocenění každoročně udělované za zásadní vědecký výzkum, technické objevy či za přínos lidské společnosti. Uděluje se v následujících oborech: fyzika</a:t>
            </a:r>
            <a:r>
              <a:rPr lang="cs-CZ" sz="2400" dirty="0" smtClean="0"/>
              <a:t>, </a:t>
            </a:r>
            <a:r>
              <a:rPr lang="cs-CZ" sz="2400" b="1" dirty="0" smtClean="0"/>
              <a:t>chemie</a:t>
            </a:r>
            <a:r>
              <a:rPr lang="cs-CZ" sz="2400" dirty="0" smtClean="0"/>
              <a:t>, </a:t>
            </a:r>
            <a:r>
              <a:rPr lang="cs-CZ" sz="2400" b="1" dirty="0" smtClean="0"/>
              <a:t>fyziologie nebo lékařství</a:t>
            </a:r>
            <a:r>
              <a:rPr lang="cs-CZ" sz="2400" dirty="0" smtClean="0"/>
              <a:t>, </a:t>
            </a:r>
            <a:r>
              <a:rPr lang="cs-CZ" sz="2400" b="1" dirty="0" smtClean="0"/>
              <a:t>literatura</a:t>
            </a:r>
            <a:r>
              <a:rPr lang="cs-CZ" sz="2400" dirty="0" smtClean="0"/>
              <a:t>, </a:t>
            </a:r>
            <a:r>
              <a:rPr lang="cs-CZ" sz="2400" b="1" dirty="0" smtClean="0"/>
              <a:t>mír.</a:t>
            </a:r>
            <a:endParaRPr lang="cs-CZ" sz="2400" dirty="0"/>
          </a:p>
        </p:txBody>
      </p:sp>
      <p:pic>
        <p:nvPicPr>
          <p:cNvPr id="1026" name="Picture 2" descr="Soubor:NobelP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88640"/>
            <a:ext cx="2408286" cy="242169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ja\AppData\Local\Microsoft\Windows\Temporary Internet Files\Content.IE5\EIZP7BPH\MC900397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428736"/>
            <a:ext cx="1616659" cy="2011680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105ORQWU\MC9004379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6095">
            <a:off x="6709225" y="1102691"/>
            <a:ext cx="1863725" cy="1422400"/>
          </a:xfrm>
          <a:prstGeom prst="rect">
            <a:avLst/>
          </a:prstGeom>
          <a:noFill/>
        </p:spPr>
      </p:pic>
      <p:pic>
        <p:nvPicPr>
          <p:cNvPr id="1030" name="Picture 6" descr="Soubor:Mount Rushmore National Memoria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4653136"/>
            <a:ext cx="2500330" cy="1875248"/>
          </a:xfrm>
          <a:prstGeom prst="rect">
            <a:avLst/>
          </a:prstGeom>
          <a:noFill/>
        </p:spPr>
      </p:pic>
      <p:pic>
        <p:nvPicPr>
          <p:cNvPr id="6148" name="Picture 4" descr="C:\Users\Aja\AppData\Local\Microsoft\Windows\Temporary Internet Files\Content.IE5\7ZW81JGI\MC9002330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1643050"/>
            <a:ext cx="1519473" cy="270698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500034" y="4929198"/>
            <a:ext cx="2357454" cy="1428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Socha</a:t>
            </a:r>
            <a:r>
              <a:rPr lang="cs-CZ" sz="2800" dirty="0" smtClean="0"/>
              <a:t> </a:t>
            </a:r>
            <a:r>
              <a:rPr lang="cs-CZ" sz="2800" b="1" dirty="0" smtClean="0"/>
              <a:t>Svobody</a:t>
            </a:r>
            <a:r>
              <a:rPr lang="cs-CZ" sz="2800" dirty="0" smtClean="0"/>
              <a:t> – </a:t>
            </a:r>
            <a:r>
              <a:rPr lang="cs-CZ" sz="2800" b="1" dirty="0" smtClean="0"/>
              <a:t>dar</a:t>
            </a:r>
            <a:r>
              <a:rPr lang="cs-CZ" sz="2800" dirty="0" smtClean="0"/>
              <a:t> </a:t>
            </a:r>
            <a:r>
              <a:rPr lang="cs-CZ" sz="2800" b="1" dirty="0" smtClean="0"/>
              <a:t>Francie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71802" y="3571876"/>
            <a:ext cx="257176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Columbus</a:t>
            </a:r>
            <a:r>
              <a:rPr lang="cs-CZ" sz="2800" dirty="0" smtClean="0"/>
              <a:t> - </a:t>
            </a:r>
            <a:r>
              <a:rPr lang="cs-CZ" sz="2800" b="1" dirty="0" smtClean="0"/>
              <a:t>objevitel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652120" y="5286388"/>
            <a:ext cx="3312368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Hora </a:t>
            </a:r>
            <a:r>
              <a:rPr lang="cs-CZ" sz="2400" b="1" dirty="0" err="1" smtClean="0"/>
              <a:t>Rushmore</a:t>
            </a:r>
            <a:r>
              <a:rPr lang="cs-CZ" sz="2400" b="1" dirty="0" smtClean="0"/>
              <a:t> – obličeje prezidentů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6215074" y="2928934"/>
            <a:ext cx="2571768" cy="1357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bg1"/>
                </a:solidFill>
              </a:rPr>
              <a:t>USA</a:t>
            </a:r>
            <a:endParaRPr lang="cs-CZ" sz="8000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5786" y="214290"/>
            <a:ext cx="77153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/>
              <a:t>Podívej se, z kterých zemí pocházejí nositelé Nobelovy ceny, obrázky ti napoví</a:t>
            </a:r>
            <a:r>
              <a:rPr lang="cs-CZ" b="1" u="sng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071546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John </a:t>
            </a:r>
            <a:r>
              <a:rPr lang="cs-CZ" b="1" u="sng" dirty="0" err="1" smtClean="0">
                <a:solidFill>
                  <a:schemeClr val="tx1"/>
                </a:solidFill>
              </a:rPr>
              <a:t>Steinbeck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1142984"/>
            <a:ext cx="3929090" cy="1214446"/>
          </a:xfrm>
          <a:prstGeom prst="round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Americký spisovatel a historik</a:t>
            </a:r>
            <a:endParaRPr lang="cs-CZ" sz="2800" b="1" dirty="0"/>
          </a:p>
        </p:txBody>
      </p:sp>
      <p:pic>
        <p:nvPicPr>
          <p:cNvPr id="20482" name="Picture 2" descr="Soubor:JohnSteinbeck cr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785794"/>
            <a:ext cx="3803983" cy="5500726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571472" y="2714620"/>
            <a:ext cx="3929090" cy="15001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Zajímá se především o období americké krize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00034" y="4572008"/>
            <a:ext cx="3929090" cy="1714512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Jeho hrdinové jsou většinou chudí, poctiví lidé - farmáři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2474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Bestseler - Ryzáček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4818" name="Picture 2" descr="C:\Users\Aja\AppData\Local\Microsoft\Windows\Temporary Internet Files\Content.IE5\105ORQWU\MC9001922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764704"/>
            <a:ext cx="4643884" cy="5775901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539552" y="1052736"/>
            <a:ext cx="3929090" cy="13477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Příběh o chlapci a jeho vlastním poníkovi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636912"/>
            <a:ext cx="4536504" cy="396044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Chlapec žije na farmě velmi hektickým životem. Přeje si koně. Skutečně dostane malého poníka. Poník se stane celým jeho životem – nejlepším přítelem. 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1836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Odhalíš názvy </a:t>
            </a:r>
            <a:r>
              <a:rPr lang="cs-CZ" b="1" dirty="0" err="1" smtClean="0">
                <a:solidFill>
                  <a:schemeClr val="tx1"/>
                </a:solidFill>
              </a:rPr>
              <a:t>Steinbeckových</a:t>
            </a:r>
            <a:r>
              <a:rPr lang="cs-CZ" b="1" dirty="0" smtClean="0">
                <a:solidFill>
                  <a:schemeClr val="tx1"/>
                </a:solidFill>
              </a:rPr>
              <a:t> děl?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3794" name="Picture 2" descr="C:\Users\Aja\AppData\Local\Microsoft\Windows\Temporary Internet Files\Content.IE5\WRP8OLAL\MC90044174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628800"/>
            <a:ext cx="1214446" cy="1214446"/>
          </a:xfrm>
          <a:prstGeom prst="rect">
            <a:avLst/>
          </a:prstGeom>
          <a:noFill/>
        </p:spPr>
      </p:pic>
      <p:pic>
        <p:nvPicPr>
          <p:cNvPr id="33795" name="Picture 3" descr="C:\Users\Aja\AppData\Local\Microsoft\Windows\Temporary Internet Files\Content.IE5\WRP8OLAL\MC9004257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1500174"/>
            <a:ext cx="2062234" cy="171451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786314" y="2000240"/>
            <a:ext cx="3714776" cy="128588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Hrozny hněvu</a:t>
            </a:r>
            <a:endParaRPr lang="cs-CZ" sz="2800" b="1" dirty="0"/>
          </a:p>
        </p:txBody>
      </p:sp>
      <p:pic>
        <p:nvPicPr>
          <p:cNvPr id="33796" name="Picture 4" descr="C:\Users\Aja\AppData\Local\Microsoft\Windows\Temporary Internet Files\Content.IE5\4QJ46L3Y\MC900329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286256"/>
            <a:ext cx="1798622" cy="855552"/>
          </a:xfrm>
          <a:prstGeom prst="rect">
            <a:avLst/>
          </a:prstGeom>
          <a:noFill/>
        </p:spPr>
      </p:pic>
      <p:pic>
        <p:nvPicPr>
          <p:cNvPr id="33797" name="Picture 5" descr="C:\Users\Aja\AppData\Local\Microsoft\Windows\Temporary Internet Files\Content.IE5\4QJ46L3Y\MC900329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4714884"/>
            <a:ext cx="1498255" cy="712676"/>
          </a:xfrm>
          <a:prstGeom prst="rect">
            <a:avLst/>
          </a:prstGeom>
          <a:noFill/>
        </p:spPr>
      </p:pic>
      <p:pic>
        <p:nvPicPr>
          <p:cNvPr id="33798" name="Picture 6" descr="C:\Users\Aja\AppData\Local\Microsoft\Windows\Temporary Internet Files\Content.IE5\B5C89PBA\MC9003227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3929066"/>
            <a:ext cx="1153127" cy="2000264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4714876" y="4500570"/>
            <a:ext cx="3714776" cy="128588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 myších a lidech</a:t>
            </a:r>
            <a:endParaRPr lang="cs-CZ" sz="2800" b="1" dirty="0"/>
          </a:p>
        </p:txBody>
      </p:sp>
      <p:pic>
        <p:nvPicPr>
          <p:cNvPr id="11" name="Picture 2" descr="C:\Users\Aja\AppData\Local\Microsoft\Windows\Temporary Internet Files\Content.IE5\WRP8OLAL\MC90044174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142984"/>
            <a:ext cx="1285884" cy="1285884"/>
          </a:xfrm>
          <a:prstGeom prst="rect">
            <a:avLst/>
          </a:prstGeom>
          <a:noFill/>
        </p:spPr>
      </p:pic>
      <p:pic>
        <p:nvPicPr>
          <p:cNvPr id="12" name="Picture 5" descr="C:\Users\Aja\AppData\Local\Microsoft\Windows\Temporary Internet Files\Content.IE5\4QJ46L3Y\MC9003296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929198"/>
            <a:ext cx="1498255" cy="712676"/>
          </a:xfrm>
          <a:prstGeom prst="rect">
            <a:avLst/>
          </a:prstGeom>
          <a:noFill/>
        </p:spPr>
      </p:pic>
      <p:pic>
        <p:nvPicPr>
          <p:cNvPr id="13" name="Picture 2" descr="C:\Users\Aja\AppData\Local\Microsoft\Windows\Temporary Internet Files\Content.IE5\WRP8OLAL\MC90044174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88840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10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Aja\AppData\Local\Microsoft\Windows\Temporary Internet Files\Content.IE5\4QJ46L3Y\MC9004235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2643206" cy="1535278"/>
          </a:xfrm>
          <a:prstGeom prst="rect">
            <a:avLst/>
          </a:prstGeom>
          <a:noFill/>
        </p:spPr>
      </p:pic>
      <p:pic>
        <p:nvPicPr>
          <p:cNvPr id="6148" name="Picture 4" descr="C:\Users\Aja\AppData\Local\Microsoft\Windows\Temporary Internet Files\Content.IE5\I8913PAD\MC9001561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000504"/>
            <a:ext cx="1837944" cy="1724558"/>
          </a:xfrm>
          <a:prstGeom prst="rect">
            <a:avLst/>
          </a:prstGeom>
          <a:noFill/>
        </p:spPr>
      </p:pic>
      <p:pic>
        <p:nvPicPr>
          <p:cNvPr id="6149" name="Picture 5" descr="C:\Users\Aja\AppData\Local\Microsoft\Windows\Temporary Internet Files\Content.IE5\XFT84EKL\MC9000550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1785926"/>
            <a:ext cx="2000264" cy="2562341"/>
          </a:xfrm>
          <a:prstGeom prst="rect">
            <a:avLst/>
          </a:prstGeom>
          <a:noFill/>
        </p:spPr>
      </p:pic>
      <p:pic>
        <p:nvPicPr>
          <p:cNvPr id="6150" name="Picture 6" descr="C:\Users\Aja\AppData\Local\Microsoft\Windows\Temporary Internet Files\Content.IE5\XFT84EKL\MC9000566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5572140"/>
            <a:ext cx="2071702" cy="1098201"/>
          </a:xfrm>
          <a:prstGeom prst="rect">
            <a:avLst/>
          </a:prstGeom>
          <a:noFill/>
        </p:spPr>
      </p:pic>
      <p:pic>
        <p:nvPicPr>
          <p:cNvPr id="6151" name="Picture 7" descr="C:\Users\Aja\AppData\Local\Microsoft\Windows\Temporary Internet Files\Content.IE5\24U6KV5S\MC90043033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285728"/>
            <a:ext cx="1854200" cy="157797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357166"/>
            <a:ext cx="74295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Podívej se, z kterých zemí pocházejí nositelé Nobelovy ceny, obrázky ti napoví</a:t>
            </a:r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58" y="3071810"/>
            <a:ext cx="2357454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Příšera </a:t>
            </a:r>
            <a:r>
              <a:rPr lang="cs-CZ" sz="2800" b="1" dirty="0" err="1" smtClean="0"/>
              <a:t>Lochness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286116" y="4429132"/>
            <a:ext cx="264320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Typická budka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6286512" y="2000240"/>
            <a:ext cx="264320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Královna - symbol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4282" y="5786454"/>
            <a:ext cx="264320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Tower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bridge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500694" y="5715016"/>
            <a:ext cx="3286148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Double </a:t>
            </a:r>
            <a:r>
              <a:rPr lang="cs-CZ" sz="2800" b="1" dirty="0" err="1" smtClean="0"/>
              <a:t>decker</a:t>
            </a:r>
            <a:r>
              <a:rPr lang="cs-CZ" sz="2800" b="1" dirty="0" smtClean="0"/>
              <a:t> - autobus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6286512" y="3500438"/>
            <a:ext cx="2571768" cy="1357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Velká Británie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u="sng" dirty="0" err="1" smtClean="0">
                <a:solidFill>
                  <a:schemeClr val="tx1"/>
                </a:solidFill>
              </a:rPr>
              <a:t>Rudyard</a:t>
            </a:r>
            <a:r>
              <a:rPr lang="cs-CZ" b="1" u="sng" dirty="0" smtClean="0">
                <a:solidFill>
                  <a:schemeClr val="tx1"/>
                </a:solidFill>
              </a:rPr>
              <a:t> Kipling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35842" name="Picture 2" descr="Soubor:Rudyard Kipling from John Palm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928670"/>
            <a:ext cx="3925964" cy="5500726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28596" y="1357298"/>
            <a:ext cx="3929090" cy="15001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Anglický spisovatel, narodil se však v Bombaji v Indii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8596" y="3143248"/>
            <a:ext cx="3929090" cy="15001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 svých knihách ukazuje především exotické prostředí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428596" y="4929198"/>
            <a:ext cx="3929090" cy="15001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Jeho syn zemřel v bojích v 1. světové válce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8" name="Picture 6" descr="C:\Users\Aja\AppData\Local\Microsoft\Windows\Temporary Internet Files\Content.IE5\S7YR0DND\MC9003362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857232"/>
            <a:ext cx="1838478" cy="321471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dirty="0" smtClean="0"/>
              <a:t>      </a:t>
            </a:r>
            <a:r>
              <a:rPr lang="cs-CZ" b="1" dirty="0" smtClean="0">
                <a:solidFill>
                  <a:schemeClr val="tx1"/>
                </a:solidFill>
              </a:rPr>
              <a:t>Kniha džunglí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8914" name="Picture 2" descr="Soubor:JunglebookCov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57166"/>
            <a:ext cx="3484548" cy="4572033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143504" y="5072074"/>
            <a:ext cx="3571900" cy="135732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Anglické vydání z roku 1894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14282" y="3357562"/>
            <a:ext cx="4429156" cy="271464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000" b="1" dirty="0" smtClean="0">
                <a:solidFill>
                  <a:schemeClr val="bg1"/>
                </a:solidFill>
              </a:rPr>
              <a:t>Hlavním hrdinou knihy je indický chlapec </a:t>
            </a:r>
            <a:r>
              <a:rPr lang="cs-CZ" sz="2000" b="1" dirty="0" err="1" smtClean="0">
                <a:solidFill>
                  <a:schemeClr val="bg1"/>
                </a:solidFill>
              </a:rPr>
              <a:t>Mauglí</a:t>
            </a:r>
            <a:r>
              <a:rPr lang="cs-CZ" sz="2000" b="1" dirty="0" smtClean="0">
                <a:solidFill>
                  <a:schemeClr val="bg1"/>
                </a:solidFill>
              </a:rPr>
              <a:t>. Jednoho dne ho z vesnice unese zlý tygr. Když ho chce sežrat, zachrání ho vlčí smečka. Od té doby </a:t>
            </a:r>
            <a:r>
              <a:rPr lang="cs-CZ" sz="2000" b="1" dirty="0" err="1" smtClean="0">
                <a:solidFill>
                  <a:schemeClr val="bg1"/>
                </a:solidFill>
              </a:rPr>
              <a:t>Mauglí</a:t>
            </a:r>
            <a:r>
              <a:rPr lang="cs-CZ" sz="2000" b="1" dirty="0" smtClean="0">
                <a:solidFill>
                  <a:schemeClr val="bg1"/>
                </a:solidFill>
              </a:rPr>
              <a:t> žije s vlky, kamarádí se s nimi a dokonce mluví jejich jazykem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8915" name="Picture 3" descr="C:\Users\Aja\AppData\Local\Microsoft\Windows\Temporary Internet Files\Content.IE5\4QJ46L3Y\MC9000884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5248642"/>
            <a:ext cx="1643074" cy="1609358"/>
          </a:xfrm>
          <a:prstGeom prst="rect">
            <a:avLst/>
          </a:prstGeom>
          <a:noFill/>
        </p:spPr>
      </p:pic>
      <p:pic>
        <p:nvPicPr>
          <p:cNvPr id="38919" name="Picture 7" descr="C:\Users\Aja\AppData\Local\Microsoft\Windows\Temporary Internet Files\Content.IE5\7ZW81JGI\MC9004349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85720" y="1643050"/>
            <a:ext cx="1584349" cy="16224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1" name="Picture 3" descr="C:\Users\Aja\AppData\Local\Microsoft\Windows\Temporary Internet Files\Content.IE5\105ORQWU\MC9003588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4643422"/>
            <a:ext cx="1945982" cy="221457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Báseň </a:t>
            </a:r>
            <a:r>
              <a:rPr lang="cs-CZ" b="1" dirty="0" err="1" smtClean="0">
                <a:solidFill>
                  <a:schemeClr val="tx1"/>
                </a:solidFill>
              </a:rPr>
              <a:t>If</a:t>
            </a:r>
            <a:r>
              <a:rPr lang="cs-CZ" b="1" dirty="0" smtClean="0">
                <a:solidFill>
                  <a:schemeClr val="tx1"/>
                </a:solidFill>
              </a:rPr>
              <a:t>… / Když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015318" cy="4572000"/>
          </a:xfrm>
        </p:spPr>
        <p:txBody>
          <a:bodyPr/>
          <a:lstStyle/>
          <a:p>
            <a:r>
              <a:rPr lang="cs-CZ" dirty="0" smtClean="0"/>
              <a:t>Báseň </a:t>
            </a:r>
            <a:r>
              <a:rPr lang="cs-CZ" b="1" i="1" dirty="0" smtClean="0"/>
              <a:t>Když </a:t>
            </a:r>
            <a:r>
              <a:rPr lang="cs-CZ" dirty="0" smtClean="0"/>
              <a:t>je nejznámější                    básní </a:t>
            </a:r>
            <a:r>
              <a:rPr lang="cs-CZ" dirty="0" err="1" smtClean="0"/>
              <a:t>Rudyarda</a:t>
            </a:r>
            <a:r>
              <a:rPr lang="cs-CZ" dirty="0" smtClean="0"/>
              <a:t> Kiplinga.                     Úryvek můžeš najít také                           na vstupní bráně                        Wimbledonu. </a:t>
            </a:r>
          </a:p>
          <a:p>
            <a:pPr>
              <a:buNone/>
            </a:pP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Víš, co je Wimbledon? </a:t>
            </a:r>
            <a:endParaRPr lang="cs-CZ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7890" name="Picture 2" descr="Soubor:Centre Cou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643050"/>
            <a:ext cx="3472089" cy="4214842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714348" y="4214818"/>
            <a:ext cx="2357454" cy="214314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Wimbledon je část Londýna, na němž se nachází tenisový stadion. Každý rok se zde hraje prestižní tenisová soutěž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7158" y="214290"/>
            <a:ext cx="4572032" cy="6455070"/>
          </a:xfrm>
          <a:prstGeom prst="rect">
            <a:avLst/>
          </a:prstGeom>
          <a:ln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endParaRPr lang="cs-CZ" b="1" dirty="0" smtClean="0">
              <a:solidFill>
                <a:schemeClr val="tx1"/>
              </a:solidFill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Když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...když podezříván, pevně v sebe věříš,</a:t>
            </a:r>
            <a:b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však neviníš svých soků z bezpráví,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když čekat znáš, ba čekat beze mdloby,</a:t>
            </a:r>
            <a:b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jsa obelháván, neupadat v lež,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když nenáviděn, sám jsi beze zloby,</a:t>
            </a:r>
            <a:b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slov ctnosti nadarmo však nebereš,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když umíš snít a nepodlehnout snění,</a:t>
            </a:r>
            <a:b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když hloubat znáš a dovedeš přec žít…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chemeClr val="tx1"/>
              </a:solidFill>
              <a:latin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Times New Roman" pitchFamily="18" charset="0"/>
              </a:rPr>
              <a:t>Cit. 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Times New Roman" pitchFamily="18" charset="0"/>
                <a:hlinkClick r:id="rId3"/>
              </a:rPr>
              <a:t>http://janisky.blog.cz/0706/rudyard-kipling-kdyz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Times New Roman" pitchFamily="18" charset="0"/>
              </a:rPr>
              <a:t> ( 6.10.2012)</a:t>
            </a:r>
            <a:endPara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14942" y="428604"/>
            <a:ext cx="3643338" cy="15716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Přečti dvojici veršů, vysvětli myšlenku a převeď ji do situace v běžném životě.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14942" y="4786322"/>
            <a:ext cx="3643338" cy="15716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 jakého důvodu psal autor tyto verše? Měly člověka podpořit či zastrašit?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286380" y="2643182"/>
            <a:ext cx="3643338" cy="15716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Jakou náladu měl asi autor, když tyto verše psal?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Když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3491880" y="332656"/>
            <a:ext cx="1096888" cy="109688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343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2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285860"/>
            <a:ext cx="2071702" cy="2090699"/>
          </a:xfrm>
          <a:prstGeom prst="rect">
            <a:avLst/>
          </a:prstGeom>
          <a:noFill/>
        </p:spPr>
      </p:pic>
      <p:pic>
        <p:nvPicPr>
          <p:cNvPr id="7171" name="Picture 3" descr="C:\Users\Aja\AppData\Local\Microsoft\Windows\Temporary Internet Files\Content.IE5\U2E7PW9E\MC9003541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71903">
            <a:off x="6348079" y="774597"/>
            <a:ext cx="2419179" cy="2269649"/>
          </a:xfrm>
          <a:prstGeom prst="rect">
            <a:avLst/>
          </a:prstGeom>
          <a:noFill/>
        </p:spPr>
      </p:pic>
      <p:pic>
        <p:nvPicPr>
          <p:cNvPr id="7172" name="Picture 4" descr="C:\Users\Aja\AppData\Local\Microsoft\Windows\Temporary Internet Files\Content.IE5\NKHCPSU3\MC9004128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1285860"/>
            <a:ext cx="1922872" cy="1790449"/>
          </a:xfrm>
          <a:prstGeom prst="rect">
            <a:avLst/>
          </a:prstGeom>
          <a:noFill/>
        </p:spPr>
      </p:pic>
      <p:pic>
        <p:nvPicPr>
          <p:cNvPr id="7173" name="Picture 5" descr="C:\Users\Aja\AppData\Local\Microsoft\Windows\Temporary Internet Files\Content.IE5\XFT84EKL\MC9004080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4500570"/>
            <a:ext cx="1978521" cy="2000264"/>
          </a:xfrm>
          <a:prstGeom prst="rect">
            <a:avLst/>
          </a:prstGeom>
          <a:noFill/>
        </p:spPr>
      </p:pic>
      <p:pic>
        <p:nvPicPr>
          <p:cNvPr id="7174" name="Picture 6" descr="C:\Users\Aja\AppData\Local\Microsoft\Windows\Temporary Internet Files\Content.IE5\WRP8OLAL\MC9003979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4429132"/>
            <a:ext cx="1571636" cy="205282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214290"/>
            <a:ext cx="721520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/>
              <a:t>Podívej se, z kterých zemí pocházejí nositelé Nobelovy ceny, obrázky ti napoví</a:t>
            </a:r>
            <a:r>
              <a:rPr lang="cs-CZ" b="1" u="sng" dirty="0" smtClean="0"/>
              <a:t>.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85720" y="3357562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Eifelovka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500430" y="3071810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Sýry, </a:t>
            </a:r>
            <a:r>
              <a:rPr lang="cs-CZ" sz="2800" b="1" dirty="0" err="1" smtClean="0"/>
              <a:t>sýry</a:t>
            </a:r>
            <a:r>
              <a:rPr lang="cs-CZ" sz="2800" b="1" dirty="0" smtClean="0"/>
              <a:t>, víno a sýry 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428860" y="5643578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Vítězný oblouk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6357950" y="3357562"/>
            <a:ext cx="2571768" cy="1357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Francie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4346" y="0"/>
            <a:ext cx="82296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Romain Rolland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39938" name="Picture 2" descr="http://upload.wikimedia.org/wikipedia/commons/thumb/a/ad/Romain_Rolland_1915.jpg/220px-Romain_Rolland_19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642918"/>
            <a:ext cx="3941723" cy="5572164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357158" y="1285860"/>
            <a:ext cx="4000528" cy="107157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Francouzský spisovatel, historik a muzikant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57158" y="2643182"/>
            <a:ext cx="4000528" cy="107157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Byl vegetarián, miloval přírodu a hudbu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28596" y="4143380"/>
            <a:ext cx="4000528" cy="214314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Napsal několik životopisů o slavných osobnostech –  např. o Beethovenovi</a:t>
            </a:r>
            <a:endParaRPr lang="cs-CZ" sz="24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472518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Slavná novela – uhodni jméno: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429684" cy="535785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Jméno toho románu se skládá z křestních jmen obou hrdinů – dívky a chlapce</a:t>
            </a:r>
          </a:p>
          <a:p>
            <a:r>
              <a:rPr lang="cs-CZ" b="1" dirty="0" smtClean="0"/>
              <a:t>Chlapecké jméno je stejné jméno jako apoštola, který 3x zapřel                     Ježíše Krista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Dívčí jméno pochází z latiny, znamená světlo. Váže se k němu pranostika:             _____ noci upije,</a:t>
            </a:r>
          </a:p>
          <a:p>
            <a:pPr>
              <a:buNone/>
            </a:pPr>
            <a:r>
              <a:rPr lang="cs-CZ" b="1" dirty="0" smtClean="0"/>
              <a:t>    ale dne nepřidá. 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3357554" y="3143248"/>
            <a:ext cx="2357454" cy="114300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Petr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14876" y="5500702"/>
            <a:ext cx="2357454" cy="114300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Lucie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10" descr="C:\Users\ucitel\AppData\Local\Microsoft\Windows\Temporary Internet Files\Content.IE5\DE4CGPLA\MC900355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0600" y="4581128"/>
            <a:ext cx="1803400" cy="198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citel\AppData\Local\Microsoft\Windows\Temporary Internet Files\Content.IE5\DE4CGPLA\MC9003490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24128" y="2396114"/>
            <a:ext cx="1584176" cy="2113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443882" cy="13990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Slavná novela - Petr a Lucie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1214422"/>
            <a:ext cx="8358246" cy="150019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Kniha vypráví příběh tragické lásky dvou mladých lidí během první světové války. Odpověz na několik otázek.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58" y="3000372"/>
            <a:ext cx="4071966" cy="107157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Od kdy do kdy trvala 1. světová válka?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58" y="4286256"/>
            <a:ext cx="4071966" cy="107157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Co bylo záminkou pro její vznik?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7158" y="5572140"/>
            <a:ext cx="4071966" cy="107157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Které země válku prohrály?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929190" y="2857496"/>
            <a:ext cx="3571900" cy="78581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1914 - 1918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929190" y="3857628"/>
            <a:ext cx="3643338" cy="150019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Atentát na následníka trůnu v Sarajevu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72066" y="5429264"/>
            <a:ext cx="3571900" cy="121444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Německo, </a:t>
            </a:r>
            <a:r>
              <a:rPr lang="cs-CZ" sz="2400" b="1" dirty="0" err="1" smtClean="0">
                <a:solidFill>
                  <a:schemeClr val="bg1"/>
                </a:solidFill>
              </a:rPr>
              <a:t>Rakousko</a:t>
            </a:r>
            <a:r>
              <a:rPr lang="cs-CZ" sz="2400" b="1" dirty="0" smtClean="0">
                <a:solidFill>
                  <a:schemeClr val="bg1"/>
                </a:solidFill>
              </a:rPr>
              <a:t>-Uhersko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ja\AppData\Local\Microsoft\Windows\Temporary Internet Files\Content.IE5\7ZW81JGI\MC9004296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71546"/>
            <a:ext cx="1860550" cy="1825625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NKHCPSU3\MC9000187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98234">
            <a:off x="6954734" y="467061"/>
            <a:ext cx="1915535" cy="1154156"/>
          </a:xfrm>
          <a:prstGeom prst="rect">
            <a:avLst/>
          </a:prstGeom>
          <a:noFill/>
        </p:spPr>
      </p:pic>
      <p:pic>
        <p:nvPicPr>
          <p:cNvPr id="1029" name="Picture 5" descr="Znak N&amp;ecaron;mec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2" y="1928802"/>
            <a:ext cx="1500198" cy="1950257"/>
          </a:xfrm>
          <a:prstGeom prst="rect">
            <a:avLst/>
          </a:prstGeom>
          <a:noFill/>
        </p:spPr>
      </p:pic>
      <p:pic>
        <p:nvPicPr>
          <p:cNvPr id="1031" name="Picture 7" descr="http://folievarecha.cz/images/11882_vw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4143380"/>
            <a:ext cx="2214578" cy="2214578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24U6KV5S\MC9004063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44" y="4000504"/>
            <a:ext cx="2214578" cy="1844675"/>
          </a:xfrm>
          <a:prstGeom prst="rect">
            <a:avLst/>
          </a:prstGeom>
          <a:noFill/>
        </p:spPr>
      </p:pic>
      <p:pic>
        <p:nvPicPr>
          <p:cNvPr id="1033" name="Picture 9" descr="C:\Users\Aja\AppData\Local\Microsoft\Windows\Temporary Internet Files\Content.IE5\105ORQWU\MC90044460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7752" y="2786058"/>
            <a:ext cx="1785950" cy="137915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0" y="214290"/>
            <a:ext cx="71437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Podívej se, z kterých zemí pocházejí nositelé Nobelovy ceny, obrázky ti napoví</a:t>
            </a:r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20" y="2928934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Bavorské pivo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57752" y="1785926"/>
            <a:ext cx="1928826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Orlice - symbol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858016" y="2714620"/>
            <a:ext cx="1928826" cy="15001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Fotbal – národní sport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000232" y="5786454"/>
            <a:ext cx="1928826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Das</a:t>
            </a:r>
            <a:r>
              <a:rPr lang="cs-CZ" sz="2800" b="1" dirty="0" smtClean="0"/>
              <a:t> Auto</a:t>
            </a:r>
            <a:endParaRPr lang="cs-CZ" sz="28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143372" y="5786454"/>
            <a:ext cx="1928826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Alpy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6215074" y="4786322"/>
            <a:ext cx="2714644" cy="1357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Německo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Thomas Mann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40962" name="Picture 2" descr="Soubor:Thomas Mann 193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071546"/>
            <a:ext cx="4071966" cy="5156677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571472" y="1214422"/>
            <a:ext cx="3714776" cy="250033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Německý spisovatel, slavný je také jeho bratr Heinrich – taktéž spisovatel</a:t>
            </a:r>
            <a:endParaRPr lang="cs-CZ" sz="2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71472" y="3929066"/>
            <a:ext cx="3714776" cy="250033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Nobelovu cenu získal roku 1929 za román </a:t>
            </a:r>
            <a:r>
              <a:rPr lang="cs-CZ" sz="2800" b="1" dirty="0" err="1" smtClean="0"/>
              <a:t>Buddenbrokovi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C:\Users\Aja\AppData\Local\Microsoft\Windows\Temporary Internet Files\Content.IE5\B5C89PBA\MC900015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69329">
            <a:off x="6773969" y="307994"/>
            <a:ext cx="2143140" cy="172821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428736"/>
            <a:ext cx="3143272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C:\Users\Aja\AppData\Local\Microsoft\Windows\Temporary Internet Files\Content.IE5\WRP8OLAL\MC900051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256"/>
            <a:ext cx="1214446" cy="2269457"/>
          </a:xfrm>
          <a:prstGeom prst="rect">
            <a:avLst/>
          </a:prstGeom>
          <a:noFill/>
        </p:spPr>
      </p:pic>
      <p:pic>
        <p:nvPicPr>
          <p:cNvPr id="2054" name="Picture 6" descr="C:\Users\Aja\AppData\Local\Microsoft\Windows\Temporary Internet Files\Content.IE5\NKHCPSU3\MC9000135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1285860"/>
            <a:ext cx="3120464" cy="2571768"/>
          </a:xfrm>
          <a:prstGeom prst="rect">
            <a:avLst/>
          </a:prstGeom>
          <a:noFill/>
        </p:spPr>
      </p:pic>
      <p:pic>
        <p:nvPicPr>
          <p:cNvPr id="2056" name="Picture 8" descr="Moscow July 2011-4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4810" y="4214818"/>
            <a:ext cx="2143140" cy="2381267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23528" y="214291"/>
            <a:ext cx="77048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Podívej se, z kterých zemí pocházejí nositelé Nobelovy ceny, obrázky ti napoví</a:t>
            </a:r>
            <a:r>
              <a:rPr lang="cs-CZ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57224" y="3214686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Azbuka 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1500166" y="5643578"/>
            <a:ext cx="2357454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Matrojška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857356" y="4214818"/>
            <a:ext cx="3143272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Nejslavnější chrám v Moskvě </a:t>
            </a:r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5857884" y="2714620"/>
            <a:ext cx="2928958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Hokej – národní sport 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6429388" y="4857760"/>
            <a:ext cx="2500330" cy="13573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Rusko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001188" cy="1415080"/>
          </a:xfrm>
        </p:spPr>
        <p:txBody>
          <a:bodyPr>
            <a:noAutofit/>
          </a:bodyPr>
          <a:lstStyle/>
          <a:p>
            <a:r>
              <a:rPr lang="cs-CZ" b="1" u="sng" dirty="0" err="1" smtClean="0">
                <a:solidFill>
                  <a:schemeClr val="tx1"/>
                </a:solidFill>
              </a:rPr>
              <a:t>Michail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</a:rPr>
              <a:t>Alexandrovič</a:t>
            </a:r>
            <a:r>
              <a:rPr lang="cs-CZ" b="1" u="sng" dirty="0" smtClean="0">
                <a:solidFill>
                  <a:schemeClr val="tx1"/>
                </a:solidFill>
              </a:rPr>
              <a:t> </a:t>
            </a:r>
            <a:r>
              <a:rPr lang="cs-CZ" b="1" u="sng" dirty="0" err="1" smtClean="0">
                <a:solidFill>
                  <a:schemeClr val="tx1"/>
                </a:solidFill>
              </a:rPr>
              <a:t>Šolochov</a:t>
            </a:r>
            <a:r>
              <a:rPr lang="cs-CZ" b="1" u="sng" dirty="0" smtClean="0">
                <a:solidFill>
                  <a:schemeClr val="tx1"/>
                </a:solidFill>
              </a:rPr>
              <a:t/>
            </a:r>
            <a:br>
              <a:rPr lang="cs-CZ" b="1" u="sng" dirty="0" smtClean="0">
                <a:solidFill>
                  <a:schemeClr val="tx1"/>
                </a:solidFill>
              </a:rPr>
            </a:br>
            <a:endParaRPr lang="cs-CZ" u="sng" dirty="0">
              <a:solidFill>
                <a:schemeClr val="tx1"/>
              </a:solidFill>
            </a:endParaRPr>
          </a:p>
        </p:txBody>
      </p:sp>
      <p:pic>
        <p:nvPicPr>
          <p:cNvPr id="44034" name="Picture 2" descr="Soubor:Sholokhov-19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929190" y="1168006"/>
            <a:ext cx="3857652" cy="5208965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28596" y="1428736"/>
            <a:ext cx="4071966" cy="12858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Sovětský spisovatel a komunista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28596" y="3429000"/>
            <a:ext cx="4071966" cy="12858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Během 2. světové války pracoval jako válečný dopisovatel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28596" y="5429264"/>
            <a:ext cx="4071966" cy="8572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Největší dílo – OSUD ČLOVĚKA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ja\AppData\Local\Microsoft\Windows\Temporary Internet Files\Content.IE5\CXMKDN3Y\MC900301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0"/>
            <a:ext cx="8208912" cy="6848536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 nositelů Nobelovy ceny pocházel z USA 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 nositelů Nobelovy ceny pocházel z Anglie ?</a:t>
            </a:r>
          </a:p>
          <a:p>
            <a:pPr lvl="0" algn="ctr"/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Jméno hlavního hrdiny z Knihy džunglí?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ze spisovatelů napsal příběh o chlapci a jeho vlastním poníkovi</a:t>
            </a:r>
          </a:p>
          <a:p>
            <a:pPr algn="ctr"/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Kdo z nositelů Nobelovy ceny pocházel                 z Francie ?</a:t>
            </a:r>
          </a:p>
          <a:p>
            <a:pPr lvl="0" algn="ctr"/>
            <a:endParaRPr lang="cs-CZ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 nositelů Nobelovy ceny pocházel z  Německa 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jmenuje nejznámější dílo M.A. </a:t>
            </a:r>
            <a:r>
              <a:rPr lang="cs-CZ" sz="2000" b="1" dirty="0" err="1" smtClean="0"/>
              <a:t>Šolochova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Úryvek které básně můžeš najít                           na vstupní bráně                        Wimbledonu?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z nositelů Nobelovy ceny pocházel z Ruska?</a:t>
            </a:r>
          </a:p>
          <a:p>
            <a:pPr algn="ctr"/>
            <a:endParaRPr lang="cs-CZ" sz="2000" b="1" dirty="0" smtClean="0"/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Který ze spisovatelů se narodil  v Bombaji v Indii ?</a:t>
            </a:r>
          </a:p>
          <a:p>
            <a:pPr algn="ctr"/>
            <a:endParaRPr lang="cs-CZ" sz="2000" b="1" dirty="0" smtClean="0"/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Která kniha vypráví příběh tragické lásky dvou mladých lidí během 1.sv. války 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Nobelova cena  a které české osobnosti ji získali?</a:t>
            </a:r>
          </a:p>
          <a:p>
            <a:pPr algn="ctr"/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269019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obrázků: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00B0F0"/>
                </a:solidFill>
                <a:hlinkClick r:id="rId2"/>
              </a:rPr>
              <a:t>http://cs.wikipedia.org/wiki/Soubor:NobelP2.png</a:t>
            </a:r>
          </a:p>
          <a:p>
            <a:r>
              <a:rPr lang="cs-CZ" b="1" dirty="0" smtClean="0">
                <a:solidFill>
                  <a:srgbClr val="00B0F0"/>
                </a:solidFill>
                <a:hlinkClick r:id="rId2"/>
              </a:rPr>
              <a:t>http://cs.wikipedia.org/wiki/Soubor:Mount_Rushmore_National_Memorial.jpg</a:t>
            </a:r>
            <a:r>
              <a:rPr lang="cs-CZ" b="1" dirty="0" smtClean="0">
                <a:solidFill>
                  <a:srgbClr val="00B0F0"/>
                </a:solidFill>
              </a:rPr>
              <a:t> – dostupné pod licencí </a:t>
            </a:r>
            <a:r>
              <a:rPr lang="cs-CZ" b="1" dirty="0" err="1" smtClean="0">
                <a:solidFill>
                  <a:srgbClr val="00B0F0"/>
                </a:solidFill>
              </a:rPr>
              <a:t>wikipedia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commons</a:t>
            </a:r>
            <a:r>
              <a:rPr lang="cs-CZ" b="1" dirty="0" smtClean="0">
                <a:solidFill>
                  <a:srgbClr val="00B0F0"/>
                </a:solidFill>
              </a:rPr>
              <a:t> – autor obrázků Jim </a:t>
            </a:r>
            <a:r>
              <a:rPr lang="cs-CZ" b="1" dirty="0" err="1" smtClean="0">
                <a:solidFill>
                  <a:srgbClr val="00B0F0"/>
                </a:solidFill>
              </a:rPr>
              <a:t>Bowen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  <a:hlinkClick r:id="rId3"/>
              </a:rPr>
              <a:t>http://cs.wikipedia.org/wiki/Soubor:JohnSteinbeck_crop.JPG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  <a:hlinkClick r:id="rId4"/>
              </a:rPr>
              <a:t>http://cs.wikipedia.org/wiki/Romain_Rolland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  <a:hlinkClick r:id="rId5"/>
              </a:rPr>
              <a:t>http://cs.wikipedia.org/wiki/Soubor:Thomas_Mann_1937.jpg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  <a:hlinkClick r:id="rId6"/>
              </a:rPr>
              <a:t>http://cs.wikipedia.org/wiki/Soubor:Sholokhov-1938.jpg</a:t>
            </a:r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sz="32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3200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352</TotalTime>
  <Words>1018</Words>
  <Application>Microsoft Office PowerPoint</Application>
  <PresentationFormat>Předvádění na obrazovce (4:3)</PresentationFormat>
  <Paragraphs>182</Paragraphs>
  <Slides>24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Talent</vt:lpstr>
      <vt:lpstr>Snímek 1</vt:lpstr>
      <vt:lpstr>ANOTACE:</vt:lpstr>
      <vt:lpstr>Světoví nositelé Nobelovy ceny za literaturu </vt:lpstr>
      <vt:lpstr>Nobelova cena</vt:lpstr>
      <vt:lpstr>Snímek 5</vt:lpstr>
      <vt:lpstr>John Steinbeck</vt:lpstr>
      <vt:lpstr>Bestseler - Ryzáček</vt:lpstr>
      <vt:lpstr>Odhalíš názvy Steinbeckových děl?</vt:lpstr>
      <vt:lpstr>Snímek 9</vt:lpstr>
      <vt:lpstr>Rudyard Kipling</vt:lpstr>
      <vt:lpstr>      Kniha džunglí</vt:lpstr>
      <vt:lpstr>Báseň If… / Když </vt:lpstr>
      <vt:lpstr>Snímek 13</vt:lpstr>
      <vt:lpstr>Snímek 14</vt:lpstr>
      <vt:lpstr>Romain Rolland</vt:lpstr>
      <vt:lpstr>Slavná novela – uhodni jméno:</vt:lpstr>
      <vt:lpstr>Slavná novela - Petr a Lucie</vt:lpstr>
      <vt:lpstr>Snímek 18</vt:lpstr>
      <vt:lpstr>Thomas Mann</vt:lpstr>
      <vt:lpstr>Snímek 20</vt:lpstr>
      <vt:lpstr>Michail Alexandrovič Šolochov </vt:lpstr>
      <vt:lpstr>Správně odpovídej a vylušti, co je skryto pod otázkami.</vt:lpstr>
      <vt:lpstr>Snímek 23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Světoví nositelé Nobelovy ceny za literaturu</dc:title>
  <dc:creator>Aja</dc:creator>
  <cp:lastModifiedBy>ředitelka</cp:lastModifiedBy>
  <cp:revision>58</cp:revision>
  <dcterms:created xsi:type="dcterms:W3CDTF">2012-10-06T10:14:01Z</dcterms:created>
  <dcterms:modified xsi:type="dcterms:W3CDTF">2013-07-01T07:21:37Z</dcterms:modified>
</cp:coreProperties>
</file>