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5" r:id="rId3"/>
    <p:sldId id="256" r:id="rId4"/>
    <p:sldId id="257" r:id="rId5"/>
    <p:sldId id="258" r:id="rId6"/>
    <p:sldId id="261" r:id="rId7"/>
    <p:sldId id="259" r:id="rId8"/>
    <p:sldId id="260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728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453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454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884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041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38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371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932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37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609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028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9DA49-3277-45C8-9105-CF7EC0C47F6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00FCB-8E8E-4BD0-A281-C420505989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9259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04664"/>
            <a:ext cx="8280920" cy="5688632"/>
          </a:xfrm>
        </p:spPr>
        <p:txBody>
          <a:bodyPr>
            <a:normAutofit/>
          </a:bodyPr>
          <a:lstStyle/>
          <a:p>
            <a:pPr algn="l"/>
            <a:endParaRPr lang="cs-CZ" sz="1200" dirty="0" smtClean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endParaRPr lang="cs-CZ" sz="1200" dirty="0" smtClean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b="1" dirty="0">
                <a:solidFill>
                  <a:schemeClr val="bg1"/>
                </a:solidFill>
              </a:rPr>
              <a:t>Základní škola, Mateřská škola a Základní umělecká škola, Jablonec nad </a:t>
            </a:r>
            <a:r>
              <a:rPr lang="cs-CZ" sz="1200" b="1" dirty="0" smtClean="0">
                <a:solidFill>
                  <a:schemeClr val="bg1"/>
                </a:solidFill>
              </a:rPr>
              <a:t>Jizerou</a:t>
            </a:r>
          </a:p>
          <a:p>
            <a:endParaRPr lang="cs-CZ" sz="1200" b="1" dirty="0" smtClean="0">
              <a:solidFill>
                <a:schemeClr val="bg1"/>
              </a:solidFill>
            </a:endParaRPr>
          </a:p>
          <a:p>
            <a:pPr algn="l"/>
            <a:r>
              <a:rPr lang="cs-CZ" sz="1200" b="1" smtClean="0">
                <a:solidFill>
                  <a:schemeClr val="bg1"/>
                </a:solidFill>
              </a:rPr>
              <a:t>	VY_32_INOVACE_01_Poznávání </a:t>
            </a:r>
            <a:r>
              <a:rPr lang="cs-CZ" sz="1200" b="1" dirty="0" smtClean="0">
                <a:solidFill>
                  <a:schemeClr val="bg1"/>
                </a:solidFill>
              </a:rPr>
              <a:t>planet Sluneční soustavy</a:t>
            </a:r>
          </a:p>
          <a:p>
            <a:pPr algn="l"/>
            <a:endParaRPr lang="cs-CZ" sz="1200" b="1" dirty="0">
              <a:solidFill>
                <a:schemeClr val="bg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2135188" y="1322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01598"/>
              </p:ext>
            </p:extLst>
          </p:nvPr>
        </p:nvGraphicFramePr>
        <p:xfrm>
          <a:off x="1500166" y="2357430"/>
          <a:ext cx="6096000" cy="38373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7309"/>
                <a:gridCol w="38786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Mgr. Milan Javůrek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Anotace: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žáci pracují s</a:t>
                      </a:r>
                      <a:r>
                        <a:rPr lang="cs-CZ" sz="1200" b="0" baseline="0" dirty="0" smtClean="0">
                          <a:solidFill>
                            <a:schemeClr val="bg1"/>
                          </a:solidFill>
                        </a:rPr>
                        <a:t> prezentací v PowerPointu, buďto jednotlivě  nebo ve skupině s využitím PC nebo interaktivní tabule apod. Rozeznávají a nazývají planety Sluneční soustavy. Nápovědou je obrázek planety a doplňující otázka.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Očekávaný výstup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žáci si procvičí znalosti o</a:t>
                      </a:r>
                      <a:r>
                        <a:rPr lang="cs-CZ" sz="1200" b="0" baseline="0" dirty="0" smtClean="0">
                          <a:solidFill>
                            <a:schemeClr val="bg1"/>
                          </a:solidFill>
                        </a:rPr>
                        <a:t> planetách Sluneční soustavy</a:t>
                      </a:r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, zdokonalují své</a:t>
                      </a:r>
                      <a:r>
                        <a:rPr lang="cs-CZ" sz="1200" b="0" baseline="0" dirty="0" smtClean="0">
                          <a:solidFill>
                            <a:schemeClr val="bg1"/>
                          </a:solidFill>
                        </a:rPr>
                        <a:t> znalosti s aplikací PowerPoint.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Klíčová slova: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Sluneční soustava, Slunce, planeta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Druh učebního materiálu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pracovní list s využitím PC  nebo</a:t>
                      </a:r>
                      <a:r>
                        <a:rPr lang="cs-CZ" sz="1200" b="0" baseline="0" dirty="0" smtClean="0">
                          <a:solidFill>
                            <a:schemeClr val="bg1"/>
                          </a:solidFill>
                        </a:rPr>
                        <a:t> interaktivní tabule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Druh aktivity: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aktivita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Cílová skupina: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žáci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689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Stupeň a typ vzdělávání: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vzdělávání, 2. stupeň 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11391">
                <a:tc>
                  <a:txBody>
                    <a:bodyPr/>
                    <a:lstStyle/>
                    <a:p>
                      <a:r>
                        <a:rPr lang="cs-CZ" sz="1200" b="1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Typická věková skupina: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11 – 12 let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TextovéPole 3"/>
          <p:cNvSpPr txBox="1"/>
          <p:nvPr/>
        </p:nvSpPr>
        <p:spPr>
          <a:xfrm>
            <a:off x="1115616" y="6260918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100" i="1" dirty="0">
                <a:solidFill>
                  <a:schemeClr val="bg1"/>
                </a:solidFill>
              </a:rPr>
              <a:t>Autorem materiálu a všech jeho částí, není-li uvedeno </a:t>
            </a:r>
            <a:r>
              <a:rPr lang="cs-CZ" sz="1100" i="1" dirty="0" smtClean="0">
                <a:solidFill>
                  <a:schemeClr val="bg1"/>
                </a:solidFill>
              </a:rPr>
              <a:t>jinak, </a:t>
            </a:r>
            <a:r>
              <a:rPr lang="cs-CZ" sz="1100" i="1" dirty="0">
                <a:solidFill>
                  <a:schemeClr val="bg1"/>
                </a:solidFill>
              </a:rPr>
              <a:t>je Mgr. Milan </a:t>
            </a:r>
            <a:r>
              <a:rPr lang="cs-CZ" sz="1100" i="1" dirty="0" smtClean="0">
                <a:solidFill>
                  <a:schemeClr val="bg1"/>
                </a:solidFill>
              </a:rPr>
              <a:t>Javůrek.</a:t>
            </a:r>
            <a:endParaRPr lang="cs-CZ" sz="1100" dirty="0">
              <a:solidFill>
                <a:schemeClr val="bg1"/>
              </a:solidFill>
            </a:endParaRPr>
          </a:p>
        </p:txBody>
      </p:sp>
      <p:pic>
        <p:nvPicPr>
          <p:cNvPr id="1026" name="Obrázek 3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506" y="116632"/>
            <a:ext cx="5972175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3739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63050" cy="6957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772816"/>
            <a:ext cx="7787208" cy="309634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POZNÁVÁNÍ PLANET </a:t>
            </a:r>
            <a:b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SOUSTAVY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796515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99412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první planeta Sluneční soustavy?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231805" cy="3662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3"/>
          <p:cNvSpPr txBox="1">
            <a:spLocks/>
          </p:cNvSpPr>
          <p:nvPr/>
        </p:nvSpPr>
        <p:spPr>
          <a:xfrm>
            <a:off x="2578274" y="5146923"/>
            <a:ext cx="3610744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MERKUR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73494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99412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největší planeta Sluneční soustavy?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2578274" y="5148640"/>
            <a:ext cx="3610744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274" y="1409572"/>
            <a:ext cx="3812530" cy="3705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00308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4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99412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rudě zabarvená pevná planeta?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2578274" y="5146923"/>
            <a:ext cx="3610744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854" y="1374442"/>
            <a:ext cx="3839584" cy="3752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7504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99412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ledová planeta s opačným sklonem rovníku?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2574505" y="5906538"/>
            <a:ext cx="3610744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</a:t>
            </a:r>
            <a:endParaRPr lang="cs-CZ" sz="3600" b="1" dirty="0">
              <a:solidFill>
                <a:schemeClr val="bg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9067" y="1151383"/>
            <a:ext cx="3629025" cy="475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3179" y="65963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724411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4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75" r="8409" b="6007"/>
          <a:stretch/>
        </p:blipFill>
        <p:spPr bwMode="auto">
          <a:xfrm>
            <a:off x="1960134" y="1260472"/>
            <a:ext cx="4847023" cy="3878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99412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planeta s výraznými prstenci?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2578274" y="5146923"/>
            <a:ext cx="3610744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0266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16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64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2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52">
                                          <p:stCondLst>
                                            <p:cond delay="13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332" decel="50000">
                                          <p:stCondLst>
                                            <p:cond delay="13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8363272" cy="99412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planeta s nejnižší povrchovou teplotou?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2578274" y="5146923"/>
            <a:ext cx="3610744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NEPTUN</a:t>
            </a:r>
            <a:endParaRPr lang="cs-CZ" sz="3600" b="1" dirty="0">
              <a:solidFill>
                <a:schemeClr val="bg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85"/>
          <a:stretch/>
        </p:blipFill>
        <p:spPr bwMode="auto">
          <a:xfrm>
            <a:off x="2399514" y="1484784"/>
            <a:ext cx="4116701" cy="353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25737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8363272" cy="99412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jediná planeta SS s ženským jménem?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2578274" y="5146923"/>
            <a:ext cx="3610744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VENUŠE</a:t>
            </a:r>
            <a:endParaRPr lang="cs-CZ" sz="3600" b="1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339752" y="1327677"/>
            <a:ext cx="4057207" cy="3819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84345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4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8363272" cy="99412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jediná planeta SS kde je možný život?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2578274" y="5146923"/>
            <a:ext cx="3610744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endParaRPr lang="cs-CZ" sz="36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683" y="1423190"/>
            <a:ext cx="3793926" cy="380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11905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tx1">
                <a:lumMod val="8500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52395" y="836712"/>
            <a:ext cx="7772400" cy="20162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700" b="1" dirty="0" smtClean="0"/>
              <a:t>Použité zdroje:</a:t>
            </a:r>
            <a:br>
              <a:rPr lang="cs-CZ" sz="1700" b="1" dirty="0" smtClean="0"/>
            </a:br>
            <a:r>
              <a:rPr lang="cs-CZ" sz="1700" dirty="0" smtClean="0"/>
              <a:t/>
            </a:r>
            <a:br>
              <a:rPr lang="cs-CZ" sz="1700" dirty="0" smtClean="0"/>
            </a:br>
            <a:r>
              <a:rPr lang="cs-CZ" sz="1700" dirty="0" smtClean="0">
                <a:latin typeface="+mn-lt"/>
              </a:rPr>
              <a:t>Obrázky. Sluneční soustava - planety  [cit. 2012–06–14]. Dostupné pod licencí </a:t>
            </a:r>
            <a:r>
              <a:rPr lang="cs-CZ" sz="1700" dirty="0" err="1" smtClean="0">
                <a:latin typeface="+mn-lt"/>
              </a:rPr>
              <a:t>Creative</a:t>
            </a:r>
            <a:r>
              <a:rPr lang="cs-CZ" sz="1700" dirty="0" smtClean="0">
                <a:latin typeface="+mn-lt"/>
              </a:rPr>
              <a:t> </a:t>
            </a:r>
            <a:r>
              <a:rPr lang="cs-CZ" sz="1700" dirty="0" err="1" smtClean="0">
                <a:latin typeface="+mn-lt"/>
              </a:rPr>
              <a:t>Commons</a:t>
            </a:r>
            <a:r>
              <a:rPr lang="cs-CZ" sz="1700" dirty="0" smtClean="0">
                <a:latin typeface="+mn-lt"/>
              </a:rPr>
              <a:t> na WWW:</a:t>
            </a:r>
            <a:br>
              <a:rPr lang="cs-CZ" sz="1700" dirty="0" smtClean="0">
                <a:latin typeface="+mn-lt"/>
              </a:rPr>
            </a:br>
            <a:r>
              <a:rPr lang="cs-CZ" sz="1700" dirty="0" smtClean="0">
                <a:latin typeface="+mn-lt"/>
              </a:rPr>
              <a:t>&lt;</a:t>
            </a:r>
            <a:r>
              <a:rPr lang="cs-CZ" sz="1700" u="sng" dirty="0">
                <a:latin typeface="+mn-lt"/>
                <a:hlinkClick r:id="rId2" action="ppaction://hlinkfile"/>
              </a:rPr>
              <a:t>http://www.datakabinet.cz/</a:t>
            </a:r>
            <a:r>
              <a:rPr lang="cs-CZ" sz="1700" u="sng" dirty="0" err="1">
                <a:latin typeface="+mn-lt"/>
                <a:hlinkClick r:id="rId2" action="ppaction://hlinkfile"/>
              </a:rPr>
              <a:t>cs</a:t>
            </a:r>
            <a:r>
              <a:rPr lang="cs-CZ" sz="1700" u="sng" dirty="0">
                <a:latin typeface="+mn-lt"/>
                <a:hlinkClick r:id="rId2" action="ppaction://hlinkfile"/>
              </a:rPr>
              <a:t>/</a:t>
            </a:r>
            <a:r>
              <a:rPr lang="cs-CZ" sz="1700" u="sng" dirty="0" err="1">
                <a:latin typeface="+mn-lt"/>
                <a:hlinkClick r:id="rId2" action="ppaction://hlinkfile"/>
              </a:rPr>
              <a:t>Vyukove</a:t>
            </a:r>
            <a:r>
              <a:rPr lang="cs-CZ" sz="1700" u="sng" dirty="0">
                <a:latin typeface="+mn-lt"/>
                <a:hlinkClick r:id="rId2" action="ppaction://hlinkfile"/>
              </a:rPr>
              <a:t>-</a:t>
            </a:r>
            <a:r>
              <a:rPr lang="cs-CZ" sz="1700" u="sng" dirty="0" err="1">
                <a:latin typeface="+mn-lt"/>
                <a:hlinkClick r:id="rId2" action="ppaction://hlinkfile"/>
              </a:rPr>
              <a:t>materialy</a:t>
            </a:r>
            <a:r>
              <a:rPr lang="cs-CZ" sz="1700" u="sng" dirty="0">
                <a:latin typeface="+mn-lt"/>
                <a:hlinkClick r:id="rId2" action="ppaction://hlinkfile"/>
              </a:rPr>
              <a:t>-a-data/</a:t>
            </a:r>
            <a:r>
              <a:rPr lang="cs-CZ" sz="1700" u="sng" dirty="0" err="1">
                <a:latin typeface="+mn-lt"/>
                <a:hlinkClick r:id="rId2" action="ppaction://hlinkfile"/>
              </a:rPr>
              <a:t>Clovek</a:t>
            </a:r>
            <a:r>
              <a:rPr lang="cs-CZ" sz="1700" u="sng" dirty="0">
                <a:latin typeface="+mn-lt"/>
                <a:hlinkClick r:id="rId2" action="ppaction://hlinkfile"/>
              </a:rPr>
              <a:t>-a-</a:t>
            </a:r>
            <a:r>
              <a:rPr lang="cs-CZ" sz="1700" u="sng" dirty="0" err="1">
                <a:latin typeface="+mn-lt"/>
                <a:hlinkClick r:id="rId2" action="ppaction://hlinkfile"/>
              </a:rPr>
              <a:t>priroda</a:t>
            </a:r>
            <a:r>
              <a:rPr lang="cs-CZ" sz="1700" u="sng" dirty="0">
                <a:latin typeface="+mn-lt"/>
                <a:hlinkClick r:id="rId2" action="ppaction://hlinkfile"/>
              </a:rPr>
              <a:t>/</a:t>
            </a:r>
            <a:r>
              <a:rPr lang="cs-CZ" sz="1700" u="sng" dirty="0" err="1">
                <a:latin typeface="+mn-lt"/>
                <a:hlinkClick r:id="rId2" action="ppaction://hlinkfile"/>
              </a:rPr>
              <a:t>Vyukove</a:t>
            </a:r>
            <a:r>
              <a:rPr lang="cs-CZ" sz="1700" u="sng" dirty="0">
                <a:latin typeface="+mn-lt"/>
                <a:hlinkClick r:id="rId2" action="ppaction://hlinkfile"/>
              </a:rPr>
              <a:t>-tabulky/Slunecni-soustava-planety.html</a:t>
            </a:r>
            <a:r>
              <a:rPr lang="cs-CZ" sz="1700" dirty="0" smtClean="0">
                <a:latin typeface="+mn-lt"/>
              </a:rPr>
              <a:t>&gt;</a:t>
            </a:r>
            <a:br>
              <a:rPr lang="cs-CZ" sz="1700" dirty="0" smtClean="0">
                <a:latin typeface="+mn-lt"/>
              </a:rPr>
            </a:br>
            <a:r>
              <a:rPr lang="cs-CZ" sz="1600" dirty="0" smtClean="0">
                <a:latin typeface="+mn-lt"/>
              </a:rPr>
              <a:t/>
            </a:r>
            <a:br>
              <a:rPr lang="cs-CZ" sz="1600" dirty="0" smtClean="0">
                <a:latin typeface="+mn-lt"/>
              </a:rPr>
            </a:br>
            <a:endParaRPr lang="cs-CZ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0500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99</TotalTime>
  <Words>410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POZNÁVÁNÍ PLANET  SLUNEČNÍ SOUSTAVY</vt:lpstr>
      <vt:lpstr>Jak se nazývá první planeta Sluneční soustavy?</vt:lpstr>
      <vt:lpstr>Jak se nazývá největší planeta Sluneční soustavy?</vt:lpstr>
      <vt:lpstr>Jak se nazývá rudě zabarvená pevná planeta?</vt:lpstr>
      <vt:lpstr>Jak se nazývá ledová planeta s opačným sklonem rovníku?</vt:lpstr>
      <vt:lpstr>Jak se nazývá planeta s výraznými prstenci?</vt:lpstr>
      <vt:lpstr>Jak se nazývá planeta s nejnižší povrchovou teplotou?</vt:lpstr>
      <vt:lpstr>Jak se nazývá jediná planeta SS s ženským jménem?</vt:lpstr>
      <vt:lpstr>Jak se nazývá jediná planeta SS kde je možný život?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se nazývá první planeta Sluneční soustavy?</dc:title>
  <dc:creator>Milda a Kachut</dc:creator>
  <cp:lastModifiedBy>Uživatel</cp:lastModifiedBy>
  <cp:revision>17</cp:revision>
  <dcterms:created xsi:type="dcterms:W3CDTF">2012-05-03T19:06:33Z</dcterms:created>
  <dcterms:modified xsi:type="dcterms:W3CDTF">2013-06-19T13:39:54Z</dcterms:modified>
</cp:coreProperties>
</file>