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CC2D8D-0E10-4EB8-9B65-4F682446E941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C099F-E08B-4AC3-B00C-AE8B868599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150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BC099F-E08B-4AC3-B00C-AE8B8685997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8000">
              <a:srgbClr val="92D050"/>
            </a:gs>
            <a:gs pos="100000">
              <a:srgbClr val="00B05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77A5A-8210-4227-9906-A7987AA96836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085060-133D-4A34-A662-CF050F0FBF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-35496" y="2262208"/>
          <a:ext cx="9144000" cy="4623176"/>
        </p:xfrm>
        <a:graphic>
          <a:graphicData uri="http://schemas.openxmlformats.org/drawingml/2006/table">
            <a:tbl>
              <a:tblPr/>
              <a:tblGrid>
                <a:gridCol w="1669645"/>
                <a:gridCol w="7474355"/>
              </a:tblGrid>
              <a:tr h="9812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poznávají souvislosti mezi jednotlivými  složkami početních  výkonů a vytvářejí si konkrétní představu související se sčítáním. Pomocí číselné osy se žáci učí znázorňování zadaného příkladu a vytvářejí si návyk k  provádění kontroly.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Mgr. Lenka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786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květen  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98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12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Matematika a její aplikace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14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Sčítání do 15 bez přechodu přes desítku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906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Prezentace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" name="Picture 2" descr="\\SERVER\Ucitele\DUM 2012 -2013\logo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242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497" t="17719" r="71060" b="54966"/>
          <a:stretch>
            <a:fillRect/>
          </a:stretch>
        </p:blipFill>
        <p:spPr bwMode="auto">
          <a:xfrm>
            <a:off x="1475656" y="74627"/>
            <a:ext cx="1596178" cy="155417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30510" t="17516" r="47638" b="55906"/>
          <a:stretch>
            <a:fillRect/>
          </a:stretch>
        </p:blipFill>
        <p:spPr bwMode="auto">
          <a:xfrm>
            <a:off x="137507" y="116632"/>
            <a:ext cx="1554173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 l="8066" t="10133" r="71853" b="64765"/>
          <a:stretch>
            <a:fillRect/>
          </a:stretch>
        </p:blipFill>
        <p:spPr bwMode="auto">
          <a:xfrm>
            <a:off x="323528" y="4869160"/>
            <a:ext cx="1224136" cy="122413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 l="30510" t="10133" r="49409" b="64765"/>
          <a:stretch>
            <a:fillRect/>
          </a:stretch>
        </p:blipFill>
        <p:spPr bwMode="auto">
          <a:xfrm>
            <a:off x="1115616" y="5157192"/>
            <a:ext cx="1428159" cy="142815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>
            <a:off x="899592" y="980728"/>
            <a:ext cx="1344149" cy="13281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7668344" y="5445224"/>
            <a:ext cx="1386154" cy="13861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 l="53544" t="66980" r="26966" b="9395"/>
          <a:stretch>
            <a:fillRect/>
          </a:stretch>
        </p:blipFill>
        <p:spPr bwMode="auto">
          <a:xfrm>
            <a:off x="6588224" y="5013176"/>
            <a:ext cx="1386154" cy="13441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TextovéPole 11"/>
          <p:cNvSpPr txBox="1"/>
          <p:nvPr/>
        </p:nvSpPr>
        <p:spPr>
          <a:xfrm>
            <a:off x="0" y="2307644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DO 15 BEZ PŘECHODU PŘES DESÍTKU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3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32656"/>
            <a:ext cx="2088232" cy="20882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bdélník 51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11        </a:t>
            </a:r>
            <a:endParaRPr lang="cs-CZ" sz="8000" dirty="0"/>
          </a:p>
        </p:txBody>
      </p:sp>
      <p:cxnSp>
        <p:nvCxnSpPr>
          <p:cNvPr id="23" name="Přímá spojovací šipka 22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3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9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4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8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2" name="Picture 6"/>
          <p:cNvPicPr>
            <a:picLocks noChangeAspect="1" noChangeArrowheads="1"/>
          </p:cNvPicPr>
          <p:nvPr/>
        </p:nvPicPr>
        <p:blipFill>
          <a:blip r:embed="rId4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3" name="Picture 7"/>
          <p:cNvPicPr>
            <a:picLocks noChangeAspect="1" noChangeArrowheads="1"/>
          </p:cNvPicPr>
          <p:nvPr/>
        </p:nvPicPr>
        <p:blipFill>
          <a:blip r:embed="rId4" cstate="print"/>
          <a:srcRect l="9248" t="66242" r="71262" b="9395"/>
          <a:stretch>
            <a:fillRect/>
          </a:stretch>
        </p:blipFill>
        <p:spPr bwMode="auto">
          <a:xfrm>
            <a:off x="1403648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4" name="TextovéPole 43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979712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</a:t>
            </a:r>
            <a:endParaRPr lang="cs-CZ" sz="4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12</a:t>
            </a:r>
            <a:endParaRPr lang="cs-CZ" sz="23900" dirty="0"/>
          </a:p>
        </p:txBody>
      </p:sp>
      <p:sp>
        <p:nvSpPr>
          <p:cNvPr id="51" name="Obdélník 50"/>
          <p:cNvSpPr/>
          <p:nvPr/>
        </p:nvSpPr>
        <p:spPr>
          <a:xfrm>
            <a:off x="2411760" y="233353"/>
            <a:ext cx="144783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+ 1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851920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/>
          <a:srcRect l="3541" t="24335" r="7860" b="18798"/>
          <a:stretch>
            <a:fillRect/>
          </a:stretch>
        </p:blipFill>
        <p:spPr bwMode="auto">
          <a:xfrm>
            <a:off x="827584" y="5301208"/>
            <a:ext cx="7704856" cy="122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50" grpId="0"/>
      <p:bldP spid="51" grpId="0"/>
      <p:bldP spid="54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14        </a:t>
            </a:r>
            <a:endParaRPr lang="cs-CZ" sz="8000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5076056" y="4221088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" name="TextovéPole 22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79712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15</a:t>
            </a:r>
            <a:endParaRPr lang="cs-CZ" sz="23900" dirty="0"/>
          </a:p>
        </p:txBody>
      </p:sp>
      <p:sp>
        <p:nvSpPr>
          <p:cNvPr id="27" name="Obdélník 26"/>
          <p:cNvSpPr/>
          <p:nvPr/>
        </p:nvSpPr>
        <p:spPr>
          <a:xfrm>
            <a:off x="2411760" y="233353"/>
            <a:ext cx="144783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+ 1</a:t>
            </a:r>
            <a:endParaRPr lang="cs-CZ" sz="8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1403648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2267744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1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3131840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4" cstate="print"/>
          <a:srcRect l="2802" t="23239" r="7771" b="23239"/>
          <a:stretch>
            <a:fillRect/>
          </a:stretch>
        </p:blipFill>
        <p:spPr bwMode="auto">
          <a:xfrm>
            <a:off x="755576" y="5373216"/>
            <a:ext cx="7776864" cy="1152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11        </a:t>
            </a:r>
            <a:endParaRPr lang="cs-CZ" sz="8000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1763688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" name="TextovéPole 22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79712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1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15</a:t>
            </a:r>
            <a:endParaRPr lang="cs-CZ" sz="23900" dirty="0"/>
          </a:p>
        </p:txBody>
      </p:sp>
      <p:sp>
        <p:nvSpPr>
          <p:cNvPr id="26" name="Obdélník 25"/>
          <p:cNvSpPr/>
          <p:nvPr/>
        </p:nvSpPr>
        <p:spPr>
          <a:xfrm>
            <a:off x="2411760" y="233353"/>
            <a:ext cx="144783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+ 4</a:t>
            </a:r>
            <a:endParaRPr lang="cs-CZ" sz="8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32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2699792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3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3635896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4572000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 l="4369" t="20071" r="7860" b="19718"/>
          <a:stretch>
            <a:fillRect/>
          </a:stretch>
        </p:blipFill>
        <p:spPr bwMode="auto">
          <a:xfrm>
            <a:off x="755576" y="5157192"/>
            <a:ext cx="7632848" cy="12961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12        </a:t>
            </a:r>
            <a:endParaRPr lang="cs-CZ" sz="8000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403648" y="1412776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763688" y="1412776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1560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2699792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1" name="TextovéPole 20"/>
          <p:cNvSpPr txBox="1"/>
          <p:nvPr/>
        </p:nvSpPr>
        <p:spPr>
          <a:xfrm>
            <a:off x="683568" y="22088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220486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15</a:t>
            </a:r>
            <a:endParaRPr lang="cs-CZ" sz="23900" dirty="0"/>
          </a:p>
        </p:txBody>
      </p:sp>
      <p:sp>
        <p:nvSpPr>
          <p:cNvPr id="24" name="Obdélník 23"/>
          <p:cNvSpPr/>
          <p:nvPr/>
        </p:nvSpPr>
        <p:spPr>
          <a:xfrm>
            <a:off x="2411760" y="233353"/>
            <a:ext cx="144783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+ 3</a:t>
            </a:r>
            <a:endParaRPr lang="cs-CZ" sz="8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27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3635896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8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4572000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1403648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 l="3630" t="23239" r="6943" b="23239"/>
          <a:stretch>
            <a:fillRect/>
          </a:stretch>
        </p:blipFill>
        <p:spPr bwMode="auto">
          <a:xfrm>
            <a:off x="683568" y="5229200"/>
            <a:ext cx="7776864" cy="11521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 </a:t>
            </a:r>
            <a:r>
              <a:rPr lang="cs-CZ" sz="8000" dirty="0" smtClean="0"/>
              <a:t>2 +        </a:t>
            </a:r>
            <a:endParaRPr lang="cs-CZ" sz="8000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2555776" y="1340768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915816" y="1340768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915816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2699792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4" name="TextovéPole 23"/>
          <p:cNvSpPr txBox="1"/>
          <p:nvPr/>
        </p:nvSpPr>
        <p:spPr>
          <a:xfrm>
            <a:off x="1835696" y="2136800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213285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14</a:t>
            </a:r>
            <a:endParaRPr lang="cs-CZ" sz="23900" dirty="0"/>
          </a:p>
        </p:txBody>
      </p:sp>
      <p:sp>
        <p:nvSpPr>
          <p:cNvPr id="27" name="Obdélník 26"/>
          <p:cNvSpPr/>
          <p:nvPr/>
        </p:nvSpPr>
        <p:spPr>
          <a:xfrm>
            <a:off x="1547664" y="233353"/>
            <a:ext cx="192071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   12</a:t>
            </a:r>
            <a:endParaRPr lang="cs-CZ" sz="8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63888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29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3635896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1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1403648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 l="3630" t="23239" r="6943" b="19894"/>
          <a:stretch>
            <a:fillRect/>
          </a:stretch>
        </p:blipFill>
        <p:spPr bwMode="auto">
          <a:xfrm>
            <a:off x="683568" y="5301208"/>
            <a:ext cx="7776864" cy="122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  <p:bldP spid="25" grpId="0"/>
      <p:bldP spid="26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915816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 </a:t>
            </a:r>
            <a:r>
              <a:rPr lang="cs-CZ" sz="8000" dirty="0" smtClean="0"/>
              <a:t>2 +        </a:t>
            </a:r>
            <a:endParaRPr lang="cs-CZ" sz="8000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2555776" y="1340768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915816" y="1340768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915816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2699792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1" name="TextovéPole 20"/>
          <p:cNvSpPr txBox="1"/>
          <p:nvPr/>
        </p:nvSpPr>
        <p:spPr>
          <a:xfrm>
            <a:off x="1835696" y="2136800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31840" y="213285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</a:t>
            </a:r>
            <a:endParaRPr lang="cs-CZ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13</a:t>
            </a:r>
            <a:endParaRPr lang="cs-CZ" sz="23900" dirty="0"/>
          </a:p>
        </p:txBody>
      </p:sp>
      <p:sp>
        <p:nvSpPr>
          <p:cNvPr id="24" name="Obdélník 23"/>
          <p:cNvSpPr/>
          <p:nvPr/>
        </p:nvSpPr>
        <p:spPr>
          <a:xfrm>
            <a:off x="1547664" y="233353"/>
            <a:ext cx="192071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   11</a:t>
            </a:r>
            <a:endParaRPr lang="cs-CZ" sz="8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3888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26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3635896" y="4149080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 l="2484" t="20990" r="5197" b="22143"/>
          <a:stretch>
            <a:fillRect/>
          </a:stretch>
        </p:blipFill>
        <p:spPr bwMode="auto">
          <a:xfrm>
            <a:off x="683568" y="5301208"/>
            <a:ext cx="8028384" cy="122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1" grpId="0"/>
      <p:bldP spid="22" grpId="0"/>
      <p:bldP spid="23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915816" y="2132856"/>
            <a:ext cx="936104" cy="936104"/>
          </a:xfrm>
          <a:prstGeom prst="rect">
            <a:avLst/>
          </a:prstGeom>
          <a:solidFill>
            <a:schemeClr val="bg1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60648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/>
              <a:t> </a:t>
            </a:r>
            <a:r>
              <a:rPr lang="cs-CZ" sz="8000" dirty="0" smtClean="0"/>
              <a:t>1 +        </a:t>
            </a:r>
            <a:endParaRPr lang="cs-CZ" sz="8000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555776" y="1340768"/>
            <a:ext cx="360040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915816" y="1340768"/>
            <a:ext cx="288032" cy="57606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915816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63688" y="2132856"/>
            <a:ext cx="936104" cy="936104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539552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6866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1351526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2215622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0797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3943814" y="324298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4807910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5678410" y="3232542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6464094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7334594" y="3232540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>
          <a:blip r:embed="rId3" cstate="print"/>
          <a:srcRect l="53447" t="10616" r="27654" b="66039"/>
          <a:stretch>
            <a:fillRect/>
          </a:stretch>
        </p:blipFill>
        <p:spPr bwMode="auto">
          <a:xfrm rot="165721" flipH="1">
            <a:off x="8185318" y="3232541"/>
            <a:ext cx="831856" cy="8219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3" cstate="print"/>
          <a:srcRect l="9248" t="66242" r="71262" b="9395"/>
          <a:stretch>
            <a:fillRect/>
          </a:stretch>
        </p:blipFill>
        <p:spPr bwMode="auto">
          <a:xfrm>
            <a:off x="3923928" y="4221088"/>
            <a:ext cx="864096" cy="864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2" name="TextovéPole 21"/>
          <p:cNvSpPr txBox="1"/>
          <p:nvPr/>
        </p:nvSpPr>
        <p:spPr>
          <a:xfrm>
            <a:off x="1835696" y="2136800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10</a:t>
            </a:r>
            <a:endParaRPr lang="cs-CZ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31840" y="213285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-531440"/>
            <a:ext cx="345638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dirty="0" smtClean="0"/>
              <a:t>14</a:t>
            </a:r>
            <a:endParaRPr lang="cs-CZ" sz="23900" dirty="0"/>
          </a:p>
        </p:txBody>
      </p:sp>
      <p:sp>
        <p:nvSpPr>
          <p:cNvPr id="25" name="Obdélník 24"/>
          <p:cNvSpPr/>
          <p:nvPr/>
        </p:nvSpPr>
        <p:spPr>
          <a:xfrm>
            <a:off x="1547664" y="233353"/>
            <a:ext cx="192071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/>
              <a:t>   13</a:t>
            </a:r>
            <a:endParaRPr lang="cs-CZ" sz="8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260648"/>
            <a:ext cx="1080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1403648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" name="Picture 5"/>
          <p:cNvPicPr>
            <a:picLocks noChangeAspect="1" noChangeArrowheads="1"/>
          </p:cNvPicPr>
          <p:nvPr/>
        </p:nvPicPr>
        <p:blipFill>
          <a:blip r:embed="rId2" cstate="print"/>
          <a:srcRect l="30510" t="10133" r="49409" b="64765"/>
          <a:stretch>
            <a:fillRect/>
          </a:stretch>
        </p:blipFill>
        <p:spPr bwMode="auto">
          <a:xfrm>
            <a:off x="2195736" y="4149080"/>
            <a:ext cx="792088" cy="7920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4" cstate="print"/>
          <a:srcRect l="3541" t="24335" r="7032" b="15453"/>
          <a:stretch>
            <a:fillRect/>
          </a:stretch>
        </p:blipFill>
        <p:spPr bwMode="auto">
          <a:xfrm>
            <a:off x="755576" y="5301208"/>
            <a:ext cx="7776864" cy="12961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2" grpId="0"/>
      <p:bldP spid="23" grpId="0"/>
      <p:bldP spid="24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332656"/>
            <a:ext cx="7123232" cy="1938992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algn="ctr"/>
            <a:r>
              <a:rPr lang="cs-CZ" sz="6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endParaRPr lang="cs-CZ" sz="60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</a:t>
            </a:r>
            <a:endParaRPr lang="cs-CZ" sz="60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708920"/>
            <a:ext cx="8131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Knoflíky     -            naskenované z  vlastních zdrojů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50929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158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40</cp:revision>
  <dcterms:created xsi:type="dcterms:W3CDTF">2013-05-08T15:40:11Z</dcterms:created>
  <dcterms:modified xsi:type="dcterms:W3CDTF">2013-09-25T11:29:21Z</dcterms:modified>
</cp:coreProperties>
</file>