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91" d="100"/>
          <a:sy n="91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C9D01BA-1CD2-49F5-8CBD-0066EBF0152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DF1480C0-D520-4540-9912-A23D9E95AD05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7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65668" y="1000012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Prvouka</a:t>
            </a:r>
          </a:p>
          <a:p>
            <a:r>
              <a:rPr lang="cs-CZ" dirty="0" smtClean="0"/>
              <a:t>ROČNÍK:  druhý</a:t>
            </a:r>
          </a:p>
          <a:p>
            <a:r>
              <a:rPr lang="cs-CZ" dirty="0" smtClean="0"/>
              <a:t>TÉMA:      Živočichové ve volné přírodě</a:t>
            </a:r>
          </a:p>
          <a:p>
            <a:r>
              <a:rPr lang="cs-CZ" dirty="0" smtClean="0"/>
              <a:t>AUTOR:    Mgr. Jitka Bečicová</a:t>
            </a:r>
          </a:p>
          <a:p>
            <a:r>
              <a:rPr lang="cs-CZ" dirty="0" smtClean="0"/>
              <a:t>DATUM VYTVOŘENÍ:  5. 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VY_32_INOVACE_41_Jb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33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rgbClr val="E9E41A"/>
          </a:solidFill>
          <a:ln>
            <a:solidFill>
              <a:srgbClr val="FFFF00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5434" y="1578250"/>
            <a:ext cx="82290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k vyvození nebo opakování učiva 2. ročníku Prvouka</a:t>
            </a:r>
          </a:p>
          <a:p>
            <a:r>
              <a:rPr lang="cs-CZ" dirty="0" smtClean="0"/>
              <a:t>- Živočichové ve volné přírodě.</a:t>
            </a:r>
          </a:p>
          <a:p>
            <a:r>
              <a:rPr lang="cs-CZ" dirty="0" smtClean="0"/>
              <a:t>V rámci prezentace se žáci seznamují s rozdělením živočichů do tří hlavních </a:t>
            </a:r>
            <a:r>
              <a:rPr lang="cs-CZ" dirty="0" smtClean="0"/>
              <a:t>skupin, </a:t>
            </a:r>
            <a:r>
              <a:rPr lang="cs-CZ" dirty="0" smtClean="0"/>
              <a:t>s jejími zástupci a jejich charakteristickými znaky.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uvedení žáků do tématu </a:t>
            </a:r>
            <a:r>
              <a:rPr lang="cs-CZ" dirty="0" smtClean="0"/>
              <a:t>Živočichové ve volné přírodě, jejich rozdělení do skupin. Využívá </a:t>
            </a:r>
            <a:r>
              <a:rPr lang="cs-CZ" dirty="0"/>
              <a:t>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226148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905" y="565228"/>
            <a:ext cx="83074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Živočichové ve volné přírodě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4912" y="2506901"/>
            <a:ext cx="1277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rgbClr val="006600"/>
                </a:solidFill>
              </a:rPr>
              <a:t>Savci</a:t>
            </a:r>
            <a:endParaRPr lang="cs-CZ" sz="3200" dirty="0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rgbClr val="00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62754" y="2462224"/>
            <a:ext cx="1165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tx1">
                      <a:lumMod val="75000"/>
                      <a:lumOff val="25000"/>
                    </a:schemeClr>
                  </a:solidFill>
                </a:ln>
                <a:solidFill>
                  <a:srgbClr val="0070C0"/>
                </a:solidFill>
              </a:rPr>
              <a:t>Ptáci</a:t>
            </a:r>
            <a:endParaRPr lang="cs-CZ" sz="3200" dirty="0"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25860" y="2471522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1">
                      <a:lumMod val="75000"/>
                      <a:lumOff val="25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Hmyz</a:t>
            </a:r>
            <a:endParaRPr lang="cs-CZ" sz="3200" b="1" dirty="0">
              <a:ln w="12700">
                <a:solidFill>
                  <a:schemeClr val="tx1">
                    <a:lumMod val="75000"/>
                    <a:lumOff val="25000"/>
                  </a:schemeClr>
                </a:solidFill>
                <a:prstDash val="solid"/>
              </a:ln>
              <a:solidFill>
                <a:schemeClr val="accent5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69" y="34255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206" y="33943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002" y="33411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9275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878" y="332656"/>
            <a:ext cx="20072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1">
                      <a:lumMod val="75000"/>
                      <a:lumOff val="25000"/>
                    </a:schemeClr>
                  </a:solidFill>
                  <a:prstDash val="solid"/>
                </a:ln>
                <a:solidFill>
                  <a:srgbClr val="0066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Savci</a:t>
            </a:r>
            <a:endParaRPr lang="cs-CZ" sz="4800" b="1" dirty="0">
              <a:ln w="12700">
                <a:solidFill>
                  <a:schemeClr val="tx1">
                    <a:lumMod val="75000"/>
                    <a:lumOff val="25000"/>
                  </a:schemeClr>
                </a:solidFill>
                <a:prstDash val="solid"/>
              </a:ln>
              <a:solidFill>
                <a:srgbClr val="0066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878" y="1484784"/>
            <a:ext cx="572432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tělo mají pokryto srstí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rodí živá mláďata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mláďata sají mateřské mléko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86" b="15690"/>
          <a:stretch/>
        </p:blipFill>
        <p:spPr bwMode="auto">
          <a:xfrm>
            <a:off x="464878" y="4334445"/>
            <a:ext cx="2962642" cy="19975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73" b="18232"/>
          <a:stretch/>
        </p:blipFill>
        <p:spPr bwMode="auto">
          <a:xfrm>
            <a:off x="6153107" y="1277181"/>
            <a:ext cx="2795604" cy="1800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68" r="17366"/>
          <a:stretch/>
        </p:blipFill>
        <p:spPr bwMode="auto">
          <a:xfrm>
            <a:off x="6953664" y="3836889"/>
            <a:ext cx="1717391" cy="25760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60" b="17046"/>
          <a:stretch/>
        </p:blipFill>
        <p:spPr bwMode="auto">
          <a:xfrm>
            <a:off x="3851920" y="3497012"/>
            <a:ext cx="2851512" cy="18362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5727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404" y="507940"/>
            <a:ext cx="18998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1">
                      <a:lumMod val="75000"/>
                      <a:lumOff val="2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Ptáci</a:t>
            </a:r>
            <a:endParaRPr lang="cs-CZ" sz="4800" b="1" dirty="0">
              <a:ln w="12700">
                <a:solidFill>
                  <a:schemeClr val="tx1">
                    <a:lumMod val="75000"/>
                    <a:lumOff val="2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5404" y="1569724"/>
            <a:ext cx="801597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tělo mají porostlé peřím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mláďata se líhnou z vajec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přední končetiny mají přeměněny v křídla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65" b="18814"/>
          <a:stretch/>
        </p:blipFill>
        <p:spPr bwMode="auto">
          <a:xfrm>
            <a:off x="3707904" y="3432848"/>
            <a:ext cx="2236918" cy="13896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63" r="14564"/>
          <a:stretch/>
        </p:blipFill>
        <p:spPr bwMode="auto">
          <a:xfrm>
            <a:off x="1979712" y="4437112"/>
            <a:ext cx="1344798" cy="20602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99" b="16162"/>
          <a:stretch/>
        </p:blipFill>
        <p:spPr bwMode="auto">
          <a:xfrm>
            <a:off x="5172147" y="5219098"/>
            <a:ext cx="2015687" cy="13896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3" t="22720" r="13588"/>
          <a:stretch/>
        </p:blipFill>
        <p:spPr bwMode="auto">
          <a:xfrm>
            <a:off x="6457779" y="429281"/>
            <a:ext cx="1694940" cy="18200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0" r="19782"/>
          <a:stretch/>
        </p:blipFill>
        <p:spPr bwMode="auto">
          <a:xfrm>
            <a:off x="392005" y="3101626"/>
            <a:ext cx="1290935" cy="20530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28" r="18750"/>
          <a:stretch/>
        </p:blipFill>
        <p:spPr bwMode="auto">
          <a:xfrm>
            <a:off x="7305249" y="3114033"/>
            <a:ext cx="1299769" cy="2092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22136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21194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1">
                      <a:lumMod val="75000"/>
                      <a:lumOff val="25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Hmyz</a:t>
            </a:r>
            <a:endParaRPr lang="cs-CZ" sz="4800" b="1" dirty="0">
              <a:ln w="12700">
                <a:solidFill>
                  <a:schemeClr val="tx1">
                    <a:lumMod val="75000"/>
                    <a:lumOff val="25000"/>
                  </a:schemeClr>
                </a:solidFill>
                <a:prstDash val="solid"/>
              </a:ln>
              <a:solidFill>
                <a:schemeClr val="accent5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51726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nemají v těle kosti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mají šest nohou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často mají dva páry křídel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4" r="16909"/>
          <a:stretch/>
        </p:blipFill>
        <p:spPr bwMode="auto">
          <a:xfrm>
            <a:off x="3353094" y="3789040"/>
            <a:ext cx="1581204" cy="23718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93" b="18471"/>
          <a:stretch/>
        </p:blipFill>
        <p:spPr bwMode="auto">
          <a:xfrm>
            <a:off x="5595091" y="4734005"/>
            <a:ext cx="2620887" cy="16678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87" b="18561"/>
          <a:stretch/>
        </p:blipFill>
        <p:spPr bwMode="auto">
          <a:xfrm>
            <a:off x="5076056" y="735886"/>
            <a:ext cx="2543944" cy="16574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45" b="14966"/>
          <a:stretch/>
        </p:blipFill>
        <p:spPr bwMode="auto">
          <a:xfrm>
            <a:off x="6392835" y="2614933"/>
            <a:ext cx="2427637" cy="16505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64" b="11564"/>
          <a:stretch/>
        </p:blipFill>
        <p:spPr bwMode="auto">
          <a:xfrm>
            <a:off x="571036" y="3789040"/>
            <a:ext cx="2304256" cy="17805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05316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317" y="1124744"/>
            <a:ext cx="453650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76824" y="4365104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ocas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76824" y="2757499"/>
            <a:ext cx="1141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trup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81554" y="5879033"/>
            <a:ext cx="3795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zadní končetiny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365104"/>
            <a:ext cx="32815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přední končetiny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478413"/>
            <a:ext cx="1417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hlava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99181" y="2983416"/>
            <a:ext cx="92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krk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6903" y="2013920"/>
            <a:ext cx="16514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čenich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7926" y="354328"/>
            <a:ext cx="84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uši</a:t>
            </a:r>
            <a:endParaRPr lang="cs-CZ" sz="36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5724128" y="908720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3" idx="1"/>
          </p:cNvCxnSpPr>
          <p:nvPr/>
        </p:nvCxnSpPr>
        <p:spPr>
          <a:xfrm flipV="1">
            <a:off x="5179189" y="3080665"/>
            <a:ext cx="1897635" cy="54908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2" idx="1"/>
          </p:cNvCxnSpPr>
          <p:nvPr/>
        </p:nvCxnSpPr>
        <p:spPr>
          <a:xfrm>
            <a:off x="6192180" y="4688269"/>
            <a:ext cx="884644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860032" y="5565433"/>
            <a:ext cx="144016" cy="5278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640777" y="4221088"/>
            <a:ext cx="2355159" cy="7441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283968" y="3080665"/>
            <a:ext cx="720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7" idx="3"/>
          </p:cNvCxnSpPr>
          <p:nvPr/>
        </p:nvCxnSpPr>
        <p:spPr>
          <a:xfrm flipH="1">
            <a:off x="2126038" y="3080665"/>
            <a:ext cx="2193934" cy="22591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2339752" y="2337085"/>
            <a:ext cx="1512168" cy="3231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3635896" y="1000659"/>
            <a:ext cx="648072" cy="113219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3586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42434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80298" y="225514"/>
            <a:ext cx="1417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hlava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92280" y="2348880"/>
            <a:ext cx="1471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křídla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40746" y="5085184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ocas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80" y="5750946"/>
            <a:ext cx="1316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nohy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340768"/>
            <a:ext cx="1541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zobák</a:t>
            </a:r>
            <a:endParaRPr lang="cs-CZ" sz="36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580298" y="871845"/>
            <a:ext cx="415638" cy="6129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788024" y="2852936"/>
            <a:ext cx="2304256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4" idx="1"/>
          </p:cNvCxnSpPr>
          <p:nvPr/>
        </p:nvCxnSpPr>
        <p:spPr>
          <a:xfrm>
            <a:off x="6660232" y="5229200"/>
            <a:ext cx="680514" cy="1791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921487" y="5408350"/>
            <a:ext cx="1210353" cy="5409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921487" y="1663933"/>
            <a:ext cx="49027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67544" y="3717032"/>
            <a:ext cx="1141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trup</a:t>
            </a:r>
            <a:endParaRPr lang="cs-CZ" sz="3600" dirty="0"/>
          </a:p>
        </p:txBody>
      </p:sp>
      <p:cxnSp>
        <p:nvCxnSpPr>
          <p:cNvPr id="24" name="Přímá spojnice se šipkou 23"/>
          <p:cNvCxnSpPr>
            <a:endCxn id="20" idx="3"/>
          </p:cNvCxnSpPr>
          <p:nvPr/>
        </p:nvCxnSpPr>
        <p:spPr>
          <a:xfrm flipH="1">
            <a:off x="1609203" y="3717032"/>
            <a:ext cx="1090589" cy="3231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8514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rgbClr val="E9E41A"/>
          </a:solidFill>
          <a:ln>
            <a:solidFill>
              <a:srgbClr val="FFFF00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12369491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184</TotalTime>
  <Words>227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20</cp:revision>
  <dcterms:created xsi:type="dcterms:W3CDTF">2012-10-05T13:33:41Z</dcterms:created>
  <dcterms:modified xsi:type="dcterms:W3CDTF">2013-05-29T07:19:26Z</dcterms:modified>
</cp:coreProperties>
</file>