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12B31-5547-40E8-AD41-63832AC220F7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15679-3543-4D89-954C-211BED8A0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12B31-5547-40E8-AD41-63832AC220F7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15679-3543-4D89-954C-211BED8A0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12B31-5547-40E8-AD41-63832AC220F7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15679-3543-4D89-954C-211BED8A0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12B31-5547-40E8-AD41-63832AC220F7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15679-3543-4D89-954C-211BED8A0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12B31-5547-40E8-AD41-63832AC220F7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15679-3543-4D89-954C-211BED8A0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12B31-5547-40E8-AD41-63832AC220F7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15679-3543-4D89-954C-211BED8A0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12B31-5547-40E8-AD41-63832AC220F7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15679-3543-4D89-954C-211BED8A0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12B31-5547-40E8-AD41-63832AC220F7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15679-3543-4D89-954C-211BED8A0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12B31-5547-40E8-AD41-63832AC220F7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15679-3543-4D89-954C-211BED8A04AC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12B31-5547-40E8-AD41-63832AC220F7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15679-3543-4D89-954C-211BED8A0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12B31-5547-40E8-AD41-63832AC220F7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15679-3543-4D89-954C-211BED8A0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E12B31-5547-40E8-AD41-63832AC220F7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615679-3543-4D89-954C-211BED8A04A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1052736"/>
            <a:ext cx="7222194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Prvouka</a:t>
            </a:r>
          </a:p>
          <a:p>
            <a:r>
              <a:rPr lang="cs-CZ" dirty="0" smtClean="0"/>
              <a:t>ROČNÍK:   </a:t>
            </a:r>
            <a:r>
              <a:rPr lang="cs-CZ" dirty="0" smtClean="0"/>
              <a:t>druhý</a:t>
            </a:r>
            <a:endParaRPr lang="cs-CZ" dirty="0" smtClean="0"/>
          </a:p>
          <a:p>
            <a:r>
              <a:rPr lang="cs-CZ" dirty="0" smtClean="0"/>
              <a:t>TÉMA:       Zimní sporty</a:t>
            </a:r>
          </a:p>
          <a:p>
            <a:r>
              <a:rPr lang="cs-CZ" dirty="0" smtClean="0"/>
              <a:t>AUTOR:     Mgr. Jitka Bečicová</a:t>
            </a:r>
          </a:p>
          <a:p>
            <a:r>
              <a:rPr lang="cs-CZ" dirty="0" smtClean="0"/>
              <a:t>DATUM VYTVOŘENÍ:  12</a:t>
            </a:r>
            <a:r>
              <a:rPr lang="cs-CZ" dirty="0" smtClean="0"/>
              <a:t>. 11</a:t>
            </a:r>
            <a:r>
              <a:rPr lang="cs-CZ" dirty="0" smtClean="0"/>
              <a:t>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VY_32_INOVACE_49_Jb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62" y="187549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0398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solidFill>
            <a:schemeClr val="tx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i="1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4000" i="1" dirty="0">
              <a:ln>
                <a:solidFill>
                  <a:schemeClr val="accent6">
                    <a:lumMod val="75000"/>
                  </a:schemeClr>
                </a:solidFill>
              </a:ln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05209" y="1412776"/>
            <a:ext cx="727280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Prezentace je určena pro práci na interaktivní tabuli. Byla vytvořena jako doplněk</a:t>
            </a:r>
          </a:p>
          <a:p>
            <a:r>
              <a:rPr lang="cs-CZ" sz="2400" dirty="0"/>
              <a:t>k vyvození nebo opakování učiva </a:t>
            </a:r>
            <a:r>
              <a:rPr lang="cs-CZ" sz="2400" dirty="0" smtClean="0"/>
              <a:t>2. </a:t>
            </a:r>
            <a:r>
              <a:rPr lang="cs-CZ" sz="2400" dirty="0"/>
              <a:t>ročníku Prvouka – </a:t>
            </a:r>
            <a:r>
              <a:rPr lang="cs-CZ" sz="2400" dirty="0" smtClean="0"/>
              <a:t>Zimní sporty.</a:t>
            </a:r>
            <a:endParaRPr lang="cs-CZ" sz="2400" dirty="0"/>
          </a:p>
          <a:p>
            <a:r>
              <a:rPr lang="cs-CZ" sz="2400" dirty="0"/>
              <a:t>V rámci prezentace se žáci seznamují s </a:t>
            </a:r>
            <a:r>
              <a:rPr lang="cs-CZ" sz="2400" dirty="0" smtClean="0"/>
              <a:t>druhy zimních sportů a sportovními potřebami.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377217" y="4725144"/>
            <a:ext cx="72008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Pilotáž: Prezentace pilotována ve třídách </a:t>
            </a:r>
            <a:r>
              <a:rPr lang="cs-CZ" sz="2400" dirty="0" smtClean="0"/>
              <a:t>druhého ročníku</a:t>
            </a:r>
            <a:r>
              <a:rPr lang="cs-CZ" sz="2400" dirty="0"/>
              <a:t>. Posloužila k uvedení žáků do tématu </a:t>
            </a:r>
            <a:r>
              <a:rPr lang="cs-CZ" sz="2400" dirty="0" smtClean="0"/>
              <a:t>Zimní sporty a </a:t>
            </a:r>
            <a:r>
              <a:rPr lang="cs-CZ" sz="2400" dirty="0"/>
              <a:t>k využití jejich znalostí a zkušeností při výkladu a plnění úkolů.</a:t>
            </a:r>
          </a:p>
        </p:txBody>
      </p:sp>
    </p:spTree>
    <p:extLst>
      <p:ext uri="{BB962C8B-B14F-4D97-AF65-F5344CB8AC3E}">
        <p14:creationId xmlns:p14="http://schemas.microsoft.com/office/powerpoint/2010/main" val="1068205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564903"/>
            <a:ext cx="669907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/>
              <a:t>Zimní sporty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4202409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6904" y="4653136"/>
            <a:ext cx="1828800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969818"/>
            <a:ext cx="1828800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69818"/>
            <a:ext cx="1828800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653136"/>
            <a:ext cx="1828800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206640"/>
            <a:ext cx="28985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běh na lyžích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67556" y="206640"/>
            <a:ext cx="33257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skoky na lyžích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4376" y="3928700"/>
            <a:ext cx="18648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lyžování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39234" y="3911738"/>
            <a:ext cx="3054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snowboarding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34387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8255" y="4653136"/>
            <a:ext cx="1828800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8255" y="1107945"/>
            <a:ext cx="1828800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653136"/>
            <a:ext cx="1828800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07945"/>
            <a:ext cx="1828800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4728" y="400308"/>
            <a:ext cx="30664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rychlobruslení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93275" y="400307"/>
            <a:ext cx="13187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hokej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03606" y="3933056"/>
            <a:ext cx="11887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boby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83759" y="3933055"/>
            <a:ext cx="29377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krasobruslení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2664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5299"/>
            <a:ext cx="10795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07704" y="325299"/>
            <a:ext cx="44644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Vyber sportovní potřeby, které patří k zimním sportům.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9758" y="44958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9758" y="183992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7673" y="44958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83992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4958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3992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4958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7673" y="183992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4498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9813973"/>
              </p:ext>
            </p:extLst>
          </p:nvPr>
        </p:nvGraphicFramePr>
        <p:xfrm>
          <a:off x="2699792" y="908720"/>
          <a:ext cx="2410691" cy="437768"/>
        </p:xfrm>
        <a:graphic>
          <a:graphicData uri="http://schemas.openxmlformats.org/drawingml/2006/table">
            <a:tbl>
              <a:tblPr/>
              <a:tblGrid>
                <a:gridCol w="482138"/>
                <a:gridCol w="482138"/>
                <a:gridCol w="482139"/>
                <a:gridCol w="482138"/>
                <a:gridCol w="482138"/>
              </a:tblGrid>
              <a:tr h="4377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2389316"/>
              </p:ext>
            </p:extLst>
          </p:nvPr>
        </p:nvGraphicFramePr>
        <p:xfrm>
          <a:off x="1259632" y="1340768"/>
          <a:ext cx="1944216" cy="432048"/>
        </p:xfrm>
        <a:graphic>
          <a:graphicData uri="http://schemas.openxmlformats.org/drawingml/2006/table">
            <a:tbl>
              <a:tblPr/>
              <a:tblGrid>
                <a:gridCol w="486054"/>
                <a:gridCol w="486054"/>
                <a:gridCol w="486054"/>
                <a:gridCol w="486054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4428741"/>
              </p:ext>
            </p:extLst>
          </p:nvPr>
        </p:nvGraphicFramePr>
        <p:xfrm>
          <a:off x="2699792" y="1772816"/>
          <a:ext cx="1944216" cy="443346"/>
        </p:xfrm>
        <a:graphic>
          <a:graphicData uri="http://schemas.openxmlformats.org/drawingml/2006/table">
            <a:tbl>
              <a:tblPr/>
              <a:tblGrid>
                <a:gridCol w="486054"/>
                <a:gridCol w="486054"/>
                <a:gridCol w="486054"/>
                <a:gridCol w="486054"/>
              </a:tblGrid>
              <a:tr h="4433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4930649"/>
              </p:ext>
            </p:extLst>
          </p:nvPr>
        </p:nvGraphicFramePr>
        <p:xfrm>
          <a:off x="2699792" y="2204864"/>
          <a:ext cx="1482436" cy="443346"/>
        </p:xfrm>
        <a:graphic>
          <a:graphicData uri="http://schemas.openxmlformats.org/drawingml/2006/table">
            <a:tbl>
              <a:tblPr/>
              <a:tblGrid>
                <a:gridCol w="494145"/>
                <a:gridCol w="494146"/>
                <a:gridCol w="494145"/>
              </a:tblGrid>
              <a:tr h="4433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1497656"/>
              </p:ext>
            </p:extLst>
          </p:nvPr>
        </p:nvGraphicFramePr>
        <p:xfrm>
          <a:off x="2195736" y="2636912"/>
          <a:ext cx="2396837" cy="471055"/>
        </p:xfrm>
        <a:graphic>
          <a:graphicData uri="http://schemas.openxmlformats.org/drawingml/2006/table">
            <a:tbl>
              <a:tblPr/>
              <a:tblGrid>
                <a:gridCol w="479367"/>
                <a:gridCol w="479368"/>
                <a:gridCol w="479367"/>
                <a:gridCol w="479368"/>
                <a:gridCol w="479367"/>
              </a:tblGrid>
              <a:tr h="47105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2706865"/>
              </p:ext>
            </p:extLst>
          </p:nvPr>
        </p:nvGraphicFramePr>
        <p:xfrm>
          <a:off x="2699792" y="3140968"/>
          <a:ext cx="2808310" cy="432048"/>
        </p:xfrm>
        <a:graphic>
          <a:graphicData uri="http://schemas.openxmlformats.org/drawingml/2006/table">
            <a:tbl>
              <a:tblPr/>
              <a:tblGrid>
                <a:gridCol w="468052"/>
                <a:gridCol w="468051"/>
                <a:gridCol w="468052"/>
                <a:gridCol w="468052"/>
                <a:gridCol w="468051"/>
                <a:gridCol w="468052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1150407"/>
              </p:ext>
            </p:extLst>
          </p:nvPr>
        </p:nvGraphicFramePr>
        <p:xfrm>
          <a:off x="2195736" y="3573016"/>
          <a:ext cx="1944216" cy="443345"/>
        </p:xfrm>
        <a:graphic>
          <a:graphicData uri="http://schemas.openxmlformats.org/drawingml/2006/table">
            <a:tbl>
              <a:tblPr/>
              <a:tblGrid>
                <a:gridCol w="486054"/>
                <a:gridCol w="486054"/>
                <a:gridCol w="486054"/>
                <a:gridCol w="486054"/>
              </a:tblGrid>
              <a:tr h="4433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4056150"/>
              </p:ext>
            </p:extLst>
          </p:nvPr>
        </p:nvGraphicFramePr>
        <p:xfrm>
          <a:off x="2195736" y="4005064"/>
          <a:ext cx="1995056" cy="457200"/>
        </p:xfrm>
        <a:graphic>
          <a:graphicData uri="http://schemas.openxmlformats.org/drawingml/2006/table">
            <a:tbl>
              <a:tblPr/>
              <a:tblGrid>
                <a:gridCol w="498764"/>
                <a:gridCol w="498764"/>
                <a:gridCol w="498764"/>
                <a:gridCol w="498764"/>
              </a:tblGrid>
              <a:tr h="45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1457307"/>
              </p:ext>
            </p:extLst>
          </p:nvPr>
        </p:nvGraphicFramePr>
        <p:xfrm>
          <a:off x="2699792" y="4437112"/>
          <a:ext cx="2424546" cy="457200"/>
        </p:xfrm>
        <a:graphic>
          <a:graphicData uri="http://schemas.openxmlformats.org/drawingml/2006/table">
            <a:tbl>
              <a:tblPr/>
              <a:tblGrid>
                <a:gridCol w="484909"/>
                <a:gridCol w="484909"/>
                <a:gridCol w="484910"/>
                <a:gridCol w="484909"/>
                <a:gridCol w="484909"/>
              </a:tblGrid>
              <a:tr h="45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2837187"/>
              </p:ext>
            </p:extLst>
          </p:nvPr>
        </p:nvGraphicFramePr>
        <p:xfrm>
          <a:off x="2195736" y="4869160"/>
          <a:ext cx="2448272" cy="432048"/>
        </p:xfrm>
        <a:graphic>
          <a:graphicData uri="http://schemas.openxmlformats.org/drawingml/2006/table">
            <a:tbl>
              <a:tblPr/>
              <a:tblGrid>
                <a:gridCol w="489654"/>
                <a:gridCol w="489655"/>
                <a:gridCol w="489654"/>
                <a:gridCol w="489655"/>
                <a:gridCol w="489654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5251241" y="971180"/>
            <a:ext cx="25186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slouží k běhu na lyžích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1194" y="1819563"/>
            <a:ext cx="23230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chladné roční období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9958" y="2298010"/>
            <a:ext cx="19443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potřeba na hokej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88023" y="2668270"/>
            <a:ext cx="1641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ochrana</a:t>
            </a:r>
            <a:r>
              <a:rPr lang="cs-CZ" dirty="0" smtClean="0"/>
              <a:t> </a:t>
            </a:r>
            <a:r>
              <a:rPr lang="cs-CZ" sz="1600" dirty="0" smtClean="0">
                <a:solidFill>
                  <a:schemeClr val="bg1"/>
                </a:solidFill>
              </a:rPr>
              <a:t>hlavy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10028" y="3075525"/>
            <a:ext cx="16642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oblečení</a:t>
            </a:r>
            <a:r>
              <a:rPr lang="cs-CZ" dirty="0" smtClean="0"/>
              <a:t> </a:t>
            </a:r>
            <a:r>
              <a:rPr lang="cs-CZ" sz="1600" dirty="0" smtClean="0">
                <a:solidFill>
                  <a:schemeClr val="bg1"/>
                </a:solidFill>
              </a:rPr>
              <a:t>hlavy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5416" y="3619909"/>
            <a:ext cx="14398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v zimě padá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0595" y="4941168"/>
            <a:ext cx="1785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začátek</a:t>
            </a:r>
            <a:r>
              <a:rPr lang="cs-CZ" dirty="0" smtClean="0"/>
              <a:t> </a:t>
            </a:r>
            <a:r>
              <a:rPr lang="cs-CZ" sz="1600" dirty="0" smtClean="0">
                <a:solidFill>
                  <a:schemeClr val="bg1"/>
                </a:solidFill>
              </a:rPr>
              <a:t>závodu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788022" y="1459523"/>
            <a:ext cx="101181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hůlky a 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245132" y="3962695"/>
            <a:ext cx="20122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sportovní potřeba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251241" y="4509120"/>
            <a:ext cx="20122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sportovní potřeba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708259" y="927725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870491" y="1331229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7720" y="1819563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271821" y="2200859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656963" y="2706193"/>
            <a:ext cx="409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635576" y="3227057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271821" y="3622063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213150" y="4098289"/>
            <a:ext cx="328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735509" y="4509120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ň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243857" y="4941168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475275" y="219998"/>
            <a:ext cx="48510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Co je při sportu důležité ?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053427" y="5949280"/>
            <a:ext cx="20120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TAJENKA</a:t>
            </a:r>
            <a:endParaRPr lang="cs-CZ" sz="3200" dirty="0">
              <a:solidFill>
                <a:srgbClr val="FF0000"/>
              </a:solidFill>
            </a:endParaRPr>
          </a:p>
        </p:txBody>
      </p:sp>
      <p:cxnSp>
        <p:nvCxnSpPr>
          <p:cNvPr id="39" name="Přímá spojnice se šipkou 38"/>
          <p:cNvCxnSpPr/>
          <p:nvPr/>
        </p:nvCxnSpPr>
        <p:spPr>
          <a:xfrm flipV="1">
            <a:off x="2915816" y="5310500"/>
            <a:ext cx="0" cy="6387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747" y="190319"/>
            <a:ext cx="842834" cy="780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8524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6" y="228600"/>
            <a:ext cx="8324030" cy="1184176"/>
          </a:xfrm>
          <a:prstGeom prst="rect">
            <a:avLst/>
          </a:prstGeom>
          <a:solidFill>
            <a:schemeClr val="tx1"/>
          </a:solidFill>
          <a:ln>
            <a:solidFill>
              <a:schemeClr val="accent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pl-PL" sz="36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  dostupné z www</a:t>
            </a:r>
            <a:r>
              <a:rPr lang="pl-PL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: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2426" y="1988840"/>
            <a:ext cx="8324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Ilustrace </a:t>
            </a:r>
            <a:r>
              <a:rPr lang="cs-CZ" dirty="0"/>
              <a:t>a kliparty z http://office.microsoft.com/cs-cz/images/?CTT=6&amp;ver=14&amp;app=powerpnt.exe|</a:t>
            </a:r>
          </a:p>
        </p:txBody>
      </p:sp>
    </p:spTree>
    <p:extLst>
      <p:ext uri="{BB962C8B-B14F-4D97-AF65-F5344CB8AC3E}">
        <p14:creationId xmlns:p14="http://schemas.microsoft.com/office/powerpoint/2010/main" val="2310127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TC102455519[[fn=Zima]]</Template>
  <TotalTime>127</TotalTime>
  <Words>212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Winter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18</cp:revision>
  <dcterms:created xsi:type="dcterms:W3CDTF">2012-11-12T08:26:04Z</dcterms:created>
  <dcterms:modified xsi:type="dcterms:W3CDTF">2013-05-29T07:15:03Z</dcterms:modified>
</cp:coreProperties>
</file>