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87" r:id="rId2"/>
    <p:sldId id="288" r:id="rId3"/>
    <p:sldId id="289" r:id="rId4"/>
    <p:sldId id="286" r:id="rId5"/>
    <p:sldId id="257" r:id="rId6"/>
    <p:sldId id="258" r:id="rId7"/>
    <p:sldId id="260" r:id="rId8"/>
    <p:sldId id="261" r:id="rId9"/>
    <p:sldId id="263" r:id="rId10"/>
    <p:sldId id="265" r:id="rId11"/>
    <p:sldId id="268" r:id="rId12"/>
    <p:sldId id="272" r:id="rId13"/>
    <p:sldId id="274" r:id="rId14"/>
    <p:sldId id="277" r:id="rId15"/>
    <p:sldId id="279" r:id="rId16"/>
    <p:sldId id="282" r:id="rId17"/>
    <p:sldId id="283" r:id="rId18"/>
    <p:sldId id="285" r:id="rId19"/>
    <p:sldId id="290" r:id="rId20"/>
    <p:sldId id="291" r:id="rId21"/>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6201" autoAdjust="0"/>
  </p:normalViewPr>
  <p:slideViewPr>
    <p:cSldViewPr>
      <p:cViewPr varScale="1">
        <p:scale>
          <a:sx n="62" d="100"/>
          <a:sy n="62" d="100"/>
        </p:scale>
        <p:origin x="-1596"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C41F181-0BFB-4752-AEB2-A37DF1CDF7A6}" type="datetimeFigureOut">
              <a:rPr lang="cs-CZ" smtClean="0"/>
              <a:t>25.9.2013</a:t>
            </a:fld>
            <a:endParaRPr lang="cs-CZ"/>
          </a:p>
        </p:txBody>
      </p:sp>
      <p:sp>
        <p:nvSpPr>
          <p:cNvPr id="4" name="Zástupný symbol pro obrázek snímk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37235D9-1042-4F0F-8637-4F56FD44996A}" type="slidenum">
              <a:rPr lang="cs-CZ" smtClean="0"/>
              <a:t>‹#›</a:t>
            </a:fld>
            <a:endParaRPr lang="cs-CZ"/>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1032DC54-DDA7-4A20-8A1B-9237F47FEBC3}" type="slidenum">
              <a:rPr lang="cs-CZ" smtClean="0"/>
              <a:pPr/>
              <a:t>1</a:t>
            </a:fld>
            <a:endParaRPr lang="cs-CZ"/>
          </a:p>
        </p:txBody>
      </p:sp>
    </p:spTree>
    <p:extLst>
      <p:ext uri="{BB962C8B-B14F-4D97-AF65-F5344CB8AC3E}">
        <p14:creationId xmlns:p14="http://schemas.microsoft.com/office/powerpoint/2010/main" xmlns="" val="5891449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1032DC54-DDA7-4A20-8A1B-9237F47FEBC3}" type="slidenum">
              <a:rPr lang="cs-CZ" smtClean="0"/>
              <a:pPr/>
              <a:t>2</a:t>
            </a:fld>
            <a:endParaRPr lang="cs-CZ"/>
          </a:p>
        </p:txBody>
      </p:sp>
    </p:spTree>
    <p:extLst>
      <p:ext uri="{BB962C8B-B14F-4D97-AF65-F5344CB8AC3E}">
        <p14:creationId xmlns:p14="http://schemas.microsoft.com/office/powerpoint/2010/main" xmlns="" val="5891449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r>
              <a:rPr lang="cs-CZ" dirty="0" smtClean="0"/>
              <a:t>Rakousko plně využívá přírodní podmínky jako potenciál cestovního ruchu.</a:t>
            </a:r>
            <a:r>
              <a:rPr lang="cs-CZ" baseline="0" dirty="0" smtClean="0"/>
              <a:t> Hlavní turistickou sezónou je stále zima. V zemi se nachází mnoho světoznámých lyžařských středisek. V posledních letech také stoupá zájem turistů o letní sezónu. Hlavními atraktivitami jsou horské masívy s turistickými stezkami a jezera ledovcového původu pro rekreaci u vody.</a:t>
            </a:r>
            <a:endParaRPr lang="cs-CZ" dirty="0"/>
          </a:p>
        </p:txBody>
      </p:sp>
      <p:sp>
        <p:nvSpPr>
          <p:cNvPr id="4" name="Zástupný symbol pro číslo snímku 3"/>
          <p:cNvSpPr>
            <a:spLocks noGrp="1"/>
          </p:cNvSpPr>
          <p:nvPr>
            <p:ph type="sldNum" sz="quarter" idx="10"/>
          </p:nvPr>
        </p:nvSpPr>
        <p:spPr/>
        <p:txBody>
          <a:bodyPr/>
          <a:lstStyle/>
          <a:p>
            <a:fld id="{537235D9-1042-4F0F-8637-4F56FD44996A}" type="slidenum">
              <a:rPr lang="cs-CZ" smtClean="0"/>
              <a:t>4</a:t>
            </a:fld>
            <a:endParaRPr lang="cs-CZ"/>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r>
              <a:rPr lang="cs-CZ" dirty="0" smtClean="0"/>
              <a:t>Rakouské alpy se rozdělují</a:t>
            </a:r>
            <a:r>
              <a:rPr lang="cs-CZ" baseline="0" dirty="0" smtClean="0"/>
              <a:t> na dvě oblasti: Západní oblast (Tyrolska a Vorarlberska)  a Východní oblast (Vysoké </a:t>
            </a:r>
            <a:r>
              <a:rPr lang="cs-CZ" baseline="0" dirty="0" err="1" smtClean="0"/>
              <a:t>Taury</a:t>
            </a:r>
            <a:r>
              <a:rPr lang="cs-CZ" baseline="0" dirty="0" smtClean="0"/>
              <a:t> a Nízké </a:t>
            </a:r>
            <a:r>
              <a:rPr lang="cs-CZ" baseline="0" dirty="0" err="1" smtClean="0"/>
              <a:t>Taury</a:t>
            </a:r>
            <a:r>
              <a:rPr lang="cs-CZ" baseline="0" dirty="0" smtClean="0"/>
              <a:t>). </a:t>
            </a:r>
            <a:endParaRPr lang="cs-CZ" dirty="0"/>
          </a:p>
        </p:txBody>
      </p:sp>
      <p:sp>
        <p:nvSpPr>
          <p:cNvPr id="4" name="Zástupný symbol pro číslo snímku 3"/>
          <p:cNvSpPr>
            <a:spLocks noGrp="1"/>
          </p:cNvSpPr>
          <p:nvPr>
            <p:ph type="sldNum" sz="quarter" idx="10"/>
          </p:nvPr>
        </p:nvSpPr>
        <p:spPr/>
        <p:txBody>
          <a:bodyPr/>
          <a:lstStyle/>
          <a:p>
            <a:fld id="{537235D9-1042-4F0F-8637-4F56FD44996A}" type="slidenum">
              <a:rPr lang="cs-CZ" smtClean="0"/>
              <a:t>5</a:t>
            </a:fld>
            <a:endParaRPr lang="cs-CZ"/>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r>
              <a:rPr lang="cs-CZ" dirty="0" smtClean="0"/>
              <a:t>Ve východních Alpách se nachází mnoho horských ledovců. Kulturně historickým centrem celé oblasti je město Innsbruck.</a:t>
            </a:r>
            <a:endParaRPr lang="cs-CZ" dirty="0"/>
          </a:p>
        </p:txBody>
      </p:sp>
      <p:sp>
        <p:nvSpPr>
          <p:cNvPr id="4" name="Zástupný symbol pro číslo snímku 3"/>
          <p:cNvSpPr>
            <a:spLocks noGrp="1"/>
          </p:cNvSpPr>
          <p:nvPr>
            <p:ph type="sldNum" sz="quarter" idx="10"/>
          </p:nvPr>
        </p:nvSpPr>
        <p:spPr/>
        <p:txBody>
          <a:bodyPr/>
          <a:lstStyle/>
          <a:p>
            <a:fld id="{537235D9-1042-4F0F-8637-4F56FD44996A}" type="slidenum">
              <a:rPr lang="cs-CZ" smtClean="0"/>
              <a:t>6</a:t>
            </a:fld>
            <a:endParaRPr lang="cs-CZ"/>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r>
              <a:rPr lang="cs-CZ" dirty="0" smtClean="0"/>
              <a:t>V oblasti Východních Alp se nachází nejvyšší</a:t>
            </a:r>
            <a:r>
              <a:rPr lang="cs-CZ" baseline="0" dirty="0" smtClean="0"/>
              <a:t> masív Rakouska tzv. </a:t>
            </a:r>
            <a:r>
              <a:rPr lang="cs-CZ" baseline="0" dirty="0" err="1" smtClean="0"/>
              <a:t>Glocknerská</a:t>
            </a:r>
            <a:r>
              <a:rPr lang="cs-CZ" baseline="0" dirty="0" smtClean="0"/>
              <a:t> skupina, jejíž součástí je i několik ledovců. </a:t>
            </a:r>
            <a:r>
              <a:rPr lang="cs-CZ" dirty="0" smtClean="0"/>
              <a:t>Na horských ledovcích je možné lyžování takřka celý rok.  Oblast Vysokých </a:t>
            </a:r>
            <a:r>
              <a:rPr lang="cs-CZ" dirty="0" err="1" smtClean="0"/>
              <a:t>Taur</a:t>
            </a:r>
            <a:r>
              <a:rPr lang="cs-CZ" dirty="0" smtClean="0"/>
              <a:t> patří k nejnavštěvovanějším částem rakouských</a:t>
            </a:r>
            <a:r>
              <a:rPr lang="cs-CZ" baseline="0" dirty="0" smtClean="0"/>
              <a:t> Alp</a:t>
            </a:r>
            <a:r>
              <a:rPr lang="cs-CZ" dirty="0" smtClean="0"/>
              <a:t>, v zimě bývají obsazená lyžařská střediska lyžaři či </a:t>
            </a:r>
            <a:r>
              <a:rPr lang="cs-CZ" dirty="0" err="1" smtClean="0"/>
              <a:t>skialpynisty</a:t>
            </a:r>
            <a:r>
              <a:rPr lang="cs-CZ" dirty="0" smtClean="0"/>
              <a:t> a v letních měsících</a:t>
            </a:r>
            <a:r>
              <a:rPr lang="cs-CZ" baseline="0" dirty="0" smtClean="0"/>
              <a:t> bývají tato místa využívána pro letní rekreaci spojenou s vysokohorskou turistikou, </a:t>
            </a:r>
            <a:r>
              <a:rPr lang="cs-CZ" baseline="0" dirty="0" err="1" smtClean="0"/>
              <a:t>ferratovým</a:t>
            </a:r>
            <a:r>
              <a:rPr lang="cs-CZ" baseline="0" dirty="0" smtClean="0"/>
              <a:t> lezením či cykloturistikou.</a:t>
            </a:r>
          </a:p>
          <a:p>
            <a:endParaRPr lang="cs-CZ" baseline="0" dirty="0" smtClean="0"/>
          </a:p>
          <a:p>
            <a:r>
              <a:rPr lang="cs-CZ" baseline="0" dirty="0" smtClean="0"/>
              <a:t>Mezi nejnavštěvovanější lyžařská střediska patří </a:t>
            </a:r>
            <a:r>
              <a:rPr lang="cs-CZ" baseline="0" dirty="0" err="1" smtClean="0"/>
              <a:t>Saalbach</a:t>
            </a:r>
            <a:r>
              <a:rPr lang="cs-CZ" baseline="0" dirty="0" smtClean="0"/>
              <a:t> – </a:t>
            </a:r>
            <a:r>
              <a:rPr lang="cs-CZ" baseline="0" dirty="0" err="1" smtClean="0"/>
              <a:t>Hinterglemm</a:t>
            </a:r>
            <a:r>
              <a:rPr lang="cs-CZ" baseline="0" dirty="0" smtClean="0"/>
              <a:t>, </a:t>
            </a:r>
            <a:r>
              <a:rPr lang="cs-CZ" baseline="0" dirty="0" err="1" smtClean="0"/>
              <a:t>Bad</a:t>
            </a:r>
            <a:r>
              <a:rPr lang="cs-CZ" baseline="0" dirty="0" smtClean="0"/>
              <a:t> </a:t>
            </a:r>
            <a:r>
              <a:rPr lang="cs-CZ" baseline="0" dirty="0" err="1" smtClean="0"/>
              <a:t>Gastein</a:t>
            </a:r>
            <a:r>
              <a:rPr lang="cs-CZ" baseline="0" dirty="0" smtClean="0"/>
              <a:t>, </a:t>
            </a:r>
            <a:r>
              <a:rPr lang="cs-CZ" baseline="0" dirty="0" err="1" smtClean="0"/>
              <a:t>Bad</a:t>
            </a:r>
            <a:r>
              <a:rPr lang="cs-CZ" baseline="0" dirty="0" smtClean="0"/>
              <a:t> – </a:t>
            </a:r>
            <a:r>
              <a:rPr lang="cs-CZ" baseline="0" dirty="0" err="1" smtClean="0"/>
              <a:t>Hofgastein</a:t>
            </a:r>
            <a:r>
              <a:rPr lang="cs-CZ" baseline="0" dirty="0" smtClean="0"/>
              <a:t> atd.</a:t>
            </a:r>
            <a:endParaRPr lang="cs-CZ" dirty="0"/>
          </a:p>
        </p:txBody>
      </p:sp>
      <p:sp>
        <p:nvSpPr>
          <p:cNvPr id="4" name="Zástupný symbol pro číslo snímku 3"/>
          <p:cNvSpPr>
            <a:spLocks noGrp="1"/>
          </p:cNvSpPr>
          <p:nvPr>
            <p:ph type="sldNum" sz="quarter" idx="10"/>
          </p:nvPr>
        </p:nvSpPr>
        <p:spPr/>
        <p:txBody>
          <a:bodyPr/>
          <a:lstStyle/>
          <a:p>
            <a:fld id="{537235D9-1042-4F0F-8637-4F56FD44996A}" type="slidenum">
              <a:rPr lang="cs-CZ" smtClean="0"/>
              <a:t>7</a:t>
            </a:fld>
            <a:endParaRPr lang="cs-CZ"/>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r>
              <a:rPr lang="cs-CZ" dirty="0" smtClean="0"/>
              <a:t>Pohled na </a:t>
            </a:r>
            <a:r>
              <a:rPr lang="cs-CZ" dirty="0" err="1" smtClean="0"/>
              <a:t>Hochgebirgestaseen</a:t>
            </a:r>
            <a:r>
              <a:rPr lang="cs-CZ" dirty="0" smtClean="0"/>
              <a:t> z vrcholu </a:t>
            </a:r>
            <a:r>
              <a:rPr lang="cs-CZ" dirty="0" err="1" smtClean="0"/>
              <a:t>kaprunského</a:t>
            </a:r>
            <a:r>
              <a:rPr lang="cs-CZ" dirty="0" smtClean="0"/>
              <a:t> ledovce </a:t>
            </a:r>
            <a:r>
              <a:rPr lang="cs-CZ" dirty="0" err="1" smtClean="0"/>
              <a:t>Kitzsteinhornu</a:t>
            </a:r>
            <a:r>
              <a:rPr lang="cs-CZ" baseline="0" dirty="0" smtClean="0"/>
              <a:t> 3203 m. n. m.</a:t>
            </a:r>
            <a:endParaRPr lang="cs-CZ" dirty="0"/>
          </a:p>
        </p:txBody>
      </p:sp>
      <p:sp>
        <p:nvSpPr>
          <p:cNvPr id="4" name="Zástupný symbol pro číslo snímku 3"/>
          <p:cNvSpPr>
            <a:spLocks noGrp="1"/>
          </p:cNvSpPr>
          <p:nvPr>
            <p:ph type="sldNum" sz="quarter" idx="10"/>
          </p:nvPr>
        </p:nvSpPr>
        <p:spPr/>
        <p:txBody>
          <a:bodyPr/>
          <a:lstStyle/>
          <a:p>
            <a:fld id="{537235D9-1042-4F0F-8637-4F56FD44996A}" type="slidenum">
              <a:rPr lang="cs-CZ" smtClean="0"/>
              <a:t>8</a:t>
            </a:fld>
            <a:endParaRPr lang="cs-CZ"/>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fld id="{537235D9-1042-4F0F-8637-4F56FD44996A}" type="slidenum">
              <a:rPr lang="cs-CZ" smtClean="0"/>
              <a:t>9</a:t>
            </a:fld>
            <a:endParaRPr lang="cs-CZ"/>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r>
              <a:rPr lang="cs-CZ" dirty="0" smtClean="0"/>
              <a:t>V oblasti solné komory se nalézají jezera </a:t>
            </a:r>
            <a:r>
              <a:rPr lang="cs-CZ" dirty="0" err="1" smtClean="0"/>
              <a:t>Attersee</a:t>
            </a:r>
            <a:r>
              <a:rPr lang="cs-CZ" dirty="0" smtClean="0"/>
              <a:t>, </a:t>
            </a:r>
            <a:r>
              <a:rPr lang="cs-CZ" dirty="0" err="1" smtClean="0"/>
              <a:t>Traunsee</a:t>
            </a:r>
            <a:r>
              <a:rPr lang="cs-CZ" dirty="0" smtClean="0"/>
              <a:t>, </a:t>
            </a:r>
            <a:r>
              <a:rPr lang="cs-CZ" dirty="0" err="1" smtClean="0"/>
              <a:t>Wolfgangsee</a:t>
            </a:r>
            <a:r>
              <a:rPr lang="cs-CZ" dirty="0" smtClean="0"/>
              <a:t>, </a:t>
            </a:r>
            <a:r>
              <a:rPr lang="cs-CZ" dirty="0" err="1" smtClean="0"/>
              <a:t>Halstätersee</a:t>
            </a:r>
            <a:r>
              <a:rPr lang="cs-CZ" dirty="0" smtClean="0"/>
              <a:t> a další. Tato oblast bývá využívána především</a:t>
            </a:r>
            <a:r>
              <a:rPr lang="cs-CZ" baseline="0" dirty="0" smtClean="0"/>
              <a:t> v letní sezóně pro rekreaci u vody, windsurfing a cykloturistiku.</a:t>
            </a:r>
          </a:p>
          <a:p>
            <a:r>
              <a:rPr lang="cs-CZ" baseline="0" dirty="0" smtClean="0"/>
              <a:t>Velmi navštěvovaným městečkem je </a:t>
            </a:r>
            <a:r>
              <a:rPr lang="cs-CZ" baseline="0" dirty="0" err="1" smtClean="0"/>
              <a:t>Hallstatt</a:t>
            </a:r>
            <a:r>
              <a:rPr lang="cs-CZ" baseline="0" dirty="0" smtClean="0"/>
              <a:t>, se solnými doly a Solným světem. Fasády domů ve městě obrůstají stromy hrušní a jabloní.</a:t>
            </a:r>
            <a:endParaRPr lang="cs-CZ" dirty="0"/>
          </a:p>
        </p:txBody>
      </p:sp>
      <p:sp>
        <p:nvSpPr>
          <p:cNvPr id="4" name="Zástupný symbol pro číslo snímku 3"/>
          <p:cNvSpPr>
            <a:spLocks noGrp="1"/>
          </p:cNvSpPr>
          <p:nvPr>
            <p:ph type="sldNum" sz="quarter" idx="10"/>
          </p:nvPr>
        </p:nvSpPr>
        <p:spPr/>
        <p:txBody>
          <a:bodyPr/>
          <a:lstStyle/>
          <a:p>
            <a:fld id="{537235D9-1042-4F0F-8637-4F56FD44996A}" type="slidenum">
              <a:rPr lang="cs-CZ" smtClean="0"/>
              <a:t>10</a:t>
            </a:fld>
            <a:endParaRPr lang="cs-CZ"/>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fld id="{537235D9-1042-4F0F-8637-4F56FD44996A}" type="slidenum">
              <a:rPr lang="cs-CZ" smtClean="0"/>
              <a:t>12</a:t>
            </a:fld>
            <a:endParaRPr lang="cs-CZ"/>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r>
              <a:rPr lang="cs-CZ" dirty="0" smtClean="0"/>
              <a:t>Centrem celé Solné</a:t>
            </a:r>
            <a:r>
              <a:rPr lang="cs-CZ" baseline="0" dirty="0" smtClean="0"/>
              <a:t> komory je město Salzburg, které bylo zapsáno do seznamu Světového kulturního dědictví UNESCO. Hlavní dominantou tohoto města je pevnost </a:t>
            </a:r>
            <a:r>
              <a:rPr lang="cs-CZ" baseline="0" dirty="0" err="1" smtClean="0"/>
              <a:t>Hohensalzburg</a:t>
            </a:r>
            <a:r>
              <a:rPr lang="cs-CZ" baseline="0" dirty="0" smtClean="0"/>
              <a:t>, jejíž historie sahá až do roku 1077. V současnosti je pevnost využívána jako muzeum. Nejznámější osobností města je J. A. Mozart, který se zde narodil.</a:t>
            </a:r>
            <a:endParaRPr lang="cs-CZ" dirty="0"/>
          </a:p>
        </p:txBody>
      </p:sp>
      <p:sp>
        <p:nvSpPr>
          <p:cNvPr id="4" name="Zástupný symbol pro číslo snímku 3"/>
          <p:cNvSpPr>
            <a:spLocks noGrp="1"/>
          </p:cNvSpPr>
          <p:nvPr>
            <p:ph type="sldNum" sz="quarter" idx="10"/>
          </p:nvPr>
        </p:nvSpPr>
        <p:spPr/>
        <p:txBody>
          <a:bodyPr/>
          <a:lstStyle/>
          <a:p>
            <a:fld id="{537235D9-1042-4F0F-8637-4F56FD44996A}" type="slidenum">
              <a:rPr lang="cs-CZ" smtClean="0"/>
              <a:t>13</a:t>
            </a:fld>
            <a:endParaRPr lang="cs-CZ"/>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r>
              <a:rPr lang="cs-CZ" dirty="0" smtClean="0"/>
              <a:t>Je samostatnou</a:t>
            </a:r>
            <a:r>
              <a:rPr lang="cs-CZ" baseline="0" dirty="0" smtClean="0"/>
              <a:t> spolkovou zemí. Vídeň byla dlouhá léta císařským městem a díky panovníkům z rodu Habsburků se město rozrůstalo  modernizovalo. Hlavními atraktivitami Vídně jsou </a:t>
            </a:r>
            <a:r>
              <a:rPr lang="cs-CZ" baseline="0" dirty="0" err="1" smtClean="0"/>
              <a:t>Schönbrunn</a:t>
            </a:r>
            <a:r>
              <a:rPr lang="cs-CZ" baseline="0" dirty="0" smtClean="0"/>
              <a:t>, Hofburg, chrám Sv. Štěpána, Státní opera, budova Radnice, zábavní park Prátr, moderní dům </a:t>
            </a:r>
            <a:r>
              <a:rPr lang="cs-CZ" baseline="0" dirty="0" err="1" smtClean="0"/>
              <a:t>Hundertwasserhaus</a:t>
            </a:r>
            <a:r>
              <a:rPr lang="cs-CZ" baseline="0" dirty="0" smtClean="0"/>
              <a:t> a další..</a:t>
            </a:r>
            <a:endParaRPr lang="cs-CZ" dirty="0"/>
          </a:p>
        </p:txBody>
      </p:sp>
      <p:sp>
        <p:nvSpPr>
          <p:cNvPr id="4" name="Zástupný symbol pro číslo snímku 3"/>
          <p:cNvSpPr>
            <a:spLocks noGrp="1"/>
          </p:cNvSpPr>
          <p:nvPr>
            <p:ph type="sldNum" sz="quarter" idx="10"/>
          </p:nvPr>
        </p:nvSpPr>
        <p:spPr/>
        <p:txBody>
          <a:bodyPr/>
          <a:lstStyle/>
          <a:p>
            <a:fld id="{537235D9-1042-4F0F-8637-4F56FD44996A}" type="slidenum">
              <a:rPr lang="cs-CZ" smtClean="0"/>
              <a:t>18</a:t>
            </a:fld>
            <a:endParaRPr lang="cs-CZ"/>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Klepnutím lze upravit styl předlohy nadpisů.</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Klepnutím lze upravit styl předlohy podnadpisů.</a:t>
            </a:r>
            <a:endParaRPr lang="cs-CZ"/>
          </a:p>
        </p:txBody>
      </p:sp>
      <p:sp>
        <p:nvSpPr>
          <p:cNvPr id="4" name="Zástupný symbol pro datum 3"/>
          <p:cNvSpPr>
            <a:spLocks noGrp="1"/>
          </p:cNvSpPr>
          <p:nvPr>
            <p:ph type="dt" sz="half" idx="10"/>
          </p:nvPr>
        </p:nvSpPr>
        <p:spPr/>
        <p:txBody>
          <a:bodyPr/>
          <a:lstStyle/>
          <a:p>
            <a:fld id="{18745DEA-C36C-45C8-86EC-71C286B9F6F6}" type="datetimeFigureOut">
              <a:rPr lang="cs-CZ" smtClean="0"/>
              <a:t>25.9.2013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D113033E-FC57-4865-BA4D-C4685ADF51B1}" type="slidenum">
              <a:rPr lang="cs-CZ" smtClean="0"/>
              <a:t>‹#›</a:t>
            </a:fld>
            <a:endParaRPr lang="cs-C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idx="1"/>
          </p:nvPr>
        </p:nvSpPr>
        <p:spPr/>
        <p:txBody>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18745DEA-C36C-45C8-86EC-71C286B9F6F6}" type="datetimeFigureOut">
              <a:rPr lang="cs-CZ" smtClean="0"/>
              <a:t>25.9.2013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D113033E-FC57-4865-BA4D-C4685ADF51B1}" type="slidenum">
              <a:rPr lang="cs-CZ" smtClean="0"/>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Klepnutím lze upravit styly předlohy textu.</a:t>
            </a:r>
          </a:p>
        </p:txBody>
      </p:sp>
      <p:sp>
        <p:nvSpPr>
          <p:cNvPr id="4" name="Zástupný symbol pro datum 3"/>
          <p:cNvSpPr>
            <a:spLocks noGrp="1"/>
          </p:cNvSpPr>
          <p:nvPr>
            <p:ph type="dt" sz="half" idx="10"/>
          </p:nvPr>
        </p:nvSpPr>
        <p:spPr/>
        <p:txBody>
          <a:bodyPr/>
          <a:lstStyle/>
          <a:p>
            <a:fld id="{18745DEA-C36C-45C8-86EC-71C286B9F6F6}" type="datetimeFigureOut">
              <a:rPr lang="cs-CZ" smtClean="0"/>
              <a:t>25.9.2013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D113033E-FC57-4865-BA4D-C4685ADF51B1}" type="slidenum">
              <a:rPr lang="cs-CZ" smtClean="0"/>
              <a:t>‹#›</a:t>
            </a:fld>
            <a:endParaRPr lang="cs-CZ"/>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18745DEA-C36C-45C8-86EC-71C286B9F6F6}" type="datetimeFigureOut">
              <a:rPr lang="cs-CZ" smtClean="0"/>
              <a:t>25.9.2013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D113033E-FC57-4865-BA4D-C4685ADF51B1}" type="slidenum">
              <a:rPr lang="cs-CZ" smtClean="0"/>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18745DEA-C36C-45C8-86EC-71C286B9F6F6}" type="datetimeFigureOut">
              <a:rPr lang="cs-CZ" smtClean="0"/>
              <a:t>25.9.2013</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D113033E-FC57-4865-BA4D-C4685ADF51B1}" type="slidenum">
              <a:rPr lang="cs-CZ" smtClean="0"/>
              <a:t>‹#›</a:t>
            </a:fld>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datum 2"/>
          <p:cNvSpPr>
            <a:spLocks noGrp="1"/>
          </p:cNvSpPr>
          <p:nvPr>
            <p:ph type="dt" sz="half" idx="10"/>
          </p:nvPr>
        </p:nvSpPr>
        <p:spPr/>
        <p:txBody>
          <a:bodyPr/>
          <a:lstStyle/>
          <a:p>
            <a:fld id="{18745DEA-C36C-45C8-86EC-71C286B9F6F6}" type="datetimeFigureOut">
              <a:rPr lang="cs-CZ" smtClean="0"/>
              <a:t>25.9.2013</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D113033E-FC57-4865-BA4D-C4685ADF51B1}" type="slidenum">
              <a:rPr lang="cs-CZ" smtClean="0"/>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18745DEA-C36C-45C8-86EC-71C286B9F6F6}" type="datetimeFigureOut">
              <a:rPr lang="cs-CZ" smtClean="0"/>
              <a:t>25.9.2013</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D113033E-FC57-4865-BA4D-C4685ADF51B1}" type="slidenum">
              <a:rPr lang="cs-CZ" smtClean="0"/>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Klepnutím lze upravit styl předlohy nadpisů.</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18745DEA-C36C-45C8-86EC-71C286B9F6F6}" type="datetimeFigureOut">
              <a:rPr lang="cs-CZ" smtClean="0"/>
              <a:t>25.9.2013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D113033E-FC57-4865-BA4D-C4685ADF51B1}" type="slidenum">
              <a:rPr lang="cs-CZ" smtClean="0"/>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Klepnutím lze upravit styl předlohy nadpisů.</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18745DEA-C36C-45C8-86EC-71C286B9F6F6}" type="datetimeFigureOut">
              <a:rPr lang="cs-CZ" smtClean="0"/>
              <a:t>25.9.2013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D113033E-FC57-4865-BA4D-C4685ADF51B1}" type="slidenum">
              <a:rPr lang="cs-CZ" smtClean="0"/>
              <a:t>‹#›</a:t>
            </a:fld>
            <a:endParaRPr lang="cs-CZ"/>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18745DEA-C36C-45C8-86EC-71C286B9F6F6}" type="datetimeFigureOut">
              <a:rPr lang="cs-CZ" smtClean="0"/>
              <a:t>25.9.2013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D113033E-FC57-4865-BA4D-C4685ADF51B1}" type="slidenum">
              <a:rPr lang="cs-CZ" smtClean="0"/>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18745DEA-C36C-45C8-86EC-71C286B9F6F6}" type="datetimeFigureOut">
              <a:rPr lang="cs-CZ" smtClean="0"/>
              <a:t>25.9.2013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D113033E-FC57-4865-BA4D-C4685ADF51B1}" type="slidenum">
              <a:rPr lang="cs-CZ" smtClean="0"/>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8745DEA-C36C-45C8-86EC-71C286B9F6F6}" type="datetimeFigureOut">
              <a:rPr lang="cs-CZ" smtClean="0"/>
              <a:t>25.9.2013</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113033E-FC57-4865-BA4D-C4685ADF51B1}" type="slidenum">
              <a:rPr lang="cs-CZ" smtClean="0"/>
              <a:t>‹#›</a:t>
            </a:fld>
            <a:endParaRPr lang="cs-CZ"/>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8" Type="http://schemas.openxmlformats.org/officeDocument/2006/relationships/hyperlink" Target="http://cs.wikipedia.org/wiki/Soubor:GrazerRathaus-edit.jpg" TargetMode="External"/><Relationship Id="rId3" Type="http://schemas.openxmlformats.org/officeDocument/2006/relationships/hyperlink" Target="http://cs.wikipedia.org/wiki/Soubor:Hallstatt_001.jpg" TargetMode="External"/><Relationship Id="rId7" Type="http://schemas.openxmlformats.org/officeDocument/2006/relationships/hyperlink" Target="http://en.wikipedia.org/wiki/File:0016Bad_Gastein_Blick_in_den_Ort.JPG" TargetMode="External"/><Relationship Id="rId2" Type="http://schemas.openxmlformats.org/officeDocument/2006/relationships/hyperlink" Target="http://www.cucucu.com/cucucu/travel/salzkammer/imgs/salzkammergut.jpg" TargetMode="External"/><Relationship Id="rId1" Type="http://schemas.openxmlformats.org/officeDocument/2006/relationships/slideLayout" Target="../slideLayouts/slideLayout2.xml"/><Relationship Id="rId6" Type="http://schemas.openxmlformats.org/officeDocument/2006/relationships/hyperlink" Target="http://cs.wikipedia.org/wiki/Soubor:Poertschach_von_Gloriette_04.jpg" TargetMode="External"/><Relationship Id="rId5" Type="http://schemas.openxmlformats.org/officeDocument/2006/relationships/hyperlink" Target="http://cs.wikipedia.org/wiki/Soubor:Dunav.jpg" TargetMode="External"/><Relationship Id="rId4" Type="http://schemas.openxmlformats.org/officeDocument/2006/relationships/hyperlink" Target="http://cs.wikipedia.org/wiki/Soubor:Salzburger_Stadtansicht.jpg" TargetMode="External"/><Relationship Id="rId9" Type="http://schemas.openxmlformats.org/officeDocument/2006/relationships/hyperlink" Target="http://cs.wikipedia.org/wiki/Soubor:Rathaus_Vienna_June_2006_165.jpg" TargetMode="Externa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649796" y="2924944"/>
            <a:ext cx="7772400" cy="1037977"/>
          </a:xfrm>
        </p:spPr>
        <p:txBody>
          <a:bodyPr>
            <a:normAutofit fontScale="90000"/>
          </a:bodyPr>
          <a:lstStyle/>
          <a:p>
            <a:r>
              <a:rPr lang="cs-CZ" dirty="0" smtClean="0"/>
              <a:t>Rakousko </a:t>
            </a:r>
            <a:r>
              <a:rPr lang="cs-CZ" dirty="0" smtClean="0"/>
              <a:t>II.</a:t>
            </a:r>
            <a:r>
              <a:rPr lang="cs-CZ" dirty="0" smtClean="0"/>
              <a:t/>
            </a:r>
            <a:br>
              <a:rPr lang="cs-CZ" dirty="0" smtClean="0"/>
            </a:br>
            <a:r>
              <a:rPr lang="cs-CZ" dirty="0" smtClean="0"/>
              <a:t>oblasti cestovního ruchu</a:t>
            </a:r>
            <a:endParaRPr lang="cs-CZ" dirty="0"/>
          </a:p>
        </p:txBody>
      </p:sp>
      <p:sp>
        <p:nvSpPr>
          <p:cNvPr id="3" name="Podnadpis 2"/>
          <p:cNvSpPr>
            <a:spLocks noGrp="1"/>
          </p:cNvSpPr>
          <p:nvPr>
            <p:ph type="subTitle" idx="1"/>
          </p:nvPr>
        </p:nvSpPr>
        <p:spPr>
          <a:xfrm>
            <a:off x="4860032" y="5728900"/>
            <a:ext cx="4024536" cy="553616"/>
          </a:xfrm>
        </p:spPr>
        <p:txBody>
          <a:bodyPr>
            <a:normAutofit fontScale="55000" lnSpcReduction="20000"/>
          </a:bodyPr>
          <a:lstStyle/>
          <a:p>
            <a:pPr algn="r"/>
            <a:r>
              <a:rPr lang="cs-CZ" dirty="0" smtClean="0"/>
              <a:t>Mgr. Simona </a:t>
            </a:r>
            <a:r>
              <a:rPr lang="cs-CZ" dirty="0" err="1" smtClean="0"/>
              <a:t>Steinbauerová</a:t>
            </a:r>
            <a:r>
              <a:rPr lang="cs-CZ" dirty="0" smtClean="0"/>
              <a:t>    		</a:t>
            </a:r>
            <a:endParaRPr lang="cs-CZ" dirty="0"/>
          </a:p>
        </p:txBody>
      </p:sp>
      <p:sp>
        <p:nvSpPr>
          <p:cNvPr id="10" name="TextovéPole 9"/>
          <p:cNvSpPr txBox="1"/>
          <p:nvPr/>
        </p:nvSpPr>
        <p:spPr>
          <a:xfrm>
            <a:off x="251520" y="4941168"/>
            <a:ext cx="3168352" cy="1077218"/>
          </a:xfrm>
          <a:prstGeom prst="rect">
            <a:avLst/>
          </a:prstGeom>
          <a:ln>
            <a:noFill/>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cs-CZ" sz="3200" dirty="0" smtClean="0"/>
              <a:t>Zeměpis cestovního ruchu</a:t>
            </a:r>
            <a:endParaRPr lang="cs-CZ" dirty="0"/>
          </a:p>
        </p:txBody>
      </p:sp>
      <p:pic>
        <p:nvPicPr>
          <p:cNvPr id="1026" name="Picture 2" descr="http://mi21.vsb.cz/sites/mi21.vsb.cz/files/img/OPVK_hor_zakladni_logolink_CB_cz.jp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0" y="136702"/>
            <a:ext cx="9144000" cy="1967307"/>
          </a:xfrm>
          <a:prstGeom prst="rect">
            <a:avLst/>
          </a:prstGeom>
          <a:noFill/>
          <a:extLst>
            <a:ext uri="{909E8E84-426E-40DD-AFC4-6F175D3DCCD1}">
              <a14:hiddenFill xmlns:a14="http://schemas.microsoft.com/office/drawing/2010/main" xmlns="">
                <a:solidFill>
                  <a:srgbClr val="FFFFFF"/>
                </a:solidFill>
              </a14:hiddenFill>
            </a:ext>
          </a:extLst>
        </p:spPr>
      </p:pic>
      <p:sp>
        <p:nvSpPr>
          <p:cNvPr id="5" name="Zástupný symbol pro zápatí 4"/>
          <p:cNvSpPr>
            <a:spLocks noGrp="1"/>
          </p:cNvSpPr>
          <p:nvPr>
            <p:ph type="ftr" sz="quarter" idx="11"/>
          </p:nvPr>
        </p:nvSpPr>
        <p:spPr>
          <a:xfrm>
            <a:off x="827584" y="6356350"/>
            <a:ext cx="7632848" cy="365125"/>
          </a:xfrm>
        </p:spPr>
        <p:txBody>
          <a:bodyPr/>
          <a:lstStyle/>
          <a:p>
            <a:r>
              <a:rPr lang="cs-CZ" sz="1400" dirty="0" smtClean="0"/>
              <a:t>Střední škola  a Vyšší odborná škola cestovního ruchu, Senovážné náměstí 12, České Budějovice 370  01</a:t>
            </a:r>
            <a:endParaRPr lang="cs-CZ" sz="1400" dirty="0"/>
          </a:p>
        </p:txBody>
      </p:sp>
    </p:spTree>
    <p:extLst>
      <p:ext uri="{BB962C8B-B14F-4D97-AF65-F5344CB8AC3E}">
        <p14:creationId xmlns:p14="http://schemas.microsoft.com/office/powerpoint/2010/main" xmlns="" val="420453156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mi21.vsb.cz/sites/mi21.vsb.cz/files/img/OPVK_hor_zakladni_logolink_CB_cz.jp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0" y="136702"/>
            <a:ext cx="9144000" cy="1967307"/>
          </a:xfrm>
          <a:prstGeom prst="rect">
            <a:avLst/>
          </a:prstGeom>
          <a:noFill/>
          <a:extLst>
            <a:ext uri="{909E8E84-426E-40DD-AFC4-6F175D3DCCD1}">
              <a14:hiddenFill xmlns:a14="http://schemas.microsoft.com/office/drawing/2010/main" xmlns="">
                <a:solidFill>
                  <a:srgbClr val="FFFFFF"/>
                </a:solidFill>
              </a14:hiddenFill>
            </a:ext>
          </a:extLst>
        </p:spPr>
      </p:pic>
      <p:sp>
        <p:nvSpPr>
          <p:cNvPr id="5" name="Zástupný symbol pro zápatí 4"/>
          <p:cNvSpPr>
            <a:spLocks noGrp="1"/>
          </p:cNvSpPr>
          <p:nvPr>
            <p:ph type="ftr" sz="quarter" idx="11"/>
          </p:nvPr>
        </p:nvSpPr>
        <p:spPr>
          <a:xfrm>
            <a:off x="827584" y="6356350"/>
            <a:ext cx="7632848" cy="365125"/>
          </a:xfrm>
        </p:spPr>
        <p:txBody>
          <a:bodyPr/>
          <a:lstStyle/>
          <a:p>
            <a:r>
              <a:rPr lang="cs-CZ" sz="1400" dirty="0" smtClean="0"/>
              <a:t>Střední škola  a Vyšší odborná škola cestovního ruchu, Senovážné náměstí 12, České Budějovice 370  01</a:t>
            </a:r>
            <a:endParaRPr lang="cs-CZ" sz="1400" dirty="0"/>
          </a:p>
        </p:txBody>
      </p:sp>
      <p:graphicFrame>
        <p:nvGraphicFramePr>
          <p:cNvPr id="7" name="Tabulka 6"/>
          <p:cNvGraphicFramePr>
            <a:graphicFrameLocks noGrp="1"/>
          </p:cNvGraphicFramePr>
          <p:nvPr>
            <p:extLst>
              <p:ext uri="{D42A27DB-BD31-4B8C-83A1-F6EECF244321}">
                <p14:modId xmlns:p14="http://schemas.microsoft.com/office/powerpoint/2010/main" xmlns="" val="2176106088"/>
              </p:ext>
            </p:extLst>
          </p:nvPr>
        </p:nvGraphicFramePr>
        <p:xfrm>
          <a:off x="1007604" y="2924944"/>
          <a:ext cx="7248961" cy="3163824"/>
        </p:xfrm>
        <a:graphic>
          <a:graphicData uri="http://schemas.openxmlformats.org/drawingml/2006/table">
            <a:tbl>
              <a:tblPr firstRow="1" bandRow="1">
                <a:tableStyleId>{5940675A-B579-460E-94D1-54222C63F5DA}</a:tableStyleId>
              </a:tblPr>
              <a:tblGrid>
                <a:gridCol w="2028381"/>
                <a:gridCol w="5220580"/>
              </a:tblGrid>
              <a:tr h="370840">
                <a:tc>
                  <a:txBody>
                    <a:bodyPr/>
                    <a:lstStyle/>
                    <a:p>
                      <a:pPr>
                        <a:lnSpc>
                          <a:spcPct val="115000"/>
                        </a:lnSpc>
                        <a:spcAft>
                          <a:spcPts val="0"/>
                        </a:spcAft>
                      </a:pPr>
                      <a:r>
                        <a:rPr lang="cs-CZ" sz="2400" cap="small" dirty="0">
                          <a:effectLst/>
                          <a:latin typeface="Calibri"/>
                          <a:ea typeface="Calibri"/>
                          <a:cs typeface="Times New Roman"/>
                        </a:rPr>
                        <a:t>Číslo projektu</a:t>
                      </a:r>
                      <a:endParaRPr lang="cs-CZ" sz="2400" dirty="0">
                        <a:effectLst/>
                        <a:latin typeface="Calibri"/>
                        <a:ea typeface="Calibri"/>
                        <a:cs typeface="Times New Roman"/>
                      </a:endParaRPr>
                    </a:p>
                  </a:txBody>
                  <a:tcPr marL="68580" marR="68580" marT="0" marB="0"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800" b="0" i="0" kern="1200" dirty="0" smtClean="0">
                          <a:solidFill>
                            <a:schemeClr val="tx1"/>
                          </a:solidFill>
                          <a:latin typeface="+mn-lt"/>
                          <a:ea typeface="+mn-ea"/>
                          <a:cs typeface="+mn-cs"/>
                        </a:rPr>
                        <a:t>CZ.1.07/1.5.00/34.0423</a:t>
                      </a:r>
                      <a:endParaRPr lang="cs-CZ" dirty="0" smtClean="0"/>
                    </a:p>
                  </a:txBody>
                  <a:tcPr anchor="ctr"/>
                </a:tc>
              </a:tr>
              <a:tr h="370840">
                <a:tc>
                  <a:txBody>
                    <a:bodyPr/>
                    <a:lstStyle/>
                    <a:p>
                      <a:pPr>
                        <a:lnSpc>
                          <a:spcPct val="115000"/>
                        </a:lnSpc>
                        <a:spcAft>
                          <a:spcPts val="0"/>
                        </a:spcAft>
                      </a:pPr>
                      <a:r>
                        <a:rPr lang="cs-CZ" sz="2400" cap="small" dirty="0">
                          <a:effectLst/>
                          <a:latin typeface="Calibri"/>
                          <a:ea typeface="Calibri"/>
                          <a:cs typeface="Times New Roman"/>
                        </a:rPr>
                        <a:t>Číslo materiálu</a:t>
                      </a:r>
                      <a:endParaRPr lang="cs-CZ" sz="2400" dirty="0">
                        <a:effectLst/>
                        <a:latin typeface="Calibri"/>
                        <a:ea typeface="Calibri"/>
                        <a:cs typeface="Times New Roman"/>
                      </a:endParaRPr>
                    </a:p>
                  </a:txBody>
                  <a:tcPr marL="68580" marR="68580" marT="0" marB="0" anchor="ctr"/>
                </a:tc>
                <a:tc>
                  <a:txBody>
                    <a:bodyPr/>
                    <a:lstStyle/>
                    <a:p>
                      <a:r>
                        <a:rPr lang="cs-CZ" dirty="0" smtClean="0"/>
                        <a:t>12.</a:t>
                      </a:r>
                      <a:endParaRPr lang="cs-CZ" dirty="0"/>
                    </a:p>
                  </a:txBody>
                  <a:tcPr anchor="ctr"/>
                </a:tc>
              </a:tr>
              <a:tr h="370840">
                <a:tc>
                  <a:txBody>
                    <a:bodyPr/>
                    <a:lstStyle/>
                    <a:p>
                      <a:pPr>
                        <a:lnSpc>
                          <a:spcPct val="115000"/>
                        </a:lnSpc>
                        <a:spcAft>
                          <a:spcPts val="0"/>
                        </a:spcAft>
                      </a:pPr>
                      <a:r>
                        <a:rPr lang="cs-CZ" sz="2400" cap="small" dirty="0">
                          <a:effectLst/>
                          <a:latin typeface="Calibri"/>
                          <a:ea typeface="Calibri"/>
                          <a:cs typeface="Times New Roman"/>
                        </a:rPr>
                        <a:t>název školy</a:t>
                      </a:r>
                      <a:endParaRPr lang="cs-CZ" sz="2400" dirty="0">
                        <a:effectLst/>
                        <a:latin typeface="Calibri"/>
                        <a:ea typeface="Calibri"/>
                        <a:cs typeface="Times New Roman"/>
                      </a:endParaRPr>
                    </a:p>
                  </a:txBody>
                  <a:tcPr marL="68580" marR="68580" marT="0" marB="0" anchor="ctr"/>
                </a:tc>
                <a:tc>
                  <a:txBody>
                    <a:bodyPr/>
                    <a:lstStyle/>
                    <a:p>
                      <a:r>
                        <a:rPr lang="cs-CZ" sz="1800" kern="1200" dirty="0" smtClean="0">
                          <a:solidFill>
                            <a:schemeClr val="tx1"/>
                          </a:solidFill>
                          <a:effectLst/>
                          <a:latin typeface="+mn-lt"/>
                          <a:ea typeface="+mn-ea"/>
                          <a:cs typeface="+mn-cs"/>
                        </a:rPr>
                        <a:t>Střední škola a Vyšší odborná škola cestovního ruchu, Senovážné náměstí 12, České Budějovice 370 01</a:t>
                      </a:r>
                      <a:endParaRPr lang="cs-CZ" dirty="0"/>
                    </a:p>
                  </a:txBody>
                  <a:tcPr anchor="ctr"/>
                </a:tc>
              </a:tr>
              <a:tr h="370840">
                <a:tc>
                  <a:txBody>
                    <a:bodyPr/>
                    <a:lstStyle/>
                    <a:p>
                      <a:pPr>
                        <a:lnSpc>
                          <a:spcPct val="115000"/>
                        </a:lnSpc>
                        <a:spcAft>
                          <a:spcPts val="0"/>
                        </a:spcAft>
                      </a:pPr>
                      <a:r>
                        <a:rPr lang="cs-CZ" sz="2400" cap="small" dirty="0">
                          <a:effectLst/>
                          <a:latin typeface="Calibri"/>
                          <a:ea typeface="Calibri"/>
                          <a:cs typeface="Times New Roman"/>
                        </a:rPr>
                        <a:t>Autor</a:t>
                      </a:r>
                      <a:endParaRPr lang="cs-CZ" sz="2400" dirty="0">
                        <a:effectLst/>
                        <a:latin typeface="Calibri"/>
                        <a:ea typeface="Calibri"/>
                        <a:cs typeface="Times New Roman"/>
                      </a:endParaRPr>
                    </a:p>
                  </a:txBody>
                  <a:tcPr marL="68580" marR="68580" marT="0" marB="0" anchor="ctr"/>
                </a:tc>
                <a:tc>
                  <a:txBody>
                    <a:bodyPr/>
                    <a:lstStyle/>
                    <a:p>
                      <a:r>
                        <a:rPr lang="cs-CZ" dirty="0" smtClean="0"/>
                        <a:t>Mgr. Simona </a:t>
                      </a:r>
                      <a:r>
                        <a:rPr lang="cs-CZ" dirty="0" err="1" smtClean="0"/>
                        <a:t>Steinbauerová</a:t>
                      </a:r>
                      <a:endParaRPr lang="cs-CZ" dirty="0"/>
                    </a:p>
                  </a:txBody>
                  <a:tcPr anchor="ctr"/>
                </a:tc>
              </a:tr>
              <a:tr h="370840">
                <a:tc>
                  <a:txBody>
                    <a:bodyPr/>
                    <a:lstStyle/>
                    <a:p>
                      <a:pPr>
                        <a:lnSpc>
                          <a:spcPct val="115000"/>
                        </a:lnSpc>
                        <a:spcAft>
                          <a:spcPts val="0"/>
                        </a:spcAft>
                      </a:pPr>
                      <a:r>
                        <a:rPr lang="cs-CZ" sz="2400" cap="small" dirty="0" err="1">
                          <a:effectLst/>
                          <a:latin typeface="Calibri"/>
                          <a:ea typeface="Calibri"/>
                          <a:cs typeface="Times New Roman"/>
                        </a:rPr>
                        <a:t>Tématický</a:t>
                      </a:r>
                      <a:r>
                        <a:rPr lang="cs-CZ" sz="2400" cap="small" dirty="0">
                          <a:effectLst/>
                          <a:latin typeface="Calibri"/>
                          <a:ea typeface="Calibri"/>
                          <a:cs typeface="Times New Roman"/>
                        </a:rPr>
                        <a:t> celek</a:t>
                      </a:r>
                      <a:endParaRPr lang="cs-CZ" sz="2400" dirty="0">
                        <a:effectLst/>
                        <a:latin typeface="Calibri"/>
                        <a:ea typeface="Calibri"/>
                        <a:cs typeface="Times New Roman"/>
                      </a:endParaRPr>
                    </a:p>
                  </a:txBody>
                  <a:tcPr marL="68580" marR="68580" marT="0" marB="0" anchor="ctr"/>
                </a:tc>
                <a:tc>
                  <a:txBody>
                    <a:bodyPr/>
                    <a:lstStyle/>
                    <a:p>
                      <a:r>
                        <a:rPr lang="cs-CZ" dirty="0" smtClean="0"/>
                        <a:t>Regionální geografie Evropy</a:t>
                      </a:r>
                      <a:endParaRPr lang="cs-CZ" dirty="0"/>
                    </a:p>
                  </a:txBody>
                  <a:tcPr anchor="ctr"/>
                </a:tc>
              </a:tr>
              <a:tr h="370840">
                <a:tc>
                  <a:txBody>
                    <a:bodyPr/>
                    <a:lstStyle/>
                    <a:p>
                      <a:pPr>
                        <a:lnSpc>
                          <a:spcPct val="115000"/>
                        </a:lnSpc>
                        <a:spcAft>
                          <a:spcPts val="0"/>
                        </a:spcAft>
                      </a:pPr>
                      <a:r>
                        <a:rPr lang="cs-CZ" sz="2400" cap="small" dirty="0">
                          <a:effectLst/>
                          <a:latin typeface="Calibri"/>
                          <a:ea typeface="Calibri"/>
                          <a:cs typeface="Times New Roman"/>
                        </a:rPr>
                        <a:t>Ročník</a:t>
                      </a:r>
                      <a:endParaRPr lang="cs-CZ" sz="2400" dirty="0">
                        <a:effectLst/>
                        <a:latin typeface="Calibri"/>
                        <a:ea typeface="Calibri"/>
                        <a:cs typeface="Times New Roman"/>
                      </a:endParaRPr>
                    </a:p>
                  </a:txBody>
                  <a:tcPr marL="68580" marR="68580" marT="0" marB="0" anchor="ctr"/>
                </a:tc>
                <a:tc>
                  <a:txBody>
                    <a:bodyPr/>
                    <a:lstStyle/>
                    <a:p>
                      <a:r>
                        <a:rPr lang="cs-CZ" dirty="0" smtClean="0"/>
                        <a:t>2. ročník</a:t>
                      </a:r>
                      <a:endParaRPr lang="cs-CZ" dirty="0"/>
                    </a:p>
                  </a:txBody>
                  <a:tcPr anchor="ctr"/>
                </a:tc>
              </a:tr>
              <a:tr h="370840">
                <a:tc>
                  <a:txBody>
                    <a:bodyPr/>
                    <a:lstStyle/>
                    <a:p>
                      <a:pPr>
                        <a:lnSpc>
                          <a:spcPct val="115000"/>
                        </a:lnSpc>
                        <a:spcAft>
                          <a:spcPts val="0"/>
                        </a:spcAft>
                      </a:pPr>
                      <a:r>
                        <a:rPr lang="cs-CZ" sz="2400" cap="small" dirty="0">
                          <a:effectLst/>
                          <a:latin typeface="Calibri"/>
                          <a:ea typeface="Calibri"/>
                          <a:cs typeface="Times New Roman"/>
                        </a:rPr>
                        <a:t>Datum tvorby</a:t>
                      </a:r>
                      <a:endParaRPr lang="cs-CZ" sz="2400" dirty="0">
                        <a:effectLst/>
                        <a:latin typeface="Calibri"/>
                        <a:ea typeface="Calibri"/>
                        <a:cs typeface="Times New Roman"/>
                      </a:endParaRPr>
                    </a:p>
                  </a:txBody>
                  <a:tcPr marL="68580" marR="68580" marT="0" marB="0" anchor="ctr"/>
                </a:tc>
                <a:tc>
                  <a:txBody>
                    <a:bodyPr/>
                    <a:lstStyle/>
                    <a:p>
                      <a:r>
                        <a:rPr lang="cs-CZ" dirty="0" smtClean="0"/>
                        <a:t>25. </a:t>
                      </a:r>
                      <a:r>
                        <a:rPr lang="cs-CZ" smtClean="0"/>
                        <a:t>9. </a:t>
                      </a:r>
                      <a:r>
                        <a:rPr lang="cs-CZ" dirty="0" smtClean="0"/>
                        <a:t>2013</a:t>
                      </a:r>
                      <a:endParaRPr lang="cs-CZ" dirty="0"/>
                    </a:p>
                  </a:txBody>
                  <a:tcPr anchor="ctr"/>
                </a:tc>
              </a:tr>
            </a:tbl>
          </a:graphicData>
        </a:graphic>
      </p:graphicFrame>
    </p:spTree>
    <p:extLst>
      <p:ext uri="{BB962C8B-B14F-4D97-AF65-F5344CB8AC3E}">
        <p14:creationId xmlns:p14="http://schemas.microsoft.com/office/powerpoint/2010/main" xmlns="" val="420453156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395536" y="404665"/>
            <a:ext cx="8229600" cy="6192688"/>
          </a:xfrm>
        </p:spPr>
        <p:txBody>
          <a:bodyPr>
            <a:normAutofit/>
          </a:bodyPr>
          <a:lstStyle/>
          <a:p>
            <a:r>
              <a:rPr lang="cs-CZ" dirty="0" smtClean="0"/>
              <a:t>Anotace: </a:t>
            </a:r>
          </a:p>
          <a:p>
            <a:pPr algn="just"/>
            <a:r>
              <a:rPr lang="cs-CZ" sz="2200" dirty="0" smtClean="0"/>
              <a:t>Materiál je možno využít pro rozšíření učiva v rámci předmětu zeměpis cestovního ruchu. Je určen pro 2. ročníky střední školy. DUM je vytvořen jako prezentace. Materiál obsahuje základní informace z oblasti fyzické geografie, sociální geografie a cestovního ruchu Rakouska.  V materiálu jsou vymezeny hlavní oblasti cestovního ruchu a také hlavní turistická lákadla Rakouska. </a:t>
            </a:r>
            <a:endParaRPr lang="cs-CZ" dirty="0"/>
          </a:p>
          <a:p>
            <a:pPr marL="0" indent="0">
              <a:buNone/>
            </a:pPr>
            <a:endParaRPr lang="cs-CZ" dirty="0" smtClean="0"/>
          </a:p>
          <a:p>
            <a:r>
              <a:rPr lang="cs-CZ" dirty="0" smtClean="0"/>
              <a:t>Metodické pokyny:</a:t>
            </a:r>
          </a:p>
          <a:p>
            <a:r>
              <a:rPr lang="cs-CZ" sz="2200" dirty="0" smtClean="0"/>
              <a:t>DUM je vytvořen ve formě prezentace a je v využitelný v rámci interaktivního vzdělávání.</a:t>
            </a:r>
            <a:endParaRPr lang="cs-CZ" sz="2200" dirty="0"/>
          </a:p>
        </p:txBody>
      </p:sp>
    </p:spTree>
    <p:extLst>
      <p:ext uri="{BB962C8B-B14F-4D97-AF65-F5344CB8AC3E}">
        <p14:creationId xmlns:p14="http://schemas.microsoft.com/office/powerpoint/2010/main" xmlns="" val="23724913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Turistické oblasti</a:t>
            </a:r>
            <a:endParaRPr lang="cs-CZ" dirty="0"/>
          </a:p>
        </p:txBody>
      </p:sp>
      <p:sp>
        <p:nvSpPr>
          <p:cNvPr id="3" name="Zástupný symbol pro obsah 2"/>
          <p:cNvSpPr>
            <a:spLocks noGrp="1"/>
          </p:cNvSpPr>
          <p:nvPr>
            <p:ph idx="1"/>
          </p:nvPr>
        </p:nvSpPr>
        <p:spPr/>
        <p:txBody>
          <a:bodyPr>
            <a:normAutofit fontScale="92500"/>
          </a:bodyPr>
          <a:lstStyle/>
          <a:p>
            <a:r>
              <a:rPr lang="cs-CZ" dirty="0" smtClean="0"/>
              <a:t>1)Alpy </a:t>
            </a:r>
            <a:r>
              <a:rPr lang="cs-CZ" i="1" dirty="0" smtClean="0"/>
              <a:t>a)Tyrolsko- Vorarlbersko b) Východní Alpy</a:t>
            </a:r>
          </a:p>
          <a:p>
            <a:r>
              <a:rPr lang="cs-CZ" dirty="0" smtClean="0"/>
              <a:t>2)Solná komora</a:t>
            </a:r>
            <a:endParaRPr lang="cs-CZ" i="1" dirty="0" smtClean="0"/>
          </a:p>
          <a:p>
            <a:r>
              <a:rPr lang="cs-CZ" dirty="0" smtClean="0"/>
              <a:t>3) Korutanská jezera</a:t>
            </a:r>
          </a:p>
          <a:p>
            <a:r>
              <a:rPr lang="cs-CZ" dirty="0" smtClean="0"/>
              <a:t>4) údolí Dunaje</a:t>
            </a:r>
          </a:p>
          <a:p>
            <a:r>
              <a:rPr lang="cs-CZ" dirty="0" smtClean="0"/>
              <a:t>5) Vídeň a okolí</a:t>
            </a:r>
          </a:p>
          <a:p>
            <a:r>
              <a:rPr lang="cs-CZ" dirty="0" smtClean="0"/>
              <a:t>6) pobřeží Bodamského jezera</a:t>
            </a:r>
          </a:p>
          <a:p>
            <a:r>
              <a:rPr lang="cs-CZ" dirty="0" smtClean="0"/>
              <a:t>7) Významná sídla – historická města a střediska</a:t>
            </a:r>
          </a:p>
          <a:p>
            <a:r>
              <a:rPr lang="cs-CZ" dirty="0" smtClean="0"/>
              <a:t>8)lázeňská města</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28596" y="285728"/>
            <a:ext cx="8229600" cy="642918"/>
          </a:xfrm>
        </p:spPr>
        <p:txBody>
          <a:bodyPr>
            <a:normAutofit fontScale="90000"/>
          </a:bodyPr>
          <a:lstStyle/>
          <a:p>
            <a:r>
              <a:rPr lang="cs-CZ" sz="2400" dirty="0" smtClean="0"/>
              <a:t> 1.Alpy a) oblasti Tyrolska- Vorarlberska </a:t>
            </a:r>
            <a:r>
              <a:rPr lang="cs-CZ" sz="2400" dirty="0"/>
              <a:t/>
            </a:r>
            <a:br>
              <a:rPr lang="cs-CZ" sz="2400" dirty="0"/>
            </a:br>
            <a:r>
              <a:rPr lang="cs-CZ" sz="2400" dirty="0"/>
              <a:t>V</a:t>
            </a:r>
            <a:r>
              <a:rPr lang="cs-CZ" sz="2400" dirty="0" smtClean="0"/>
              <a:t> </a:t>
            </a:r>
            <a:r>
              <a:rPr lang="cs-CZ" sz="2400" dirty="0" smtClean="0"/>
              <a:t>zimě </a:t>
            </a:r>
            <a:r>
              <a:rPr lang="cs-CZ" sz="2400" dirty="0" smtClean="0"/>
              <a:t>je  vysoká návštěvnost mnoha lyžařských středisek např.: </a:t>
            </a:r>
            <a:r>
              <a:rPr lang="cs-CZ" sz="2400" dirty="0" err="1" smtClean="0"/>
              <a:t>Ötztal</a:t>
            </a:r>
            <a:r>
              <a:rPr lang="cs-CZ" sz="2400" dirty="0" smtClean="0"/>
              <a:t>, </a:t>
            </a:r>
            <a:r>
              <a:rPr lang="cs-CZ" sz="2400" dirty="0" err="1" smtClean="0"/>
              <a:t>Zillertal</a:t>
            </a:r>
            <a:r>
              <a:rPr lang="cs-CZ" sz="2400" dirty="0" smtClean="0"/>
              <a:t>, </a:t>
            </a:r>
            <a:r>
              <a:rPr lang="cs-CZ" sz="2400" dirty="0" err="1" smtClean="0"/>
              <a:t>Kitzbühel</a:t>
            </a:r>
            <a:r>
              <a:rPr lang="cs-CZ" sz="2400" dirty="0" smtClean="0"/>
              <a:t>,Lech </a:t>
            </a:r>
            <a:r>
              <a:rPr lang="cs-CZ" sz="2400" dirty="0" err="1" smtClean="0"/>
              <a:t>am</a:t>
            </a:r>
            <a:r>
              <a:rPr lang="cs-CZ" sz="2400" dirty="0" smtClean="0"/>
              <a:t> </a:t>
            </a:r>
            <a:r>
              <a:rPr lang="cs-CZ" sz="2400" dirty="0" err="1" smtClean="0"/>
              <a:t>Alrberg</a:t>
            </a:r>
            <a:endParaRPr lang="cs-CZ" sz="2400" dirty="0"/>
          </a:p>
        </p:txBody>
      </p:sp>
      <p:pic>
        <p:nvPicPr>
          <p:cNvPr id="1026" name="Picture 2" descr="C:\Users\Simona\Desktop\P3024670.JPG"/>
          <p:cNvPicPr>
            <a:picLocks noGrp="1" noChangeAspect="1" noChangeArrowheads="1"/>
          </p:cNvPicPr>
          <p:nvPr>
            <p:ph idx="1"/>
          </p:nvPr>
        </p:nvPicPr>
        <p:blipFill>
          <a:blip r:embed="rId3" cstate="print"/>
          <a:srcRect/>
          <a:stretch>
            <a:fillRect/>
          </a:stretch>
        </p:blipFill>
        <p:spPr bwMode="auto">
          <a:xfrm>
            <a:off x="1259632" y="1619417"/>
            <a:ext cx="6984775" cy="5238583"/>
          </a:xfrm>
          <a:prstGeom prst="rect">
            <a:avLst/>
          </a:prstGeom>
          <a:noFill/>
        </p:spPr>
      </p:pic>
      <p:sp>
        <p:nvSpPr>
          <p:cNvPr id="6" name="TextovéPole 5"/>
          <p:cNvSpPr txBox="1"/>
          <p:nvPr/>
        </p:nvSpPr>
        <p:spPr>
          <a:xfrm>
            <a:off x="1259632" y="1196752"/>
            <a:ext cx="1434688" cy="369332"/>
          </a:xfrm>
          <a:prstGeom prst="rect">
            <a:avLst/>
          </a:prstGeom>
          <a:noFill/>
        </p:spPr>
        <p:txBody>
          <a:bodyPr wrap="none" rtlCol="0">
            <a:spAutoFit/>
          </a:bodyPr>
          <a:lstStyle/>
          <a:p>
            <a:r>
              <a:rPr lang="cs-CZ" dirty="0" smtClean="0"/>
              <a:t>Obr. 1. Alpy 1</a:t>
            </a:r>
            <a:endParaRPr lang="cs-CZ"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sz="3200" dirty="0" smtClean="0"/>
              <a:t>Alpské horské ledovce: </a:t>
            </a:r>
            <a:r>
              <a:rPr lang="cs-CZ" sz="3200" dirty="0" err="1" smtClean="0"/>
              <a:t>Sölden</a:t>
            </a:r>
            <a:r>
              <a:rPr lang="cs-CZ" sz="3200" dirty="0" smtClean="0"/>
              <a:t>, </a:t>
            </a:r>
            <a:r>
              <a:rPr lang="cs-CZ" sz="3200" dirty="0" err="1" smtClean="0"/>
              <a:t>Hintertux</a:t>
            </a:r>
            <a:r>
              <a:rPr lang="cs-CZ" sz="3200" dirty="0" smtClean="0"/>
              <a:t>….</a:t>
            </a:r>
            <a:endParaRPr lang="cs-CZ" sz="3200" dirty="0"/>
          </a:p>
        </p:txBody>
      </p:sp>
      <p:pic>
        <p:nvPicPr>
          <p:cNvPr id="6" name="Picture 2" descr="D:\fotky livigno\P3024649.JPG"/>
          <p:cNvPicPr>
            <a:picLocks noGrp="1" noChangeAspect="1" noChangeArrowheads="1"/>
          </p:cNvPicPr>
          <p:nvPr>
            <p:ph idx="1"/>
          </p:nvPr>
        </p:nvPicPr>
        <p:blipFill>
          <a:blip r:embed="rId3" cstate="print"/>
          <a:srcRect/>
          <a:stretch>
            <a:fillRect/>
          </a:stretch>
        </p:blipFill>
        <p:spPr bwMode="auto">
          <a:xfrm>
            <a:off x="556005" y="1600200"/>
            <a:ext cx="8031990" cy="4525963"/>
          </a:xfrm>
          <a:prstGeom prst="rect">
            <a:avLst/>
          </a:prstGeom>
          <a:noFill/>
        </p:spPr>
      </p:pic>
      <p:sp>
        <p:nvSpPr>
          <p:cNvPr id="7" name="TextovéPole 6"/>
          <p:cNvSpPr txBox="1"/>
          <p:nvPr/>
        </p:nvSpPr>
        <p:spPr>
          <a:xfrm>
            <a:off x="683568" y="1196752"/>
            <a:ext cx="1434688" cy="369332"/>
          </a:xfrm>
          <a:prstGeom prst="rect">
            <a:avLst/>
          </a:prstGeom>
          <a:noFill/>
        </p:spPr>
        <p:txBody>
          <a:bodyPr wrap="none" rtlCol="0">
            <a:spAutoFit/>
          </a:bodyPr>
          <a:lstStyle/>
          <a:p>
            <a:r>
              <a:rPr lang="cs-CZ" dirty="0" smtClean="0"/>
              <a:t>Obr. 2. Alpy 2</a:t>
            </a:r>
            <a:endParaRPr lang="cs-CZ"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0"/>
            <a:ext cx="8472518" cy="1285860"/>
          </a:xfrm>
        </p:spPr>
        <p:txBody>
          <a:bodyPr>
            <a:normAutofit/>
          </a:bodyPr>
          <a:lstStyle/>
          <a:p>
            <a:r>
              <a:rPr lang="cs-CZ" sz="2400" dirty="0" smtClean="0"/>
              <a:t>1.Alpy  b)Východní Alpy:Vysoké </a:t>
            </a:r>
            <a:r>
              <a:rPr lang="cs-CZ" sz="2400" dirty="0" err="1" smtClean="0"/>
              <a:t>Taury</a:t>
            </a:r>
            <a:r>
              <a:rPr lang="cs-CZ" sz="2400" dirty="0" smtClean="0"/>
              <a:t>- oblast Grossglockneru </a:t>
            </a:r>
            <a:r>
              <a:rPr lang="cs-CZ" sz="2400" dirty="0" smtClean="0"/>
              <a:t>, </a:t>
            </a:r>
            <a:r>
              <a:rPr lang="cs-CZ" sz="2400" dirty="0" smtClean="0"/>
              <a:t/>
            </a:r>
            <a:br>
              <a:rPr lang="cs-CZ" sz="2400" dirty="0" smtClean="0"/>
            </a:br>
            <a:r>
              <a:rPr lang="cs-CZ" sz="2400" dirty="0" smtClean="0"/>
              <a:t>ledovec </a:t>
            </a:r>
            <a:r>
              <a:rPr lang="cs-CZ" sz="2400" dirty="0" err="1" smtClean="0"/>
              <a:t>Kaprun</a:t>
            </a:r>
            <a:r>
              <a:rPr lang="cs-CZ" sz="2400" dirty="0" smtClean="0"/>
              <a:t>(vrchol </a:t>
            </a:r>
            <a:r>
              <a:rPr lang="cs-CZ" sz="2400" dirty="0" err="1" smtClean="0"/>
              <a:t>Kitzsteinhorn</a:t>
            </a:r>
            <a:r>
              <a:rPr lang="cs-CZ" sz="2400" dirty="0" smtClean="0"/>
              <a:t>), </a:t>
            </a:r>
            <a:r>
              <a:rPr lang="cs-CZ" sz="2400" dirty="0" err="1" smtClean="0"/>
              <a:t>Grossvenediger</a:t>
            </a:r>
            <a:r>
              <a:rPr lang="cs-CZ" sz="2400" dirty="0" smtClean="0"/>
              <a:t>, </a:t>
            </a:r>
            <a:r>
              <a:rPr lang="cs-CZ" sz="2400" dirty="0" err="1" smtClean="0"/>
              <a:t>Mölltal</a:t>
            </a:r>
            <a:endParaRPr lang="cs-CZ" sz="2400" dirty="0"/>
          </a:p>
        </p:txBody>
      </p:sp>
      <p:pic>
        <p:nvPicPr>
          <p:cNvPr id="3074" name="Picture 2" descr="C:\Documents and Settings\Simi\Plocha\H2-ČESKÁ REPUBLIKA\rakousko\P8072269.JPG"/>
          <p:cNvPicPr>
            <a:picLocks noGrp="1" noChangeAspect="1" noChangeArrowheads="1"/>
          </p:cNvPicPr>
          <p:nvPr>
            <p:ph idx="1"/>
          </p:nvPr>
        </p:nvPicPr>
        <p:blipFill>
          <a:blip r:embed="rId3" cstate="print"/>
          <a:srcRect/>
          <a:stretch>
            <a:fillRect/>
          </a:stretch>
        </p:blipFill>
        <p:spPr bwMode="auto">
          <a:xfrm>
            <a:off x="2915816" y="1772816"/>
            <a:ext cx="3816424" cy="5088566"/>
          </a:xfrm>
          <a:prstGeom prst="rect">
            <a:avLst/>
          </a:prstGeom>
          <a:noFill/>
        </p:spPr>
      </p:pic>
      <p:sp>
        <p:nvSpPr>
          <p:cNvPr id="5" name="TextovéPole 4"/>
          <p:cNvSpPr txBox="1"/>
          <p:nvPr/>
        </p:nvSpPr>
        <p:spPr>
          <a:xfrm>
            <a:off x="2843808" y="1412776"/>
            <a:ext cx="1492396" cy="369332"/>
          </a:xfrm>
          <a:prstGeom prst="rect">
            <a:avLst/>
          </a:prstGeom>
          <a:noFill/>
        </p:spPr>
        <p:txBody>
          <a:bodyPr wrap="none" rtlCol="0">
            <a:spAutoFit/>
          </a:bodyPr>
          <a:lstStyle/>
          <a:p>
            <a:r>
              <a:rPr lang="cs-CZ" dirty="0" smtClean="0"/>
              <a:t>Obr. 3. Alpy 3.</a:t>
            </a:r>
            <a:endParaRPr lang="cs-CZ"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67544" y="620688"/>
            <a:ext cx="8229600" cy="1143000"/>
          </a:xfrm>
        </p:spPr>
        <p:txBody>
          <a:bodyPr>
            <a:noAutofit/>
          </a:bodyPr>
          <a:lstStyle/>
          <a:p>
            <a:r>
              <a:rPr lang="cs-CZ" sz="2000" dirty="0" smtClean="0"/>
              <a:t> Vysoké </a:t>
            </a:r>
            <a:r>
              <a:rPr lang="cs-CZ" sz="2000" dirty="0" err="1" smtClean="0"/>
              <a:t>Taury</a:t>
            </a:r>
            <a:r>
              <a:rPr lang="cs-CZ" sz="2000" dirty="0"/>
              <a:t> </a:t>
            </a:r>
            <a:r>
              <a:rPr lang="cs-CZ" sz="2000" dirty="0" smtClean="0"/>
              <a:t>nabízí mnoho středisek cestovního ruchu např.</a:t>
            </a:r>
            <a:r>
              <a:rPr lang="cs-CZ" sz="2000" dirty="0"/>
              <a:t> </a:t>
            </a:r>
            <a:r>
              <a:rPr lang="cs-CZ" sz="2000" dirty="0" err="1" smtClean="0"/>
              <a:t>Zell</a:t>
            </a:r>
            <a:r>
              <a:rPr lang="cs-CZ" sz="2000" dirty="0" smtClean="0"/>
              <a:t> </a:t>
            </a:r>
            <a:r>
              <a:rPr lang="cs-CZ" sz="2000" dirty="0" err="1" smtClean="0"/>
              <a:t>am</a:t>
            </a:r>
            <a:r>
              <a:rPr lang="cs-CZ" sz="2000" dirty="0" smtClean="0"/>
              <a:t> </a:t>
            </a:r>
            <a:r>
              <a:rPr lang="cs-CZ" sz="2000" dirty="0" err="1" smtClean="0"/>
              <a:t>See</a:t>
            </a:r>
            <a:r>
              <a:rPr lang="cs-CZ" sz="2000" dirty="0" smtClean="0"/>
              <a:t>, </a:t>
            </a:r>
            <a:r>
              <a:rPr lang="cs-CZ" sz="2000" dirty="0" err="1" smtClean="0"/>
              <a:t>Bischopshofen</a:t>
            </a:r>
            <a:r>
              <a:rPr lang="cs-CZ" sz="2000" dirty="0" smtClean="0"/>
              <a:t>, </a:t>
            </a:r>
            <a:r>
              <a:rPr lang="cs-CZ" sz="2000" dirty="0" err="1" smtClean="0"/>
              <a:t>Bad</a:t>
            </a:r>
            <a:r>
              <a:rPr lang="cs-CZ" sz="2000" dirty="0" smtClean="0"/>
              <a:t> </a:t>
            </a:r>
            <a:r>
              <a:rPr lang="cs-CZ" sz="2000" dirty="0" err="1" smtClean="0"/>
              <a:t>Gastein</a:t>
            </a:r>
            <a:r>
              <a:rPr lang="cs-CZ" sz="2000" dirty="0" smtClean="0"/>
              <a:t>, </a:t>
            </a:r>
            <a:r>
              <a:rPr lang="cs-CZ" sz="2000" dirty="0" err="1" smtClean="0"/>
              <a:t>Saalbach</a:t>
            </a:r>
            <a:r>
              <a:rPr lang="cs-CZ" sz="2000" dirty="0"/>
              <a:t> </a:t>
            </a:r>
            <a:r>
              <a:rPr lang="cs-CZ" sz="2000" dirty="0" smtClean="0"/>
              <a:t>atd.. Okolo těchto středisek je rozmístěna celá řada turisticky atraktivních míst jako např. </a:t>
            </a:r>
            <a:r>
              <a:rPr lang="cs-CZ" sz="2000" dirty="0" err="1" smtClean="0"/>
              <a:t>Krimmelké</a:t>
            </a:r>
            <a:r>
              <a:rPr lang="cs-CZ" sz="2000" dirty="0" smtClean="0"/>
              <a:t> vodopády, vyhlídka </a:t>
            </a:r>
            <a:r>
              <a:rPr lang="cs-CZ" sz="2000" dirty="0" err="1" smtClean="0"/>
              <a:t>Gipflwelt</a:t>
            </a:r>
            <a:r>
              <a:rPr lang="cs-CZ" sz="2000" dirty="0" smtClean="0"/>
              <a:t> na </a:t>
            </a:r>
            <a:r>
              <a:rPr lang="cs-CZ" sz="2000" dirty="0" err="1" smtClean="0"/>
              <a:t>kaprunském</a:t>
            </a:r>
            <a:r>
              <a:rPr lang="cs-CZ" sz="2000" dirty="0" smtClean="0"/>
              <a:t> ledovci, vysokohorské přehradní nádrže </a:t>
            </a:r>
            <a:r>
              <a:rPr lang="cs-CZ" sz="2000" dirty="0" err="1" smtClean="0"/>
              <a:t>Hohestauseen</a:t>
            </a:r>
            <a:r>
              <a:rPr lang="cs-CZ" sz="2000" dirty="0" smtClean="0"/>
              <a:t>, jezero </a:t>
            </a:r>
            <a:r>
              <a:rPr lang="cs-CZ" sz="2000" dirty="0" err="1" smtClean="0"/>
              <a:t>Attersee</a:t>
            </a:r>
            <a:r>
              <a:rPr lang="cs-CZ" sz="2000" dirty="0" smtClean="0"/>
              <a:t>, NP Vysoké </a:t>
            </a:r>
            <a:r>
              <a:rPr lang="cs-CZ" sz="2000" dirty="0" err="1" smtClean="0"/>
              <a:t>Taury</a:t>
            </a:r>
            <a:r>
              <a:rPr lang="cs-CZ" sz="2000" dirty="0" smtClean="0"/>
              <a:t>..</a:t>
            </a:r>
            <a:r>
              <a:rPr lang="cs-CZ" sz="2000" dirty="0" smtClean="0"/>
              <a:t/>
            </a:r>
            <a:br>
              <a:rPr lang="cs-CZ" sz="2000" dirty="0" smtClean="0"/>
            </a:br>
            <a:endParaRPr lang="cs-CZ" sz="2000" dirty="0"/>
          </a:p>
        </p:txBody>
      </p:sp>
      <p:pic>
        <p:nvPicPr>
          <p:cNvPr id="3074" name="Picture 2" descr="D:\Zell am See 05.-09.09.12\P9084227.JPG"/>
          <p:cNvPicPr>
            <a:picLocks noGrp="1" noChangeAspect="1" noChangeArrowheads="1"/>
          </p:cNvPicPr>
          <p:nvPr>
            <p:ph idx="1"/>
          </p:nvPr>
        </p:nvPicPr>
        <p:blipFill>
          <a:blip r:embed="rId3" cstate="print"/>
          <a:srcRect/>
          <a:stretch>
            <a:fillRect/>
          </a:stretch>
        </p:blipFill>
        <p:spPr bwMode="auto">
          <a:xfrm>
            <a:off x="1475656" y="2105472"/>
            <a:ext cx="6336704" cy="4752528"/>
          </a:xfrm>
          <a:prstGeom prst="rect">
            <a:avLst/>
          </a:prstGeom>
          <a:noFill/>
        </p:spPr>
      </p:pic>
      <p:sp>
        <p:nvSpPr>
          <p:cNvPr id="6" name="TextovéPole 5"/>
          <p:cNvSpPr txBox="1"/>
          <p:nvPr/>
        </p:nvSpPr>
        <p:spPr>
          <a:xfrm>
            <a:off x="971600" y="1772816"/>
            <a:ext cx="2872581" cy="369332"/>
          </a:xfrm>
          <a:prstGeom prst="rect">
            <a:avLst/>
          </a:prstGeom>
          <a:noFill/>
        </p:spPr>
        <p:txBody>
          <a:bodyPr wrap="none" rtlCol="0">
            <a:spAutoFit/>
          </a:bodyPr>
          <a:lstStyle/>
          <a:p>
            <a:r>
              <a:rPr lang="cs-CZ" dirty="0" smtClean="0"/>
              <a:t>Obr. 4. </a:t>
            </a:r>
            <a:r>
              <a:rPr lang="cs-CZ" dirty="0" err="1" smtClean="0"/>
              <a:t>Hochgebirgestauseen</a:t>
            </a:r>
            <a:endParaRPr lang="cs-CZ"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67544" y="0"/>
            <a:ext cx="8229600" cy="778098"/>
          </a:xfrm>
        </p:spPr>
        <p:txBody>
          <a:bodyPr>
            <a:normAutofit fontScale="90000"/>
          </a:bodyPr>
          <a:lstStyle/>
          <a:p>
            <a:r>
              <a:rPr lang="cs-CZ" sz="2800" dirty="0" err="1" smtClean="0"/>
              <a:t>Hochgebirges</a:t>
            </a:r>
            <a:r>
              <a:rPr lang="cs-CZ" sz="2800" dirty="0" smtClean="0"/>
              <a:t> </a:t>
            </a:r>
            <a:r>
              <a:rPr lang="cs-CZ" sz="2800" dirty="0" err="1" smtClean="0"/>
              <a:t>Stausseen</a:t>
            </a:r>
            <a:r>
              <a:rPr lang="cs-CZ" sz="2800" dirty="0" smtClean="0"/>
              <a:t>, </a:t>
            </a:r>
            <a:r>
              <a:rPr lang="cs-CZ" sz="2800" dirty="0" err="1" smtClean="0"/>
              <a:t>přehrandí</a:t>
            </a:r>
            <a:r>
              <a:rPr lang="cs-CZ" sz="2800" dirty="0" smtClean="0"/>
              <a:t> nádrže se nachází nedaleko jezera </a:t>
            </a:r>
            <a:r>
              <a:rPr lang="cs-CZ" sz="2800" dirty="0" err="1" smtClean="0"/>
              <a:t>Zell</a:t>
            </a:r>
            <a:r>
              <a:rPr lang="cs-CZ" sz="2800" dirty="0" smtClean="0"/>
              <a:t> </a:t>
            </a:r>
            <a:r>
              <a:rPr lang="cs-CZ" sz="2800" dirty="0" err="1" smtClean="0"/>
              <a:t>am</a:t>
            </a:r>
            <a:r>
              <a:rPr lang="cs-CZ" sz="2800" dirty="0" smtClean="0"/>
              <a:t> </a:t>
            </a:r>
            <a:r>
              <a:rPr lang="cs-CZ" sz="2800" dirty="0" err="1" smtClean="0"/>
              <a:t>See</a:t>
            </a:r>
            <a:r>
              <a:rPr lang="cs-CZ" sz="2800" dirty="0" smtClean="0"/>
              <a:t> </a:t>
            </a:r>
            <a:endParaRPr lang="cs-CZ" sz="2800" dirty="0"/>
          </a:p>
        </p:txBody>
      </p:sp>
      <p:pic>
        <p:nvPicPr>
          <p:cNvPr id="4098" name="Picture 2" descr="C:\Users\Simona\Desktop\P9084162.JPG"/>
          <p:cNvPicPr>
            <a:picLocks noGrp="1" noChangeAspect="1" noChangeArrowheads="1"/>
          </p:cNvPicPr>
          <p:nvPr>
            <p:ph idx="1"/>
          </p:nvPr>
        </p:nvPicPr>
        <p:blipFill>
          <a:blip r:embed="rId3" cstate="print"/>
          <a:srcRect/>
          <a:stretch>
            <a:fillRect/>
          </a:stretch>
        </p:blipFill>
        <p:spPr bwMode="auto">
          <a:xfrm>
            <a:off x="866090" y="1772817"/>
            <a:ext cx="7522333" cy="4243068"/>
          </a:xfrm>
          <a:prstGeom prst="rect">
            <a:avLst/>
          </a:prstGeom>
          <a:noFill/>
        </p:spPr>
      </p:pic>
      <p:sp>
        <p:nvSpPr>
          <p:cNvPr id="7" name="TextovéPole 6"/>
          <p:cNvSpPr txBox="1"/>
          <p:nvPr/>
        </p:nvSpPr>
        <p:spPr>
          <a:xfrm>
            <a:off x="971600" y="1412776"/>
            <a:ext cx="3042500" cy="369332"/>
          </a:xfrm>
          <a:prstGeom prst="rect">
            <a:avLst/>
          </a:prstGeom>
          <a:noFill/>
        </p:spPr>
        <p:txBody>
          <a:bodyPr wrap="none" rtlCol="0">
            <a:spAutoFit/>
          </a:bodyPr>
          <a:lstStyle/>
          <a:p>
            <a:r>
              <a:rPr lang="cs-CZ" dirty="0" smtClean="0"/>
              <a:t>Obr. 5. </a:t>
            </a:r>
            <a:r>
              <a:rPr lang="cs-CZ" dirty="0" err="1" smtClean="0"/>
              <a:t>Hochgebirgestauseen</a:t>
            </a:r>
            <a:r>
              <a:rPr lang="cs-CZ" dirty="0" smtClean="0"/>
              <a:t> 2</a:t>
            </a:r>
            <a:endParaRPr lang="cs-CZ"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28596" y="357166"/>
            <a:ext cx="8229600" cy="225404"/>
          </a:xfrm>
        </p:spPr>
        <p:txBody>
          <a:bodyPr>
            <a:noAutofit/>
          </a:bodyPr>
          <a:lstStyle/>
          <a:p>
            <a:r>
              <a:rPr lang="cs-CZ" sz="2200" dirty="0" smtClean="0"/>
              <a:t>2. Solná komora- </a:t>
            </a:r>
            <a:r>
              <a:rPr lang="cs-CZ" sz="2200" dirty="0" err="1" smtClean="0"/>
              <a:t>Salzkammergut</a:t>
            </a:r>
            <a:r>
              <a:rPr lang="cs-CZ" sz="2200" dirty="0" smtClean="0"/>
              <a:t/>
            </a:r>
            <a:br>
              <a:rPr lang="cs-CZ" sz="2200" dirty="0" smtClean="0"/>
            </a:br>
            <a:r>
              <a:rPr lang="cs-CZ" sz="2200" dirty="0" smtClean="0"/>
              <a:t>oblast vápencových reliéfů s četnými ledovcovými jezery a zaledněnými velehorskými masívy</a:t>
            </a:r>
            <a:endParaRPr lang="cs-CZ" sz="2200" dirty="0"/>
          </a:p>
        </p:txBody>
      </p:sp>
      <p:pic>
        <p:nvPicPr>
          <p:cNvPr id="5122" name="Picture 2" descr="C:\Users\Simona\Downloads\salzkammergut (1).jpg"/>
          <p:cNvPicPr>
            <a:picLocks noGrp="1" noChangeAspect="1" noChangeArrowheads="1"/>
          </p:cNvPicPr>
          <p:nvPr>
            <p:ph idx="1"/>
          </p:nvPr>
        </p:nvPicPr>
        <p:blipFill>
          <a:blip r:embed="rId3" cstate="print"/>
          <a:srcRect/>
          <a:stretch>
            <a:fillRect/>
          </a:stretch>
        </p:blipFill>
        <p:spPr bwMode="auto">
          <a:xfrm>
            <a:off x="611560" y="1276519"/>
            <a:ext cx="8208912" cy="5361445"/>
          </a:xfrm>
          <a:prstGeom prst="rect">
            <a:avLst/>
          </a:prstGeom>
          <a:noFill/>
        </p:spPr>
      </p:pic>
      <p:sp>
        <p:nvSpPr>
          <p:cNvPr id="6" name="TextovéPole 5"/>
          <p:cNvSpPr txBox="1"/>
          <p:nvPr/>
        </p:nvSpPr>
        <p:spPr>
          <a:xfrm>
            <a:off x="611560" y="908720"/>
            <a:ext cx="2130263" cy="369332"/>
          </a:xfrm>
          <a:prstGeom prst="rect">
            <a:avLst/>
          </a:prstGeom>
          <a:noFill/>
        </p:spPr>
        <p:txBody>
          <a:bodyPr wrap="none" rtlCol="0">
            <a:spAutoFit/>
          </a:bodyPr>
          <a:lstStyle/>
          <a:p>
            <a:r>
              <a:rPr lang="cs-CZ" dirty="0" smtClean="0"/>
              <a:t>Obr. 6. Solná komora</a:t>
            </a:r>
            <a:endParaRPr lang="cs-CZ"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dirty="0" smtClean="0"/>
              <a:t>Městečko </a:t>
            </a:r>
            <a:r>
              <a:rPr lang="cs-CZ" dirty="0" err="1" smtClean="0"/>
              <a:t>Hallstatt</a:t>
            </a:r>
            <a:r>
              <a:rPr lang="cs-CZ" dirty="0" smtClean="0"/>
              <a:t> se nachází v Solné komoře.</a:t>
            </a:r>
            <a:endParaRPr lang="cs-CZ" dirty="0"/>
          </a:p>
        </p:txBody>
      </p:sp>
      <p:pic>
        <p:nvPicPr>
          <p:cNvPr id="6146" name="Picture 2" descr="C:\Users\Simona\Desktop\P8062153.JPG"/>
          <p:cNvPicPr>
            <a:picLocks noGrp="1" noChangeAspect="1" noChangeArrowheads="1"/>
          </p:cNvPicPr>
          <p:nvPr>
            <p:ph idx="1"/>
          </p:nvPr>
        </p:nvPicPr>
        <p:blipFill>
          <a:blip r:embed="rId2" cstate="print"/>
          <a:stretch>
            <a:fillRect/>
          </a:stretch>
        </p:blipFill>
        <p:spPr bwMode="auto">
          <a:xfrm>
            <a:off x="4574027" y="764704"/>
            <a:ext cx="4569973" cy="6093296"/>
          </a:xfrm>
          <a:prstGeom prst="rect">
            <a:avLst/>
          </a:prstGeom>
          <a:noFill/>
        </p:spPr>
      </p:pic>
      <p:sp>
        <p:nvSpPr>
          <p:cNvPr id="7" name="Zástupný symbol pro text 6"/>
          <p:cNvSpPr>
            <a:spLocks noGrp="1"/>
          </p:cNvSpPr>
          <p:nvPr>
            <p:ph type="body" sz="half" idx="2"/>
          </p:nvPr>
        </p:nvSpPr>
        <p:spPr/>
        <p:txBody>
          <a:bodyPr/>
          <a:lstStyle/>
          <a:p>
            <a:endParaRPr lang="cs-CZ" dirty="0"/>
          </a:p>
        </p:txBody>
      </p:sp>
      <p:sp>
        <p:nvSpPr>
          <p:cNvPr id="6" name="TextovéPole 5"/>
          <p:cNvSpPr txBox="1"/>
          <p:nvPr/>
        </p:nvSpPr>
        <p:spPr>
          <a:xfrm>
            <a:off x="4716016" y="260648"/>
            <a:ext cx="1635063" cy="369332"/>
          </a:xfrm>
          <a:prstGeom prst="rect">
            <a:avLst/>
          </a:prstGeom>
          <a:noFill/>
        </p:spPr>
        <p:txBody>
          <a:bodyPr wrap="none" rtlCol="0">
            <a:spAutoFit/>
          </a:bodyPr>
          <a:lstStyle/>
          <a:p>
            <a:r>
              <a:rPr lang="cs-CZ" dirty="0" smtClean="0"/>
              <a:t>Obr. 7. </a:t>
            </a:r>
            <a:r>
              <a:rPr lang="cs-CZ" dirty="0" err="1" smtClean="0"/>
              <a:t>Hallstatt</a:t>
            </a:r>
            <a:endParaRPr lang="cs-CZ" dirty="0"/>
          </a:p>
        </p:txBody>
      </p:sp>
      <p:grpSp>
        <p:nvGrpSpPr>
          <p:cNvPr id="10" name="Skupina 9"/>
          <p:cNvGrpSpPr/>
          <p:nvPr/>
        </p:nvGrpSpPr>
        <p:grpSpPr>
          <a:xfrm>
            <a:off x="0" y="332656"/>
            <a:ext cx="9369317" cy="6237312"/>
            <a:chOff x="0" y="332656"/>
            <a:chExt cx="9369317" cy="6237312"/>
          </a:xfrm>
        </p:grpSpPr>
        <p:pic>
          <p:nvPicPr>
            <p:cNvPr id="6147" name="Picture 3" descr="C:\Users\Simona\Downloads\800px-Hallstatt_001.jpg"/>
            <p:cNvPicPr>
              <a:picLocks noChangeAspect="1" noChangeArrowheads="1"/>
            </p:cNvPicPr>
            <p:nvPr/>
          </p:nvPicPr>
          <p:blipFill>
            <a:blip r:embed="rId3" cstate="print"/>
            <a:srcRect/>
            <a:stretch>
              <a:fillRect/>
            </a:stretch>
          </p:blipFill>
          <p:spPr bwMode="auto">
            <a:xfrm>
              <a:off x="0" y="332656"/>
              <a:ext cx="9369317" cy="6237312"/>
            </a:xfrm>
            <a:prstGeom prst="rect">
              <a:avLst/>
            </a:prstGeom>
            <a:noFill/>
          </p:spPr>
        </p:pic>
        <p:sp>
          <p:nvSpPr>
            <p:cNvPr id="9" name="TextovéPole 8"/>
            <p:cNvSpPr txBox="1"/>
            <p:nvPr/>
          </p:nvSpPr>
          <p:spPr>
            <a:xfrm>
              <a:off x="323528" y="332656"/>
              <a:ext cx="1747273" cy="369332"/>
            </a:xfrm>
            <a:prstGeom prst="rect">
              <a:avLst/>
            </a:prstGeom>
            <a:noFill/>
          </p:spPr>
          <p:txBody>
            <a:bodyPr wrap="none" rtlCol="0">
              <a:spAutoFit/>
            </a:bodyPr>
            <a:lstStyle/>
            <a:p>
              <a:r>
                <a:rPr lang="cs-CZ" dirty="0" smtClean="0"/>
                <a:t>Obr. 8 </a:t>
              </a:r>
              <a:r>
                <a:rPr lang="cs-CZ" dirty="0" err="1" smtClean="0"/>
                <a:t>Hallstatt</a:t>
              </a:r>
              <a:r>
                <a:rPr lang="cs-CZ" dirty="0" smtClean="0"/>
                <a:t> 2</a:t>
              </a:r>
              <a:endParaRPr lang="cs-CZ" dirty="0"/>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Autofit/>
          </a:bodyPr>
          <a:lstStyle/>
          <a:p>
            <a:r>
              <a:rPr lang="cs-CZ" sz="3200" b="1" dirty="0" smtClean="0"/>
              <a:t> Vodní turistika</a:t>
            </a:r>
            <a:br>
              <a:rPr lang="cs-CZ" sz="3200" b="1" dirty="0" smtClean="0"/>
            </a:br>
            <a:r>
              <a:rPr lang="cs-CZ" sz="3200" b="1" dirty="0" smtClean="0"/>
              <a:t> </a:t>
            </a:r>
            <a:r>
              <a:rPr lang="cs-CZ" sz="3200" b="1" dirty="0" smtClean="0"/>
              <a:t> na  řece </a:t>
            </a:r>
            <a:r>
              <a:rPr lang="cs-CZ" sz="3200" b="1" dirty="0" err="1" smtClean="0"/>
              <a:t>Salze</a:t>
            </a:r>
            <a:endParaRPr lang="cs-CZ" sz="3200" b="1" dirty="0"/>
          </a:p>
        </p:txBody>
      </p:sp>
      <p:pic>
        <p:nvPicPr>
          <p:cNvPr id="7170" name="Picture 2" descr="D:\Vítek záloha\Fotky záloha\2009\Kolpa,Trieste,salza-léto 09\P8232706.JPG"/>
          <p:cNvPicPr>
            <a:picLocks noGrp="1" noChangeAspect="1" noChangeArrowheads="1"/>
          </p:cNvPicPr>
          <p:nvPr>
            <p:ph idx="1"/>
          </p:nvPr>
        </p:nvPicPr>
        <p:blipFill>
          <a:blip r:embed="rId3" cstate="print"/>
          <a:stretch>
            <a:fillRect/>
          </a:stretch>
        </p:blipFill>
        <p:spPr bwMode="auto">
          <a:xfrm>
            <a:off x="971600" y="1516676"/>
            <a:ext cx="7121765" cy="5341324"/>
          </a:xfrm>
          <a:prstGeom prst="rect">
            <a:avLst/>
          </a:prstGeom>
          <a:noFill/>
        </p:spPr>
      </p:pic>
      <p:sp>
        <p:nvSpPr>
          <p:cNvPr id="6" name="TextovéPole 5"/>
          <p:cNvSpPr txBox="1"/>
          <p:nvPr/>
        </p:nvSpPr>
        <p:spPr>
          <a:xfrm>
            <a:off x="971600" y="1124744"/>
            <a:ext cx="1321387" cy="369332"/>
          </a:xfrm>
          <a:prstGeom prst="rect">
            <a:avLst/>
          </a:prstGeom>
          <a:noFill/>
        </p:spPr>
        <p:txBody>
          <a:bodyPr wrap="none" rtlCol="0">
            <a:spAutoFit/>
          </a:bodyPr>
          <a:lstStyle/>
          <a:p>
            <a:r>
              <a:rPr lang="cs-CZ" dirty="0" smtClean="0"/>
              <a:t>Obr. 9. </a:t>
            </a:r>
            <a:r>
              <a:rPr lang="cs-CZ" dirty="0" err="1" smtClean="0"/>
              <a:t>Salza</a:t>
            </a:r>
            <a:endParaRPr lang="cs-CZ"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67544" y="0"/>
            <a:ext cx="8229600" cy="1143000"/>
          </a:xfrm>
        </p:spPr>
        <p:txBody>
          <a:bodyPr>
            <a:normAutofit/>
          </a:bodyPr>
          <a:lstStyle/>
          <a:p>
            <a:r>
              <a:rPr lang="cs-CZ" sz="2400" dirty="0" err="1" smtClean="0"/>
              <a:t>Salzburk</a:t>
            </a:r>
            <a:r>
              <a:rPr lang="cs-CZ" sz="2400" dirty="0" smtClean="0"/>
              <a:t/>
            </a:r>
            <a:br>
              <a:rPr lang="cs-CZ" sz="2400" dirty="0" smtClean="0"/>
            </a:br>
            <a:r>
              <a:rPr lang="cs-CZ" sz="2400" dirty="0" err="1" smtClean="0"/>
              <a:t>hl.město</a:t>
            </a:r>
            <a:r>
              <a:rPr lang="cs-CZ" sz="2400" dirty="0" smtClean="0"/>
              <a:t> </a:t>
            </a:r>
            <a:r>
              <a:rPr lang="cs-CZ" sz="2400" dirty="0" err="1" smtClean="0"/>
              <a:t>Salzburska</a:t>
            </a:r>
            <a:endParaRPr lang="cs-CZ" sz="2400" dirty="0"/>
          </a:p>
        </p:txBody>
      </p:sp>
      <p:pic>
        <p:nvPicPr>
          <p:cNvPr id="8194" name="Picture 2" descr="C:\Users\Simona\Downloads\Salzburger_Stadtansicht.jpg"/>
          <p:cNvPicPr>
            <a:picLocks noGrp="1" noChangeAspect="1" noChangeArrowheads="1"/>
          </p:cNvPicPr>
          <p:nvPr>
            <p:ph idx="1"/>
          </p:nvPr>
        </p:nvPicPr>
        <p:blipFill>
          <a:blip r:embed="rId3" cstate="print"/>
          <a:srcRect/>
          <a:stretch>
            <a:fillRect/>
          </a:stretch>
        </p:blipFill>
        <p:spPr bwMode="auto">
          <a:xfrm>
            <a:off x="971600" y="1213512"/>
            <a:ext cx="7560840" cy="5564306"/>
          </a:xfrm>
          <a:prstGeom prst="rect">
            <a:avLst/>
          </a:prstGeom>
          <a:noFill/>
        </p:spPr>
      </p:pic>
      <p:sp>
        <p:nvSpPr>
          <p:cNvPr id="6" name="TextovéPole 5"/>
          <p:cNvSpPr txBox="1"/>
          <p:nvPr/>
        </p:nvSpPr>
        <p:spPr>
          <a:xfrm>
            <a:off x="755576" y="836712"/>
            <a:ext cx="2370457" cy="369332"/>
          </a:xfrm>
          <a:prstGeom prst="rect">
            <a:avLst/>
          </a:prstGeom>
          <a:noFill/>
        </p:spPr>
        <p:txBody>
          <a:bodyPr wrap="none" rtlCol="0">
            <a:spAutoFit/>
          </a:bodyPr>
          <a:lstStyle/>
          <a:p>
            <a:r>
              <a:rPr lang="cs-CZ" dirty="0" smtClean="0"/>
              <a:t>Obr. 10. </a:t>
            </a:r>
            <a:r>
              <a:rPr lang="cs-CZ" dirty="0" err="1" smtClean="0"/>
              <a:t>Hohensalzburg</a:t>
            </a:r>
            <a:endParaRPr lang="cs-CZ"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sz="2400" dirty="0" smtClean="0"/>
              <a:t>3)Oblast cestovního ruchu je </a:t>
            </a:r>
            <a:r>
              <a:rPr lang="cs-CZ" sz="2400" dirty="0" smtClean="0"/>
              <a:t>Povodí Dunaje</a:t>
            </a:r>
            <a:endParaRPr lang="cs-CZ" sz="2400" dirty="0"/>
          </a:p>
        </p:txBody>
      </p:sp>
      <p:pic>
        <p:nvPicPr>
          <p:cNvPr id="9219" name="Picture 3" descr="C:\Users\Simona\Downloads\800px-Dunav.jpg"/>
          <p:cNvPicPr>
            <a:picLocks noGrp="1" noChangeAspect="1" noChangeArrowheads="1"/>
          </p:cNvPicPr>
          <p:nvPr>
            <p:ph idx="1"/>
          </p:nvPr>
        </p:nvPicPr>
        <p:blipFill>
          <a:blip r:embed="rId2" cstate="print"/>
          <a:srcRect/>
          <a:stretch>
            <a:fillRect/>
          </a:stretch>
        </p:blipFill>
        <p:spPr bwMode="auto">
          <a:xfrm>
            <a:off x="1003242" y="1637684"/>
            <a:ext cx="6953134" cy="4671636"/>
          </a:xfrm>
          <a:prstGeom prst="rect">
            <a:avLst/>
          </a:prstGeom>
          <a:noFill/>
        </p:spPr>
      </p:pic>
      <p:sp>
        <p:nvSpPr>
          <p:cNvPr id="7" name="TextovéPole 6"/>
          <p:cNvSpPr txBox="1"/>
          <p:nvPr/>
        </p:nvSpPr>
        <p:spPr>
          <a:xfrm>
            <a:off x="971600" y="1268760"/>
            <a:ext cx="1522404" cy="369332"/>
          </a:xfrm>
          <a:prstGeom prst="rect">
            <a:avLst/>
          </a:prstGeom>
          <a:noFill/>
        </p:spPr>
        <p:txBody>
          <a:bodyPr wrap="none" rtlCol="0">
            <a:spAutoFit/>
          </a:bodyPr>
          <a:lstStyle/>
          <a:p>
            <a:r>
              <a:rPr lang="cs-CZ" dirty="0" smtClean="0"/>
              <a:t>Obr. 11. Dunaj</a:t>
            </a:r>
            <a:endParaRPr lang="cs-CZ"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500034" y="0"/>
            <a:ext cx="8229600" cy="1143000"/>
          </a:xfrm>
        </p:spPr>
        <p:txBody>
          <a:bodyPr>
            <a:normAutofit fontScale="90000"/>
          </a:bodyPr>
          <a:lstStyle/>
          <a:p>
            <a:r>
              <a:rPr lang="cs-CZ" sz="2400" dirty="0"/>
              <a:t>4</a:t>
            </a:r>
            <a:r>
              <a:rPr lang="cs-CZ" sz="2400" dirty="0" smtClean="0"/>
              <a:t>) </a:t>
            </a:r>
            <a:r>
              <a:rPr lang="cs-CZ" sz="2400" dirty="0" smtClean="0"/>
              <a:t>Oblast Korutanských jezer – více než 200 jezer ledovcového původu-) </a:t>
            </a:r>
            <a:r>
              <a:rPr lang="cs-CZ" sz="2400" dirty="0" err="1" smtClean="0"/>
              <a:t>Wortersee</a:t>
            </a:r>
            <a:r>
              <a:rPr lang="cs-CZ" sz="2400" dirty="0" smtClean="0"/>
              <a:t> ,,rakouská riviéra</a:t>
            </a:r>
            <a:r>
              <a:rPr lang="cs-CZ" sz="2400" dirty="0" smtClean="0"/>
              <a:t>,,. Hlavním městem oblasti je </a:t>
            </a:r>
            <a:r>
              <a:rPr lang="cs-CZ" sz="2400" dirty="0" err="1" smtClean="0"/>
              <a:t>Klagenfurt</a:t>
            </a:r>
            <a:r>
              <a:rPr lang="cs-CZ" sz="2400" dirty="0" smtClean="0"/>
              <a:t>.</a:t>
            </a:r>
            <a:endParaRPr lang="cs-CZ" sz="2400" dirty="0"/>
          </a:p>
        </p:txBody>
      </p:sp>
      <p:pic>
        <p:nvPicPr>
          <p:cNvPr id="10242" name="Picture 2" descr="C:\Users\Simona\Downloads\800px-Poertschach_von_Gloriette_04.jpg"/>
          <p:cNvPicPr>
            <a:picLocks noGrp="1" noChangeAspect="1" noChangeArrowheads="1"/>
          </p:cNvPicPr>
          <p:nvPr>
            <p:ph idx="1"/>
          </p:nvPr>
        </p:nvPicPr>
        <p:blipFill>
          <a:blip r:embed="rId2" cstate="print"/>
          <a:srcRect/>
          <a:stretch>
            <a:fillRect/>
          </a:stretch>
        </p:blipFill>
        <p:spPr bwMode="auto">
          <a:xfrm>
            <a:off x="539552" y="1466666"/>
            <a:ext cx="8099658" cy="5391334"/>
          </a:xfrm>
          <a:prstGeom prst="rect">
            <a:avLst/>
          </a:prstGeom>
          <a:noFill/>
        </p:spPr>
      </p:pic>
      <p:sp>
        <p:nvSpPr>
          <p:cNvPr id="7" name="TextovéPole 6"/>
          <p:cNvSpPr txBox="1"/>
          <p:nvPr/>
        </p:nvSpPr>
        <p:spPr>
          <a:xfrm>
            <a:off x="611560" y="1052736"/>
            <a:ext cx="1955087" cy="369332"/>
          </a:xfrm>
          <a:prstGeom prst="rect">
            <a:avLst/>
          </a:prstGeom>
          <a:noFill/>
        </p:spPr>
        <p:txBody>
          <a:bodyPr wrap="none" rtlCol="0">
            <a:spAutoFit/>
          </a:bodyPr>
          <a:lstStyle/>
          <a:p>
            <a:r>
              <a:rPr lang="cs-CZ" dirty="0" smtClean="0"/>
              <a:t>Obr. 12. </a:t>
            </a:r>
            <a:r>
              <a:rPr lang="cs-CZ" dirty="0" err="1" smtClean="0"/>
              <a:t>Wörtersee</a:t>
            </a:r>
            <a:endParaRPr lang="cs-CZ"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sz="2400" dirty="0"/>
              <a:t>5</a:t>
            </a:r>
            <a:r>
              <a:rPr lang="cs-CZ" sz="2400" dirty="0" smtClean="0"/>
              <a:t>) </a:t>
            </a:r>
            <a:r>
              <a:rPr lang="cs-CZ" sz="2400" dirty="0" smtClean="0"/>
              <a:t>Lázeňská města – </a:t>
            </a:r>
            <a:r>
              <a:rPr lang="cs-CZ" sz="2400" dirty="0" err="1" smtClean="0"/>
              <a:t>Bad</a:t>
            </a:r>
            <a:r>
              <a:rPr lang="cs-CZ" sz="2400" dirty="0" smtClean="0"/>
              <a:t> </a:t>
            </a:r>
            <a:r>
              <a:rPr lang="cs-CZ" sz="2400" dirty="0" err="1" smtClean="0"/>
              <a:t>Ischl</a:t>
            </a:r>
            <a:r>
              <a:rPr lang="cs-CZ" sz="2400" dirty="0" smtClean="0"/>
              <a:t>, </a:t>
            </a:r>
            <a:r>
              <a:rPr lang="cs-CZ" sz="2400" dirty="0" err="1" smtClean="0"/>
              <a:t>Laa</a:t>
            </a:r>
            <a:r>
              <a:rPr lang="cs-CZ" sz="2400" dirty="0" smtClean="0"/>
              <a:t> </a:t>
            </a:r>
            <a:r>
              <a:rPr lang="cs-CZ" sz="2400" dirty="0" err="1" smtClean="0"/>
              <a:t>an</a:t>
            </a:r>
            <a:r>
              <a:rPr lang="cs-CZ" sz="2400" dirty="0" smtClean="0"/>
              <a:t> der </a:t>
            </a:r>
            <a:r>
              <a:rPr lang="cs-CZ" sz="2400" dirty="0" err="1" smtClean="0"/>
              <a:t>Thaya</a:t>
            </a:r>
            <a:r>
              <a:rPr lang="cs-CZ" sz="2400" dirty="0" smtClean="0"/>
              <a:t>, </a:t>
            </a:r>
            <a:r>
              <a:rPr lang="cs-CZ" sz="2400" dirty="0" err="1" smtClean="0"/>
              <a:t>Bad</a:t>
            </a:r>
            <a:r>
              <a:rPr lang="cs-CZ" sz="2400" dirty="0" smtClean="0"/>
              <a:t> </a:t>
            </a:r>
            <a:r>
              <a:rPr lang="cs-CZ" sz="2400" dirty="0" err="1" smtClean="0"/>
              <a:t>Leonfelden</a:t>
            </a:r>
            <a:r>
              <a:rPr lang="cs-CZ" sz="2400" dirty="0" smtClean="0"/>
              <a:t>, </a:t>
            </a:r>
            <a:r>
              <a:rPr lang="cs-CZ" sz="2400" dirty="0" err="1" smtClean="0"/>
              <a:t>Gmünd</a:t>
            </a:r>
            <a:r>
              <a:rPr lang="cs-CZ" sz="2400" dirty="0" smtClean="0"/>
              <a:t>, </a:t>
            </a:r>
            <a:r>
              <a:rPr lang="cs-CZ" sz="2400" dirty="0" err="1" smtClean="0"/>
              <a:t>Bad</a:t>
            </a:r>
            <a:r>
              <a:rPr lang="cs-CZ" sz="2400" dirty="0" smtClean="0"/>
              <a:t> </a:t>
            </a:r>
            <a:r>
              <a:rPr lang="cs-CZ" sz="2400" dirty="0" err="1" smtClean="0"/>
              <a:t>Gastein</a:t>
            </a:r>
            <a:endParaRPr lang="cs-CZ" sz="2400" dirty="0"/>
          </a:p>
        </p:txBody>
      </p:sp>
      <p:pic>
        <p:nvPicPr>
          <p:cNvPr id="11267" name="Picture 3" descr="C:\Users\Simona\Downloads\800px-0016Bad_Gastein_Blick_in_den_Ort.JPG"/>
          <p:cNvPicPr>
            <a:picLocks noGrp="1" noChangeAspect="1" noChangeArrowheads="1"/>
          </p:cNvPicPr>
          <p:nvPr>
            <p:ph idx="1"/>
          </p:nvPr>
        </p:nvPicPr>
        <p:blipFill>
          <a:blip r:embed="rId2" cstate="print"/>
          <a:srcRect/>
          <a:stretch>
            <a:fillRect/>
          </a:stretch>
        </p:blipFill>
        <p:spPr bwMode="auto">
          <a:xfrm>
            <a:off x="508000" y="1818481"/>
            <a:ext cx="8128000" cy="4089400"/>
          </a:xfrm>
          <a:prstGeom prst="rect">
            <a:avLst/>
          </a:prstGeom>
          <a:noFill/>
        </p:spPr>
      </p:pic>
      <p:sp>
        <p:nvSpPr>
          <p:cNvPr id="7" name="TextovéPole 6"/>
          <p:cNvSpPr txBox="1"/>
          <p:nvPr/>
        </p:nvSpPr>
        <p:spPr>
          <a:xfrm>
            <a:off x="683568" y="1412776"/>
            <a:ext cx="2089611" cy="369332"/>
          </a:xfrm>
          <a:prstGeom prst="rect">
            <a:avLst/>
          </a:prstGeom>
          <a:noFill/>
        </p:spPr>
        <p:txBody>
          <a:bodyPr wrap="none" rtlCol="0">
            <a:spAutoFit/>
          </a:bodyPr>
          <a:lstStyle/>
          <a:p>
            <a:r>
              <a:rPr lang="cs-CZ" dirty="0" smtClean="0"/>
              <a:t>Obr. 13. </a:t>
            </a:r>
            <a:r>
              <a:rPr lang="cs-CZ" dirty="0" err="1" smtClean="0"/>
              <a:t>Bad</a:t>
            </a:r>
            <a:r>
              <a:rPr lang="cs-CZ" dirty="0" smtClean="0"/>
              <a:t> </a:t>
            </a:r>
            <a:r>
              <a:rPr lang="cs-CZ" dirty="0" err="1" smtClean="0"/>
              <a:t>Gastein</a:t>
            </a:r>
            <a:endParaRPr lang="cs-CZ"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sz="2400" dirty="0"/>
              <a:t>6</a:t>
            </a:r>
            <a:r>
              <a:rPr lang="cs-CZ" sz="2400" dirty="0" smtClean="0"/>
              <a:t>) </a:t>
            </a:r>
            <a:r>
              <a:rPr lang="cs-CZ" sz="2400" dirty="0" smtClean="0"/>
              <a:t>Kulturně historická centra a města</a:t>
            </a:r>
            <a:r>
              <a:rPr lang="cs-CZ" sz="2400" dirty="0" smtClean="0"/>
              <a:t> Graz</a:t>
            </a:r>
            <a:r>
              <a:rPr lang="cs-CZ" sz="2400" dirty="0" smtClean="0"/>
              <a:t>, </a:t>
            </a:r>
            <a:r>
              <a:rPr lang="cs-CZ" sz="2400" dirty="0" err="1" smtClean="0"/>
              <a:t>Linz</a:t>
            </a:r>
            <a:r>
              <a:rPr lang="cs-CZ" sz="2400" dirty="0" smtClean="0"/>
              <a:t>, </a:t>
            </a:r>
            <a:r>
              <a:rPr lang="cs-CZ" sz="2400" dirty="0" smtClean="0"/>
              <a:t>Salzburg, </a:t>
            </a:r>
            <a:r>
              <a:rPr lang="cs-CZ" sz="2400" dirty="0" err="1" smtClean="0"/>
              <a:t>Klagenfurt</a:t>
            </a:r>
            <a:endParaRPr lang="cs-CZ" sz="2400" dirty="0"/>
          </a:p>
        </p:txBody>
      </p:sp>
      <p:pic>
        <p:nvPicPr>
          <p:cNvPr id="12290" name="Picture 2" descr="C:\Users\Simona\Downloads\800px-GrazerRathaus-edit.jpg"/>
          <p:cNvPicPr>
            <a:picLocks noGrp="1" noChangeAspect="1" noChangeArrowheads="1"/>
          </p:cNvPicPr>
          <p:nvPr>
            <p:ph idx="1"/>
          </p:nvPr>
        </p:nvPicPr>
        <p:blipFill>
          <a:blip r:embed="rId2" cstate="print"/>
          <a:srcRect/>
          <a:stretch>
            <a:fillRect/>
          </a:stretch>
        </p:blipFill>
        <p:spPr bwMode="auto">
          <a:xfrm>
            <a:off x="899592" y="1584128"/>
            <a:ext cx="7998290" cy="5273872"/>
          </a:xfrm>
          <a:prstGeom prst="rect">
            <a:avLst/>
          </a:prstGeom>
          <a:noFill/>
        </p:spPr>
      </p:pic>
      <p:sp>
        <p:nvSpPr>
          <p:cNvPr id="7" name="TextovéPole 6"/>
          <p:cNvSpPr txBox="1"/>
          <p:nvPr/>
        </p:nvSpPr>
        <p:spPr>
          <a:xfrm>
            <a:off x="899592" y="1268760"/>
            <a:ext cx="1394228" cy="369332"/>
          </a:xfrm>
          <a:prstGeom prst="rect">
            <a:avLst/>
          </a:prstGeom>
          <a:noFill/>
        </p:spPr>
        <p:txBody>
          <a:bodyPr wrap="none" rtlCol="0">
            <a:spAutoFit/>
          </a:bodyPr>
          <a:lstStyle/>
          <a:p>
            <a:r>
              <a:rPr lang="cs-CZ" dirty="0" smtClean="0"/>
              <a:t>Obr. 14. Graz</a:t>
            </a:r>
            <a:endParaRPr lang="cs-CZ"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sz="2400" dirty="0"/>
              <a:t>7</a:t>
            </a:r>
            <a:r>
              <a:rPr lang="cs-CZ" sz="2400" dirty="0" smtClean="0"/>
              <a:t>)Vídeň- </a:t>
            </a:r>
            <a:r>
              <a:rPr lang="cs-CZ" sz="2400" dirty="0" err="1" smtClean="0"/>
              <a:t>Wien</a:t>
            </a:r>
            <a:r>
              <a:rPr lang="cs-CZ" sz="2400" dirty="0" smtClean="0"/>
              <a:t> – 1,6  milionů obyvatel</a:t>
            </a:r>
            <a:endParaRPr lang="cs-CZ" sz="2400" dirty="0"/>
          </a:p>
        </p:txBody>
      </p:sp>
      <p:pic>
        <p:nvPicPr>
          <p:cNvPr id="3" name="Picture 2" descr="C:\Users\Simona\Downloads\Rathaus_Vienna_June_2006_165 (1).jpg"/>
          <p:cNvPicPr>
            <a:picLocks noGrp="1" noChangeAspect="1" noChangeArrowheads="1"/>
          </p:cNvPicPr>
          <p:nvPr>
            <p:ph idx="1"/>
          </p:nvPr>
        </p:nvPicPr>
        <p:blipFill>
          <a:blip r:embed="rId3" cstate="print"/>
          <a:srcRect/>
          <a:stretch>
            <a:fillRect/>
          </a:stretch>
        </p:blipFill>
        <p:spPr bwMode="auto">
          <a:xfrm>
            <a:off x="1547664" y="1435621"/>
            <a:ext cx="6624736" cy="5317513"/>
          </a:xfrm>
          <a:prstGeom prst="rect">
            <a:avLst/>
          </a:prstGeom>
          <a:noFill/>
        </p:spPr>
      </p:pic>
      <p:sp>
        <p:nvSpPr>
          <p:cNvPr id="6" name="TextovéPole 5"/>
          <p:cNvSpPr txBox="1"/>
          <p:nvPr/>
        </p:nvSpPr>
        <p:spPr>
          <a:xfrm>
            <a:off x="1547664" y="1052736"/>
            <a:ext cx="1769267" cy="369332"/>
          </a:xfrm>
          <a:prstGeom prst="rect">
            <a:avLst/>
          </a:prstGeom>
          <a:noFill/>
        </p:spPr>
        <p:txBody>
          <a:bodyPr wrap="none" rtlCol="0">
            <a:spAutoFit/>
          </a:bodyPr>
          <a:lstStyle/>
          <a:p>
            <a:r>
              <a:rPr lang="cs-CZ" dirty="0" smtClean="0"/>
              <a:t>Obr. 15. Radnice </a:t>
            </a:r>
            <a:endParaRPr lang="cs-CZ"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sz="3200" dirty="0" smtClean="0"/>
              <a:t>Obrazové zdroje</a:t>
            </a:r>
            <a:endParaRPr lang="cs-CZ" sz="3200" dirty="0"/>
          </a:p>
        </p:txBody>
      </p:sp>
      <p:sp>
        <p:nvSpPr>
          <p:cNvPr id="3" name="Zástupný symbol pro obsah 2"/>
          <p:cNvSpPr>
            <a:spLocks noGrp="1"/>
          </p:cNvSpPr>
          <p:nvPr>
            <p:ph idx="1"/>
          </p:nvPr>
        </p:nvSpPr>
        <p:spPr>
          <a:xfrm>
            <a:off x="457200" y="1600200"/>
            <a:ext cx="8686800" cy="5257800"/>
          </a:xfrm>
        </p:spPr>
        <p:txBody>
          <a:bodyPr>
            <a:normAutofit fontScale="92500" lnSpcReduction="20000"/>
          </a:bodyPr>
          <a:lstStyle/>
          <a:p>
            <a:pPr marL="514350" indent="-514350">
              <a:buFont typeface="+mj-lt"/>
              <a:buAutoNum type="arabicPeriod"/>
            </a:pPr>
            <a:r>
              <a:rPr lang="cs-CZ" sz="1600" dirty="0" smtClean="0"/>
              <a:t>Alpy 1, autor</a:t>
            </a:r>
          </a:p>
          <a:p>
            <a:pPr marL="514350" indent="-514350">
              <a:buFont typeface="+mj-lt"/>
              <a:buAutoNum type="arabicPeriod"/>
            </a:pPr>
            <a:r>
              <a:rPr lang="cs-CZ" sz="1600" dirty="0" smtClean="0"/>
              <a:t>Alpy 2, autor</a:t>
            </a:r>
          </a:p>
          <a:p>
            <a:pPr marL="514350" indent="-514350">
              <a:buFont typeface="+mj-lt"/>
              <a:buAutoNum type="arabicPeriod"/>
            </a:pPr>
            <a:r>
              <a:rPr lang="cs-CZ" sz="1600" dirty="0" smtClean="0"/>
              <a:t>Alpy 3, autor</a:t>
            </a:r>
          </a:p>
          <a:p>
            <a:pPr marL="514350" indent="-514350">
              <a:buFont typeface="+mj-lt"/>
              <a:buAutoNum type="arabicPeriod"/>
            </a:pPr>
            <a:r>
              <a:rPr lang="cs-CZ" sz="1600" dirty="0" err="1" smtClean="0"/>
              <a:t>Hochgebirgestauseen</a:t>
            </a:r>
            <a:r>
              <a:rPr lang="cs-CZ" sz="1600" dirty="0" smtClean="0"/>
              <a:t>, autor</a:t>
            </a:r>
          </a:p>
          <a:p>
            <a:pPr marL="514350" indent="-514350">
              <a:buFont typeface="+mj-lt"/>
              <a:buAutoNum type="arabicPeriod"/>
            </a:pPr>
            <a:r>
              <a:rPr lang="cs-CZ" sz="1600" dirty="0" err="1" smtClean="0"/>
              <a:t>Hochgebirgestauseen</a:t>
            </a:r>
            <a:r>
              <a:rPr lang="cs-CZ" sz="1600" dirty="0" smtClean="0"/>
              <a:t> 2, autor</a:t>
            </a:r>
          </a:p>
          <a:p>
            <a:pPr marL="514350" indent="-514350">
              <a:buFont typeface="+mj-lt"/>
              <a:buAutoNum type="arabicPeriod"/>
            </a:pPr>
            <a:r>
              <a:rPr lang="cs-CZ" altLang="ja-JP" sz="1600" dirty="0" smtClean="0">
                <a:cs typeface="Arial" charset="0"/>
              </a:rPr>
              <a:t>Solná komora: [online]. [cit. 2013-09-25]. </a:t>
            </a:r>
            <a:r>
              <a:rPr lang="cs-CZ" altLang="ja-JP" sz="1600" dirty="0">
                <a:cs typeface="Arial" charset="0"/>
              </a:rPr>
              <a:t>n</a:t>
            </a:r>
            <a:r>
              <a:rPr lang="cs-CZ" altLang="ja-JP" sz="1600" dirty="0" smtClean="0">
                <a:cs typeface="Arial" charset="0"/>
              </a:rPr>
              <a:t>a www: </a:t>
            </a:r>
            <a:r>
              <a:rPr lang="cs-CZ" sz="1600" dirty="0" smtClean="0">
                <a:hlinkClick r:id="rId2"/>
              </a:rPr>
              <a:t>http://www.</a:t>
            </a:r>
            <a:r>
              <a:rPr lang="cs-CZ" sz="1600" dirty="0" err="1" smtClean="0">
                <a:hlinkClick r:id="rId2"/>
              </a:rPr>
              <a:t>cucucu.com</a:t>
            </a:r>
            <a:r>
              <a:rPr lang="cs-CZ" sz="1600" dirty="0" smtClean="0">
                <a:hlinkClick r:id="rId2"/>
              </a:rPr>
              <a:t>/</a:t>
            </a:r>
            <a:r>
              <a:rPr lang="cs-CZ" sz="1600" dirty="0" err="1" smtClean="0">
                <a:hlinkClick r:id="rId2"/>
              </a:rPr>
              <a:t>cucucu</a:t>
            </a:r>
            <a:r>
              <a:rPr lang="cs-CZ" sz="1600" dirty="0" smtClean="0">
                <a:hlinkClick r:id="rId2"/>
              </a:rPr>
              <a:t>/</a:t>
            </a:r>
            <a:r>
              <a:rPr lang="cs-CZ" sz="1600" dirty="0" err="1" smtClean="0">
                <a:hlinkClick r:id="rId2"/>
              </a:rPr>
              <a:t>travel</a:t>
            </a:r>
            <a:r>
              <a:rPr lang="cs-CZ" sz="1600" dirty="0" smtClean="0">
                <a:hlinkClick r:id="rId2"/>
              </a:rPr>
              <a:t>/</a:t>
            </a:r>
            <a:r>
              <a:rPr lang="cs-CZ" sz="1600" dirty="0" err="1" smtClean="0">
                <a:hlinkClick r:id="rId2"/>
              </a:rPr>
              <a:t>salzkammer</a:t>
            </a:r>
            <a:r>
              <a:rPr lang="cs-CZ" sz="1600" dirty="0" smtClean="0">
                <a:hlinkClick r:id="rId2"/>
              </a:rPr>
              <a:t>/</a:t>
            </a:r>
            <a:r>
              <a:rPr lang="cs-CZ" sz="1600" dirty="0" err="1" smtClean="0">
                <a:hlinkClick r:id="rId2"/>
              </a:rPr>
              <a:t>imgs</a:t>
            </a:r>
            <a:r>
              <a:rPr lang="cs-CZ" sz="1600" dirty="0" smtClean="0">
                <a:hlinkClick r:id="rId2"/>
              </a:rPr>
              <a:t>/</a:t>
            </a:r>
            <a:r>
              <a:rPr lang="cs-CZ" sz="1600" dirty="0" err="1" smtClean="0">
                <a:hlinkClick r:id="rId2"/>
              </a:rPr>
              <a:t>salzkammergut.jpg</a:t>
            </a:r>
            <a:endParaRPr lang="cs-CZ" sz="1600" dirty="0" smtClean="0"/>
          </a:p>
          <a:p>
            <a:pPr marL="514350" indent="-514350">
              <a:buFont typeface="+mj-lt"/>
              <a:buAutoNum type="arabicPeriod"/>
            </a:pPr>
            <a:r>
              <a:rPr lang="cs-CZ" sz="1600" dirty="0" err="1" smtClean="0"/>
              <a:t>Hallstatt</a:t>
            </a:r>
            <a:r>
              <a:rPr lang="cs-CZ" sz="1600" dirty="0" smtClean="0"/>
              <a:t>, autor</a:t>
            </a:r>
          </a:p>
          <a:p>
            <a:pPr marL="514350" indent="-514350">
              <a:buFont typeface="+mj-lt"/>
              <a:buAutoNum type="arabicPeriod"/>
            </a:pPr>
            <a:r>
              <a:rPr lang="cs-CZ" sz="1600" dirty="0" err="1" smtClean="0"/>
              <a:t>Hallstatt</a:t>
            </a:r>
            <a:r>
              <a:rPr lang="cs-CZ" sz="1600" dirty="0" smtClean="0"/>
              <a:t> 2:</a:t>
            </a:r>
            <a:r>
              <a:rPr lang="cs-CZ" altLang="ja-JP" sz="1600" dirty="0" smtClean="0">
                <a:cs typeface="Arial" charset="0"/>
              </a:rPr>
              <a:t> [online]. [cit. 2013-09-25]. Dostupný pod licencí </a:t>
            </a:r>
            <a:r>
              <a:rPr lang="cs-CZ" altLang="ja-JP" sz="1600" dirty="0" err="1" smtClean="0">
                <a:cs typeface="Arial" charset="0"/>
              </a:rPr>
              <a:t>Creative</a:t>
            </a:r>
            <a:r>
              <a:rPr lang="cs-CZ" altLang="ja-JP" sz="1600" dirty="0" smtClean="0">
                <a:cs typeface="Arial" charset="0"/>
              </a:rPr>
              <a:t> </a:t>
            </a:r>
            <a:r>
              <a:rPr lang="cs-CZ" altLang="ja-JP" sz="1600" dirty="0" err="1" smtClean="0">
                <a:cs typeface="Arial" charset="0"/>
              </a:rPr>
              <a:t>Commons</a:t>
            </a:r>
            <a:r>
              <a:rPr lang="en-US" altLang="ja-JP" sz="1600" dirty="0" smtClean="0">
                <a:cs typeface="Arial" charset="0"/>
              </a:rPr>
              <a:t> </a:t>
            </a:r>
            <a:r>
              <a:rPr lang="en-US" altLang="ja-JP" sz="1600" dirty="0" err="1" smtClean="0">
                <a:cs typeface="Arial" charset="0"/>
              </a:rPr>
              <a:t>na</a:t>
            </a:r>
            <a:r>
              <a:rPr lang="en-US" altLang="ja-JP" sz="1600" dirty="0" smtClean="0">
                <a:cs typeface="Arial" charset="0"/>
              </a:rPr>
              <a:t> WWW</a:t>
            </a:r>
            <a:r>
              <a:rPr lang="pl-PL" altLang="ja-JP" sz="1600" dirty="0" smtClean="0">
                <a:cs typeface="Arial" charset="0"/>
              </a:rPr>
              <a:t>:</a:t>
            </a:r>
            <a:r>
              <a:rPr lang="cs-CZ" altLang="ja-JP" sz="1600" dirty="0"/>
              <a:t> </a:t>
            </a:r>
            <a:r>
              <a:rPr lang="cs-CZ" sz="1600" dirty="0" smtClean="0">
                <a:hlinkClick r:id="rId3"/>
              </a:rPr>
              <a:t>http://cs.wikipedia.org/wiki/Soubor:Hallstatt_001.jpg</a:t>
            </a:r>
            <a:endParaRPr lang="cs-CZ" sz="1600" dirty="0" smtClean="0"/>
          </a:p>
          <a:p>
            <a:pPr marL="514350" indent="-514350">
              <a:buFont typeface="+mj-lt"/>
              <a:buAutoNum type="arabicPeriod"/>
            </a:pPr>
            <a:r>
              <a:rPr lang="cs-CZ" sz="1600" dirty="0" err="1" smtClean="0"/>
              <a:t>Salza</a:t>
            </a:r>
            <a:r>
              <a:rPr lang="cs-CZ" sz="1600" dirty="0" smtClean="0"/>
              <a:t>, autor</a:t>
            </a:r>
          </a:p>
          <a:p>
            <a:pPr marL="514350" indent="-514350">
              <a:buFont typeface="+mj-lt"/>
              <a:buAutoNum type="arabicPeriod"/>
            </a:pPr>
            <a:r>
              <a:rPr lang="cs-CZ" sz="1600" dirty="0" err="1" smtClean="0"/>
              <a:t>Hohensalzburg</a:t>
            </a:r>
            <a:r>
              <a:rPr lang="cs-CZ" sz="1600" dirty="0" smtClean="0"/>
              <a:t>:</a:t>
            </a:r>
            <a:r>
              <a:rPr lang="cs-CZ" altLang="ja-JP" sz="1600" dirty="0" smtClean="0">
                <a:cs typeface="Arial" charset="0"/>
              </a:rPr>
              <a:t> [online]. [cit. 2013-09-25]. Dostupný pod licencí </a:t>
            </a:r>
            <a:r>
              <a:rPr lang="cs-CZ" altLang="ja-JP" sz="1600" dirty="0" err="1" smtClean="0">
                <a:cs typeface="Arial" charset="0"/>
              </a:rPr>
              <a:t>Creative</a:t>
            </a:r>
            <a:r>
              <a:rPr lang="cs-CZ" altLang="ja-JP" sz="1600" dirty="0" smtClean="0">
                <a:cs typeface="Arial" charset="0"/>
              </a:rPr>
              <a:t> </a:t>
            </a:r>
            <a:r>
              <a:rPr lang="cs-CZ" altLang="ja-JP" sz="1600" dirty="0" err="1" smtClean="0">
                <a:cs typeface="Arial" charset="0"/>
              </a:rPr>
              <a:t>Commons</a:t>
            </a:r>
            <a:r>
              <a:rPr lang="en-US" altLang="ja-JP" sz="1600" dirty="0" smtClean="0">
                <a:cs typeface="Arial" charset="0"/>
              </a:rPr>
              <a:t> </a:t>
            </a:r>
            <a:r>
              <a:rPr lang="en-US" altLang="ja-JP" sz="1600" dirty="0" err="1" smtClean="0">
                <a:cs typeface="Arial" charset="0"/>
              </a:rPr>
              <a:t>na</a:t>
            </a:r>
            <a:r>
              <a:rPr lang="en-US" altLang="ja-JP" sz="1600" dirty="0" smtClean="0">
                <a:cs typeface="Arial" charset="0"/>
              </a:rPr>
              <a:t> WWW</a:t>
            </a:r>
            <a:r>
              <a:rPr lang="pl-PL" altLang="ja-JP" sz="1600" dirty="0" smtClean="0">
                <a:cs typeface="Arial" charset="0"/>
              </a:rPr>
              <a:t>:</a:t>
            </a:r>
            <a:r>
              <a:rPr lang="cs-CZ" altLang="ja-JP" sz="1600" dirty="0" smtClean="0"/>
              <a:t> </a:t>
            </a:r>
            <a:r>
              <a:rPr lang="cs-CZ" sz="1600" dirty="0" smtClean="0">
                <a:hlinkClick r:id="rId4"/>
              </a:rPr>
              <a:t>http://cs.wikipedia.org/wiki/Soubor:Salzburger_Stadtansicht.jpg</a:t>
            </a:r>
            <a:endParaRPr lang="cs-CZ" sz="1600" dirty="0" smtClean="0"/>
          </a:p>
          <a:p>
            <a:pPr marL="514350" indent="-514350">
              <a:buFont typeface="+mj-lt"/>
              <a:buAutoNum type="arabicPeriod"/>
            </a:pPr>
            <a:r>
              <a:rPr lang="cs-CZ" sz="1600" dirty="0" smtClean="0"/>
              <a:t>Dunaj:</a:t>
            </a:r>
            <a:r>
              <a:rPr lang="cs-CZ" altLang="ja-JP" sz="1600" dirty="0" smtClean="0">
                <a:cs typeface="Arial" charset="0"/>
              </a:rPr>
              <a:t> [online]. [cit. 2013-09-25]. Dostupný pod licencí </a:t>
            </a:r>
            <a:r>
              <a:rPr lang="cs-CZ" altLang="ja-JP" sz="1600" dirty="0" err="1" smtClean="0">
                <a:cs typeface="Arial" charset="0"/>
              </a:rPr>
              <a:t>Creative</a:t>
            </a:r>
            <a:r>
              <a:rPr lang="cs-CZ" altLang="ja-JP" sz="1600" dirty="0" smtClean="0">
                <a:cs typeface="Arial" charset="0"/>
              </a:rPr>
              <a:t> </a:t>
            </a:r>
            <a:r>
              <a:rPr lang="cs-CZ" altLang="ja-JP" sz="1600" dirty="0" err="1" smtClean="0">
                <a:cs typeface="Arial" charset="0"/>
              </a:rPr>
              <a:t>Commons</a:t>
            </a:r>
            <a:r>
              <a:rPr lang="en-US" altLang="ja-JP" sz="1600" dirty="0" smtClean="0">
                <a:cs typeface="Arial" charset="0"/>
              </a:rPr>
              <a:t> </a:t>
            </a:r>
            <a:r>
              <a:rPr lang="en-US" altLang="ja-JP" sz="1600" dirty="0" err="1" smtClean="0">
                <a:cs typeface="Arial" charset="0"/>
              </a:rPr>
              <a:t>na</a:t>
            </a:r>
            <a:r>
              <a:rPr lang="en-US" altLang="ja-JP" sz="1600" dirty="0" smtClean="0">
                <a:cs typeface="Arial" charset="0"/>
              </a:rPr>
              <a:t> WWW</a:t>
            </a:r>
            <a:r>
              <a:rPr lang="pl-PL" altLang="ja-JP" sz="1600" dirty="0" smtClean="0">
                <a:cs typeface="Arial" charset="0"/>
              </a:rPr>
              <a:t>:</a:t>
            </a:r>
            <a:r>
              <a:rPr lang="cs-CZ" sz="1600" dirty="0" smtClean="0">
                <a:hlinkClick r:id="rId5"/>
              </a:rPr>
              <a:t> http://cs.wikipedia.org/wiki/Soubor:Dunav.jpg</a:t>
            </a:r>
            <a:endParaRPr lang="cs-CZ" sz="1600" dirty="0" smtClean="0"/>
          </a:p>
          <a:p>
            <a:pPr marL="514350" indent="-514350">
              <a:buFont typeface="+mj-lt"/>
              <a:buAutoNum type="arabicPeriod"/>
            </a:pPr>
            <a:r>
              <a:rPr lang="cs-CZ" sz="1600" dirty="0" err="1" smtClean="0"/>
              <a:t>Wörtersee</a:t>
            </a:r>
            <a:r>
              <a:rPr lang="cs-CZ" sz="1600" dirty="0" smtClean="0"/>
              <a:t> :</a:t>
            </a:r>
            <a:r>
              <a:rPr lang="cs-CZ" altLang="ja-JP" sz="1600" dirty="0" smtClean="0">
                <a:cs typeface="Arial" charset="0"/>
              </a:rPr>
              <a:t> [online]. [cit. 2013-09-25]. Dostupný pod licencí </a:t>
            </a:r>
            <a:r>
              <a:rPr lang="cs-CZ" altLang="ja-JP" sz="1600" dirty="0" err="1" smtClean="0">
                <a:cs typeface="Arial" charset="0"/>
              </a:rPr>
              <a:t>Creative</a:t>
            </a:r>
            <a:r>
              <a:rPr lang="cs-CZ" altLang="ja-JP" sz="1600" dirty="0" smtClean="0">
                <a:cs typeface="Arial" charset="0"/>
              </a:rPr>
              <a:t> </a:t>
            </a:r>
            <a:r>
              <a:rPr lang="cs-CZ" altLang="ja-JP" sz="1600" dirty="0" err="1" smtClean="0">
                <a:cs typeface="Arial" charset="0"/>
              </a:rPr>
              <a:t>Commons</a:t>
            </a:r>
            <a:r>
              <a:rPr lang="en-US" altLang="ja-JP" sz="1600" dirty="0" smtClean="0">
                <a:cs typeface="Arial" charset="0"/>
              </a:rPr>
              <a:t> </a:t>
            </a:r>
            <a:r>
              <a:rPr lang="en-US" altLang="ja-JP" sz="1600" dirty="0" err="1" smtClean="0">
                <a:cs typeface="Arial" charset="0"/>
              </a:rPr>
              <a:t>na</a:t>
            </a:r>
            <a:r>
              <a:rPr lang="en-US" altLang="ja-JP" sz="1600" dirty="0" smtClean="0">
                <a:cs typeface="Arial" charset="0"/>
              </a:rPr>
              <a:t> WWW</a:t>
            </a:r>
            <a:r>
              <a:rPr lang="pl-PL" altLang="ja-JP" sz="1600" dirty="0" smtClean="0">
                <a:cs typeface="Arial" charset="0"/>
              </a:rPr>
              <a:t>:</a:t>
            </a:r>
            <a:r>
              <a:rPr lang="cs-CZ" sz="1600" dirty="0" smtClean="0">
                <a:hlinkClick r:id="rId5"/>
              </a:rPr>
              <a:t> </a:t>
            </a:r>
            <a:r>
              <a:rPr lang="cs-CZ" sz="1600" dirty="0" smtClean="0">
                <a:hlinkClick r:id="rId6"/>
              </a:rPr>
              <a:t>http://cs.wikipedia.org/wiki/Soubor:Poertschach_von_Gloriette_04.jpg</a:t>
            </a:r>
            <a:endParaRPr lang="cs-CZ" sz="1600" dirty="0" smtClean="0"/>
          </a:p>
          <a:p>
            <a:pPr marL="514350" indent="-514350">
              <a:buFont typeface="+mj-lt"/>
              <a:buAutoNum type="arabicPeriod"/>
            </a:pPr>
            <a:r>
              <a:rPr lang="cs-CZ" sz="1600" dirty="0" err="1" smtClean="0"/>
              <a:t>Bad</a:t>
            </a:r>
            <a:r>
              <a:rPr lang="cs-CZ" sz="1600" dirty="0" smtClean="0"/>
              <a:t> </a:t>
            </a:r>
            <a:r>
              <a:rPr lang="cs-CZ" sz="1600" dirty="0" err="1" smtClean="0"/>
              <a:t>Gastein</a:t>
            </a:r>
            <a:r>
              <a:rPr lang="cs-CZ" sz="1600" dirty="0" smtClean="0"/>
              <a:t>:</a:t>
            </a:r>
            <a:r>
              <a:rPr lang="cs-CZ" altLang="ja-JP" sz="1600" dirty="0" smtClean="0">
                <a:cs typeface="Arial" charset="0"/>
              </a:rPr>
              <a:t> [online]. [cit. 2013-09-25]. Dostupný pod licencí </a:t>
            </a:r>
            <a:r>
              <a:rPr lang="cs-CZ" altLang="ja-JP" sz="1600" dirty="0" err="1" smtClean="0">
                <a:cs typeface="Arial" charset="0"/>
              </a:rPr>
              <a:t>Creative</a:t>
            </a:r>
            <a:r>
              <a:rPr lang="cs-CZ" altLang="ja-JP" sz="1600" dirty="0" smtClean="0">
                <a:cs typeface="Arial" charset="0"/>
              </a:rPr>
              <a:t> </a:t>
            </a:r>
            <a:r>
              <a:rPr lang="cs-CZ" altLang="ja-JP" sz="1600" dirty="0" err="1" smtClean="0">
                <a:cs typeface="Arial" charset="0"/>
              </a:rPr>
              <a:t>Commons</a:t>
            </a:r>
            <a:r>
              <a:rPr lang="en-US" altLang="ja-JP" sz="1600" dirty="0" smtClean="0">
                <a:cs typeface="Arial" charset="0"/>
              </a:rPr>
              <a:t> </a:t>
            </a:r>
            <a:r>
              <a:rPr lang="en-US" altLang="ja-JP" sz="1600" dirty="0" err="1" smtClean="0">
                <a:cs typeface="Arial" charset="0"/>
              </a:rPr>
              <a:t>na</a:t>
            </a:r>
            <a:r>
              <a:rPr lang="en-US" altLang="ja-JP" sz="1600" dirty="0" smtClean="0">
                <a:cs typeface="Arial" charset="0"/>
              </a:rPr>
              <a:t> WWW</a:t>
            </a:r>
            <a:r>
              <a:rPr lang="pl-PL" altLang="ja-JP" sz="1600" dirty="0" smtClean="0">
                <a:cs typeface="Arial" charset="0"/>
              </a:rPr>
              <a:t>:</a:t>
            </a:r>
            <a:r>
              <a:rPr lang="cs-CZ" sz="1600" dirty="0" smtClean="0">
                <a:hlinkClick r:id="rId5"/>
              </a:rPr>
              <a:t> </a:t>
            </a:r>
            <a:r>
              <a:rPr lang="cs-CZ" sz="1600" dirty="0" smtClean="0">
                <a:hlinkClick r:id="rId7"/>
              </a:rPr>
              <a:t>http://en.wikipedia.org/wiki/File:0016Bad_Gastein_Blick_in_den_Ort.JPG</a:t>
            </a:r>
            <a:endParaRPr lang="cs-CZ" sz="1600" dirty="0" smtClean="0"/>
          </a:p>
          <a:p>
            <a:pPr marL="514350" indent="-514350">
              <a:buFont typeface="+mj-lt"/>
              <a:buAutoNum type="arabicPeriod"/>
            </a:pPr>
            <a:r>
              <a:rPr lang="cs-CZ" sz="1600" dirty="0" smtClean="0"/>
              <a:t>Graz</a:t>
            </a:r>
            <a:r>
              <a:rPr lang="cs-CZ" sz="1600" dirty="0" smtClean="0"/>
              <a:t>:</a:t>
            </a:r>
            <a:r>
              <a:rPr lang="cs-CZ" altLang="ja-JP" sz="1600" dirty="0" smtClean="0">
                <a:cs typeface="Arial" charset="0"/>
              </a:rPr>
              <a:t> [online]. [cit. 2013-09-25]. Dostupný pod licencí </a:t>
            </a:r>
            <a:r>
              <a:rPr lang="cs-CZ" altLang="ja-JP" sz="1600" dirty="0" err="1" smtClean="0">
                <a:cs typeface="Arial" charset="0"/>
              </a:rPr>
              <a:t>Creative</a:t>
            </a:r>
            <a:r>
              <a:rPr lang="cs-CZ" altLang="ja-JP" sz="1600" dirty="0" smtClean="0">
                <a:cs typeface="Arial" charset="0"/>
              </a:rPr>
              <a:t> </a:t>
            </a:r>
            <a:r>
              <a:rPr lang="cs-CZ" altLang="ja-JP" sz="1600" dirty="0" err="1" smtClean="0">
                <a:cs typeface="Arial" charset="0"/>
              </a:rPr>
              <a:t>Commons</a:t>
            </a:r>
            <a:r>
              <a:rPr lang="en-US" altLang="ja-JP" sz="1600" dirty="0" smtClean="0">
                <a:cs typeface="Arial" charset="0"/>
              </a:rPr>
              <a:t> </a:t>
            </a:r>
            <a:r>
              <a:rPr lang="en-US" altLang="ja-JP" sz="1600" dirty="0" err="1" smtClean="0">
                <a:cs typeface="Arial" charset="0"/>
              </a:rPr>
              <a:t>na</a:t>
            </a:r>
            <a:r>
              <a:rPr lang="en-US" altLang="ja-JP" sz="1600" dirty="0" smtClean="0">
                <a:cs typeface="Arial" charset="0"/>
              </a:rPr>
              <a:t> WWW</a:t>
            </a:r>
            <a:r>
              <a:rPr lang="pl-PL" altLang="ja-JP" sz="1600" dirty="0" smtClean="0">
                <a:cs typeface="Arial" charset="0"/>
              </a:rPr>
              <a:t>:</a:t>
            </a:r>
            <a:r>
              <a:rPr lang="cs-CZ" sz="1600" dirty="0" smtClean="0">
                <a:hlinkClick r:id="rId5"/>
              </a:rPr>
              <a:t> </a:t>
            </a:r>
            <a:r>
              <a:rPr lang="cs-CZ" sz="1600" dirty="0" smtClean="0">
                <a:hlinkClick r:id="rId8"/>
              </a:rPr>
              <a:t>http://cs.wikipedia.org/wiki/Soubor:GrazerRathaus-edit.jpg</a:t>
            </a:r>
            <a:endParaRPr lang="cs-CZ" sz="1600" dirty="0" smtClean="0"/>
          </a:p>
          <a:p>
            <a:pPr marL="514350" indent="-514350">
              <a:buFont typeface="+mj-lt"/>
              <a:buAutoNum type="arabicPeriod"/>
            </a:pPr>
            <a:r>
              <a:rPr lang="cs-CZ" sz="1600" dirty="0" smtClean="0"/>
              <a:t>Radnice</a:t>
            </a:r>
            <a:r>
              <a:rPr lang="cs-CZ" sz="1600" dirty="0" smtClean="0"/>
              <a:t> :</a:t>
            </a:r>
            <a:r>
              <a:rPr lang="cs-CZ" altLang="ja-JP" sz="1600" dirty="0" smtClean="0">
                <a:cs typeface="Arial" charset="0"/>
              </a:rPr>
              <a:t> [online]. [cit. 2013-09-25]. Dostupný pod licencí </a:t>
            </a:r>
            <a:r>
              <a:rPr lang="cs-CZ" altLang="ja-JP" sz="1600" dirty="0" err="1" smtClean="0">
                <a:cs typeface="Arial" charset="0"/>
              </a:rPr>
              <a:t>Creative</a:t>
            </a:r>
            <a:r>
              <a:rPr lang="cs-CZ" altLang="ja-JP" sz="1600" dirty="0" smtClean="0">
                <a:cs typeface="Arial" charset="0"/>
              </a:rPr>
              <a:t> </a:t>
            </a:r>
            <a:r>
              <a:rPr lang="cs-CZ" altLang="ja-JP" sz="1600" dirty="0" err="1" smtClean="0">
                <a:cs typeface="Arial" charset="0"/>
              </a:rPr>
              <a:t>Commons</a:t>
            </a:r>
            <a:r>
              <a:rPr lang="en-US" altLang="ja-JP" sz="1600" dirty="0" smtClean="0">
                <a:cs typeface="Arial" charset="0"/>
              </a:rPr>
              <a:t> </a:t>
            </a:r>
            <a:r>
              <a:rPr lang="en-US" altLang="ja-JP" sz="1600" dirty="0" err="1" smtClean="0">
                <a:cs typeface="Arial" charset="0"/>
              </a:rPr>
              <a:t>na</a:t>
            </a:r>
            <a:r>
              <a:rPr lang="en-US" altLang="ja-JP" sz="1600" dirty="0" smtClean="0">
                <a:cs typeface="Arial" charset="0"/>
              </a:rPr>
              <a:t> WWW</a:t>
            </a:r>
            <a:r>
              <a:rPr lang="pl-PL" altLang="ja-JP" sz="1600" dirty="0" smtClean="0">
                <a:cs typeface="Arial" charset="0"/>
              </a:rPr>
              <a:t>:</a:t>
            </a:r>
            <a:r>
              <a:rPr lang="cs-CZ" sz="1600" dirty="0" smtClean="0">
                <a:hlinkClick r:id="rId5"/>
              </a:rPr>
              <a:t> </a:t>
            </a:r>
            <a:r>
              <a:rPr lang="cs-CZ" sz="1400" dirty="0" smtClean="0">
                <a:hlinkClick r:id="rId9"/>
              </a:rPr>
              <a:t>http://cs.wikipedia.org/wiki/Soubor:Rathaus_Vienna_June_2006_165.jpg</a:t>
            </a:r>
            <a:endParaRPr lang="cs-CZ" sz="1600" dirty="0" smtClean="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Zdroje dat</a:t>
            </a:r>
            <a:endParaRPr lang="cs-CZ" dirty="0"/>
          </a:p>
        </p:txBody>
      </p:sp>
      <p:sp>
        <p:nvSpPr>
          <p:cNvPr id="3" name="Zástupný symbol pro obsah 2"/>
          <p:cNvSpPr>
            <a:spLocks noGrp="1"/>
          </p:cNvSpPr>
          <p:nvPr>
            <p:ph idx="1"/>
          </p:nvPr>
        </p:nvSpPr>
        <p:spPr/>
        <p:txBody>
          <a:bodyPr>
            <a:normAutofit/>
          </a:bodyPr>
          <a:lstStyle/>
          <a:p>
            <a:r>
              <a:rPr lang="cs-CZ" sz="2000" dirty="0" smtClean="0"/>
              <a:t>Holeček, M., </a:t>
            </a:r>
            <a:r>
              <a:rPr lang="cs-CZ" sz="2000" dirty="0" err="1" smtClean="0"/>
              <a:t>Mariot</a:t>
            </a:r>
            <a:r>
              <a:rPr lang="cs-CZ" sz="2000" dirty="0" smtClean="0"/>
              <a:t>, P., Střída, M.</a:t>
            </a:r>
            <a:r>
              <a:rPr lang="cs-CZ" sz="2000" i="1" dirty="0" smtClean="0"/>
              <a:t>: Zeměpis cestovního ruchu</a:t>
            </a:r>
            <a:r>
              <a:rPr lang="cs-CZ" sz="2000" dirty="0" smtClean="0"/>
              <a:t>. Nakladatelství České geografické společnosti, Praha 2001</a:t>
            </a:r>
          </a:p>
          <a:p>
            <a:r>
              <a:rPr lang="cs-CZ" sz="2000" dirty="0" err="1" smtClean="0"/>
              <a:t>Kašparovský</a:t>
            </a:r>
            <a:r>
              <a:rPr lang="cs-CZ" sz="2000" dirty="0" smtClean="0"/>
              <a:t>, K.: </a:t>
            </a:r>
            <a:r>
              <a:rPr lang="cs-CZ" sz="2000" i="1" dirty="0" smtClean="0"/>
              <a:t>Zeměpis v kostce II. </a:t>
            </a:r>
            <a:r>
              <a:rPr lang="cs-CZ" sz="2000" dirty="0" smtClean="0"/>
              <a:t>Fragment, Praha 2008</a:t>
            </a:r>
          </a:p>
          <a:p>
            <a:endParaRPr lang="cs-CZ" sz="2000" dirty="0"/>
          </a:p>
        </p:txBody>
      </p:sp>
    </p:spTree>
  </p:cSld>
  <p:clrMapOvr>
    <a:masterClrMapping/>
  </p:clrMapOvr>
</p:sld>
</file>

<file path=ppt/theme/theme1.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145</TotalTime>
  <Words>1078</Words>
  <Application>Microsoft Office PowerPoint</Application>
  <PresentationFormat>Předvádění na obrazovce (4:3)</PresentationFormat>
  <Paragraphs>104</Paragraphs>
  <Slides>20</Slides>
  <Notes>12</Notes>
  <HiddenSlides>0</HiddenSlides>
  <MMClips>0</MMClips>
  <ScaleCrop>false</ScaleCrop>
  <HeadingPairs>
    <vt:vector size="4" baseType="variant">
      <vt:variant>
        <vt:lpstr>Motiv</vt:lpstr>
      </vt:variant>
      <vt:variant>
        <vt:i4>1</vt:i4>
      </vt:variant>
      <vt:variant>
        <vt:lpstr>Nadpisy snímků</vt:lpstr>
      </vt:variant>
      <vt:variant>
        <vt:i4>20</vt:i4>
      </vt:variant>
    </vt:vector>
  </HeadingPairs>
  <TitlesOfParts>
    <vt:vector size="21" baseType="lpstr">
      <vt:lpstr>Motiv sady Office</vt:lpstr>
      <vt:lpstr>Rakousko II. oblasti cestovního ruchu</vt:lpstr>
      <vt:lpstr>Snímek 2</vt:lpstr>
      <vt:lpstr>Snímek 3</vt:lpstr>
      <vt:lpstr>Turistické oblasti</vt:lpstr>
      <vt:lpstr> 1.Alpy a) oblasti Tyrolska- Vorarlberska  V zimě je  vysoká návštěvnost mnoha lyžařských středisek např.: Ötztal, Zillertal, Kitzbühel,Lech am Alrberg</vt:lpstr>
      <vt:lpstr>Alpské horské ledovce: Sölden, Hintertux….</vt:lpstr>
      <vt:lpstr>1.Alpy  b)Východní Alpy:Vysoké Taury- oblast Grossglockneru ,  ledovec Kaprun(vrchol Kitzsteinhorn), Grossvenediger, Mölltal</vt:lpstr>
      <vt:lpstr> Vysoké Taury nabízí mnoho středisek cestovního ruchu např. Zell am See, Bischopshofen, Bad Gastein, Saalbach atd.. Okolo těchto středisek je rozmístěna celá řada turisticky atraktivních míst jako např. Krimmelké vodopády, vyhlídka Gipflwelt na kaprunském ledovci, vysokohorské přehradní nádrže Hohestauseen, jezero Attersee, NP Vysoké Taury.. </vt:lpstr>
      <vt:lpstr>Hochgebirges Stausseen, přehrandí nádrže se nachází nedaleko jezera Zell am See </vt:lpstr>
      <vt:lpstr>2. Solná komora- Salzkammergut oblast vápencových reliéfů s četnými ledovcovými jezery a zaledněnými velehorskými masívy</vt:lpstr>
      <vt:lpstr>Městečko Hallstatt se nachází v Solné komoře.</vt:lpstr>
      <vt:lpstr> Vodní turistika   na  řece Salze</vt:lpstr>
      <vt:lpstr>Salzburk hl.město Salzburska</vt:lpstr>
      <vt:lpstr>3)Oblast cestovního ruchu je Povodí Dunaje</vt:lpstr>
      <vt:lpstr>4) Oblast Korutanských jezer – více než 200 jezer ledovcového původu-) Wortersee ,,rakouská riviéra,,. Hlavním městem oblasti je Klagenfurt.</vt:lpstr>
      <vt:lpstr>5) Lázeňská města – Bad Ischl, Laa an der Thaya, Bad Leonfelden, Gmünd, Bad Gastein</vt:lpstr>
      <vt:lpstr>6) Kulturně historická centra a města Graz, Linz, Salzburg, Klagenfurt</vt:lpstr>
      <vt:lpstr>7)Vídeň- Wien – 1,6  milionů obyvatel</vt:lpstr>
      <vt:lpstr>Obrazové zdroje</vt:lpstr>
      <vt:lpstr>Zdroje dat</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Snímek 1</dc:title>
  <dc:creator>Simona</dc:creator>
  <cp:lastModifiedBy>Simona</cp:lastModifiedBy>
  <cp:revision>4</cp:revision>
  <dcterms:created xsi:type="dcterms:W3CDTF">2013-09-25T17:04:27Z</dcterms:created>
  <dcterms:modified xsi:type="dcterms:W3CDTF">2013-09-25T19:29:29Z</dcterms:modified>
</cp:coreProperties>
</file>