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03" autoAdjust="0"/>
    <p:restoredTop sz="94590" autoAdjust="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631B83-7539-4C2B-BDA3-5FEDE6162386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19D0A4-EE34-4F3E-A197-59417DB7BD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2695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B21EF-379C-4853-BC8D-3391B60F1D5F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2F78-D0EC-4DD7-885E-528E39476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32928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E7665-4FB1-4383-BA2F-64A621978E9E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2F78-D0EC-4DD7-885E-528E39476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853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7FBF6-1F6E-42EC-AA75-5924EF02544A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2F78-D0EC-4DD7-885E-528E39476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500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CCB1-C2CD-497C-9B46-46A3368E71E8}" type="datetime1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2F78-D0EC-4DD7-885E-528E39476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6767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42DCA-7B1A-4486-ABD3-3919FAFE451C}" type="datetime1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2F78-D0EC-4DD7-885E-528E39476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31141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2C150-59AA-46C3-B299-19B44F914011}" type="datetime1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2F78-D0EC-4DD7-885E-528E39476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1068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2FDF5-2E3A-4DF5-9828-70BEF357A1B2}" type="datetime1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2F78-D0EC-4DD7-885E-528E39476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0585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A7F5B-41E1-4485-BEFD-9EEA99274332}" type="datetime1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2F78-D0EC-4DD7-885E-528E39476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6546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DA2DE-1F1F-49A7-8BCB-87D982926DCD}" type="datetime1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2F78-D0EC-4DD7-885E-528E39476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3498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C992A-BA62-457C-B786-DE38424DD2C7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2F78-D0EC-4DD7-885E-528E39476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869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CB41-DA09-413D-8283-B25B33A81A0E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2F78-D0EC-4DD7-885E-528E39476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473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6E503B-CF87-47B5-AE45-B34D9E0AB261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AB2F78-D0EC-4DD7-885E-528E39476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029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b/b5/Cumulus_clouds_in_fair_weather.jpeg" TargetMode="External"/><Relationship Id="rId3" Type="http://schemas.openxmlformats.org/officeDocument/2006/relationships/hyperlink" Target="http://upload.wikimedia.org/wikipedia/commons/c/c2/Emmentaler.jpg" TargetMode="External"/><Relationship Id="rId7" Type="http://schemas.openxmlformats.org/officeDocument/2006/relationships/hyperlink" Target="http://upload.wikimedia.org/wikipedia/commons/2/20/Picea_sitchensis_forest.jpg" TargetMode="External"/><Relationship Id="rId12" Type="http://schemas.openxmlformats.org/officeDocument/2006/relationships/hyperlink" Target="http://upload.wikimedia.org/wikipedia/commons/e/e0/Tintenfass.jpg" TargetMode="External"/><Relationship Id="rId2" Type="http://schemas.openxmlformats.org/officeDocument/2006/relationships/hyperlink" Target="http://upload.wikimedia.org/wikipedia/commons/4/48/A_single_white_feather_closeup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a/ae/Wikipedia_mug.jpg" TargetMode="External"/><Relationship Id="rId11" Type="http://schemas.openxmlformats.org/officeDocument/2006/relationships/hyperlink" Target="http://upload.wikimedia.org/wikipedia/commons/c/c1/Fuji_apple.jpg" TargetMode="External"/><Relationship Id="rId5" Type="http://schemas.openxmlformats.org/officeDocument/2006/relationships/hyperlink" Target="http://upload.wikimedia.org/wikipedia/commons/8/87/Chimpanzee-Head.jpg" TargetMode="External"/><Relationship Id="rId10" Type="http://schemas.openxmlformats.org/officeDocument/2006/relationships/hyperlink" Target="http://cs.wikipedia.org/wiki/Soubor:Pineapple_and_cross_section.jpg" TargetMode="External"/><Relationship Id="rId4" Type="http://schemas.openxmlformats.org/officeDocument/2006/relationships/hyperlink" Target="http://upload.wikimedia.org/wikipedia/commons/0/0f/Shoes_in_the_grass.jpg" TargetMode="External"/><Relationship Id="rId9" Type="http://schemas.openxmlformats.org/officeDocument/2006/relationships/hyperlink" Target="http://upload.wikimedia.org/wikipedia/commons/3/32/House_sparrow04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riefumschlag_fcm.jpg" TargetMode="External"/><Relationship Id="rId2" Type="http://schemas.openxmlformats.org/officeDocument/2006/relationships/hyperlink" Target="http://upload.wikimedia.org/wikipedia/commons/e/e0/Tintenfass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cs.wikipedia.org/wiki/Soubor:Umyvadlo.JPG" TargetMode="External"/><Relationship Id="rId4" Type="http://schemas.openxmlformats.org/officeDocument/2006/relationships/hyperlink" Target="http://upload.wikimedia.org/wikipedia/commons/0/07/Skolni_pena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691680" y="6309320"/>
            <a:ext cx="6552728" cy="365125"/>
          </a:xfrm>
          <a:noFill/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20" name="Rectangle 13"/>
          <p:cNvSpPr>
            <a:spLocks noChangeArrowheads="1"/>
          </p:cNvSpPr>
          <p:nvPr/>
        </p:nvSpPr>
        <p:spPr bwMode="auto">
          <a:xfrm>
            <a:off x="1835695" y="1241982"/>
            <a:ext cx="5322291" cy="507831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Základní škola, Mateřská škola a Základní umělecká škola, Jablonec nad Jizerou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32</a:t>
            </a: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_INOVACE_02</a:t>
            </a:r>
            <a:r>
              <a:rPr lang="cs-CZ" sz="105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_</a:t>
            </a:r>
            <a:r>
              <a:rPr kumimoji="0" lang="cs-CZ" sz="1050" b="1" i="0" u="none" strike="noStrike" cap="none" normalizeH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Procvičování samohlásek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Rectangle 15"/>
          <p:cNvSpPr>
            <a:spLocks noChangeArrowheads="1"/>
          </p:cNvSpPr>
          <p:nvPr/>
        </p:nvSpPr>
        <p:spPr bwMode="auto">
          <a:xfrm>
            <a:off x="1663700" y="3108325"/>
            <a:ext cx="9144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0257053"/>
              </p:ext>
            </p:extLst>
          </p:nvPr>
        </p:nvGraphicFramePr>
        <p:xfrm>
          <a:off x="2411757" y="1943141"/>
          <a:ext cx="4386576" cy="375961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14834"/>
                <a:gridCol w="3071742"/>
              </a:tblGrid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0" kern="50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DiS</a:t>
                      </a:r>
                      <a:r>
                        <a:rPr lang="cs-CZ" sz="900" b="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. Jana Halamová</a:t>
                      </a:r>
                      <a:endParaRPr lang="cs-CZ" sz="900" b="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:                                   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žáci se učí správně přiřazovat obrázek k danému písmenku pomocí interaktivní tabule a fixu, kdy žáci spojují obrázek začínající na dané písmeno ke správné samohlásce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Očekávaný výstup: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procvičení samohlásek, práce s interaktivní tabulí </a:t>
                      </a:r>
                      <a:r>
                        <a:rPr lang="cs-CZ" sz="900" kern="50" baseline="0" smtClean="0">
                          <a:solidFill>
                            <a:schemeClr val="tx1"/>
                          </a:solidFill>
                          <a:effectLst/>
                        </a:rPr>
                        <a:t>a fixu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r>
                        <a:rPr lang="cs-CZ" sz="900" kern="50" baseline="0" smtClean="0">
                          <a:solidFill>
                            <a:schemeClr val="tx1"/>
                          </a:solidFill>
                          <a:effectLst/>
                        </a:rPr>
                        <a:t>,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r>
                        <a:rPr lang="cs-CZ" sz="900" kern="50" baseline="0" smtClean="0">
                          <a:solidFill>
                            <a:schemeClr val="tx1"/>
                          </a:solidFill>
                          <a:effectLst/>
                        </a:rPr>
                        <a:t>,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i</a:t>
                      </a:r>
                      <a:r>
                        <a:rPr lang="cs-CZ" sz="900" kern="50" baseline="0" smtClean="0">
                          <a:solidFill>
                            <a:schemeClr val="tx1"/>
                          </a:solidFill>
                          <a:effectLst/>
                        </a:rPr>
                        <a:t>,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o</a:t>
                      </a:r>
                      <a:r>
                        <a:rPr lang="cs-CZ" sz="900" kern="50" baseline="0" smtClean="0">
                          <a:solidFill>
                            <a:schemeClr val="tx1"/>
                          </a:solidFill>
                          <a:effectLst/>
                        </a:rPr>
                        <a:t>,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u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294928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Druh učebního materiálu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:                                 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0" baseline="0" smtClean="0">
                          <a:solidFill>
                            <a:schemeClr val="tx1"/>
                          </a:solidFill>
                          <a:effectLst/>
                        </a:rPr>
                        <a:t> pracovní list s využitím PC nebo interaktivní tabule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Druh aktivity: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aktivita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Cílová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žáci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Stupeň a typ vzdělávání: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základní vzdělávání,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1.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stupeň  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Typická věková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6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–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7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let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6" name="Obrázek 3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9596" y="216233"/>
            <a:ext cx="4694488" cy="10257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90029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71600" y="2060848"/>
            <a:ext cx="727280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Poznej, který obrázek se hodí  </a:t>
            </a:r>
            <a:br>
              <a:rPr lang="cs-CZ" dirty="0" smtClean="0"/>
            </a:br>
            <a:r>
              <a:rPr lang="cs-CZ" dirty="0" smtClean="0"/>
              <a:t>k písmenku. Obrázek vytleskej.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5945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/>
              <a:t>e</a:t>
            </a:r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543" y="2276954"/>
            <a:ext cx="1796249" cy="2397992"/>
          </a:xfr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331640" y="6356350"/>
            <a:ext cx="640871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282597"/>
            <a:ext cx="2794000" cy="23622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2282597"/>
            <a:ext cx="2794000" cy="2362200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96752" y="2008599"/>
            <a:ext cx="950912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/>
              <a:t>Obrázek </a:t>
            </a:r>
            <a:r>
              <a:rPr lang="cs-CZ" sz="1100" dirty="0" smtClean="0"/>
              <a:t>č.1</a:t>
            </a:r>
            <a:endParaRPr lang="cs-CZ" sz="1100" dirty="0"/>
          </a:p>
          <a:p>
            <a:endParaRPr lang="cs-CZ" sz="1100" dirty="0"/>
          </a:p>
        </p:txBody>
      </p:sp>
      <p:sp>
        <p:nvSpPr>
          <p:cNvPr id="9" name="Obdélník 8"/>
          <p:cNvSpPr/>
          <p:nvPr/>
        </p:nvSpPr>
        <p:spPr>
          <a:xfrm>
            <a:off x="2699792" y="2008599"/>
            <a:ext cx="85792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Obrázek </a:t>
            </a:r>
            <a:r>
              <a:rPr lang="cs-CZ" sz="1100" dirty="0" smtClean="0"/>
              <a:t>č.2</a:t>
            </a:r>
            <a:endParaRPr lang="cs-CZ" sz="1100" dirty="0"/>
          </a:p>
        </p:txBody>
      </p:sp>
      <p:sp>
        <p:nvSpPr>
          <p:cNvPr id="10" name="Obdélník 9"/>
          <p:cNvSpPr/>
          <p:nvPr/>
        </p:nvSpPr>
        <p:spPr>
          <a:xfrm>
            <a:off x="5868144" y="2021821"/>
            <a:ext cx="85792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Obrázek </a:t>
            </a:r>
            <a:r>
              <a:rPr lang="cs-CZ" sz="1100" dirty="0" smtClean="0"/>
              <a:t>č.3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417333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o</a:t>
            </a:r>
            <a:endParaRPr lang="cs-CZ" sz="9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47664" y="6356350"/>
            <a:ext cx="583264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515" y="2210192"/>
            <a:ext cx="2613956" cy="261395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4504" y="2210192"/>
            <a:ext cx="2661632" cy="266163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347459"/>
            <a:ext cx="3182797" cy="2387098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398167" y="1953308"/>
            <a:ext cx="85792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Obrázek </a:t>
            </a:r>
            <a:r>
              <a:rPr lang="cs-CZ" sz="1100" dirty="0" smtClean="0"/>
              <a:t>č.5</a:t>
            </a:r>
            <a:endParaRPr lang="cs-CZ" sz="1100" dirty="0"/>
          </a:p>
        </p:txBody>
      </p:sp>
      <p:sp>
        <p:nvSpPr>
          <p:cNvPr id="9" name="Obdélník 8"/>
          <p:cNvSpPr/>
          <p:nvPr/>
        </p:nvSpPr>
        <p:spPr>
          <a:xfrm>
            <a:off x="5658222" y="1959214"/>
            <a:ext cx="85792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Obrázek </a:t>
            </a:r>
            <a:r>
              <a:rPr lang="cs-CZ" sz="1100" dirty="0" smtClean="0"/>
              <a:t>č.6</a:t>
            </a:r>
            <a:endParaRPr lang="cs-CZ" sz="1100" dirty="0"/>
          </a:p>
        </p:txBody>
      </p:sp>
      <p:sp>
        <p:nvSpPr>
          <p:cNvPr id="10" name="Obdélník 9"/>
          <p:cNvSpPr/>
          <p:nvPr/>
        </p:nvSpPr>
        <p:spPr>
          <a:xfrm>
            <a:off x="444515" y="1954716"/>
            <a:ext cx="85792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Obrázek </a:t>
            </a:r>
            <a:r>
              <a:rPr lang="cs-CZ" sz="1100" dirty="0" smtClean="0"/>
              <a:t>č.4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117701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a</a:t>
            </a:r>
            <a:endParaRPr lang="cs-CZ" sz="96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115616" y="6356350"/>
            <a:ext cx="712879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849506"/>
            <a:ext cx="2570228" cy="216132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0583" y="4005518"/>
            <a:ext cx="2825553" cy="188370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916" y="2036263"/>
            <a:ext cx="2958976" cy="196925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74916" y="1774653"/>
            <a:ext cx="85792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Obrázek č.7</a:t>
            </a:r>
            <a:endParaRPr lang="cs-CZ" sz="11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41268" y="1643848"/>
            <a:ext cx="85792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Obrázek č.9</a:t>
            </a:r>
            <a:endParaRPr lang="cs-CZ" sz="11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70583" y="5899328"/>
            <a:ext cx="85792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Obrázek č.8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683904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i</a:t>
            </a:r>
            <a:endParaRPr lang="cs-CZ" sz="96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547664" y="6356350"/>
            <a:ext cx="532859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6614" y="2263398"/>
            <a:ext cx="2312932" cy="168069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107" y="3944090"/>
            <a:ext cx="3119790" cy="197114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3944090"/>
            <a:ext cx="2794000" cy="197114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16107" y="3682480"/>
            <a:ext cx="93006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Obrázek č.10</a:t>
            </a:r>
            <a:endParaRPr lang="cs-CZ" sz="11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732209" y="3682480"/>
            <a:ext cx="93006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Obrázek č.12</a:t>
            </a:r>
            <a:endParaRPr lang="cs-CZ" sz="11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35897" y="1992050"/>
            <a:ext cx="93006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Obrázek č.11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305494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u</a:t>
            </a:r>
            <a:endParaRPr lang="cs-CZ" sz="96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03648" y="6356350"/>
            <a:ext cx="640871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665596"/>
            <a:ext cx="2424331" cy="273630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1878" y="2653436"/>
            <a:ext cx="2096221" cy="279178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2665596"/>
            <a:ext cx="2592288" cy="278735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211878" y="2385866"/>
            <a:ext cx="93006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Obrázek č.14</a:t>
            </a:r>
            <a:endParaRPr lang="cs-CZ" sz="11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2388516"/>
            <a:ext cx="93006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Obrázek č.13</a:t>
            </a:r>
            <a:endParaRPr lang="cs-CZ" sz="11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96136" y="2385866"/>
            <a:ext cx="93006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Obrázek č.15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964913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100" b="1" dirty="0" smtClean="0"/>
              <a:t>Použité zdroje:</a:t>
            </a:r>
            <a:endParaRPr lang="cs-CZ" sz="1100" b="1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971600" y="6356350"/>
            <a:ext cx="712879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19672" y="764704"/>
            <a:ext cx="691276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Obrázek 1. Bílé pírko [cit. 2012–08–30]. Dostupné pod licencí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na WWW: </a:t>
            </a:r>
          </a:p>
          <a:p>
            <a:r>
              <a:rPr lang="cs-CZ" sz="1000" dirty="0" smtClean="0"/>
              <a:t>&lt;</a:t>
            </a:r>
            <a:r>
              <a:rPr lang="cs-CZ" sz="1000" dirty="0" smtClean="0">
                <a:hlinkClick r:id="rId2"/>
              </a:rPr>
              <a:t>http://upload.wikimedia.org/</a:t>
            </a:r>
            <a:r>
              <a:rPr lang="cs-CZ" sz="1000" dirty="0" err="1" smtClean="0">
                <a:hlinkClick r:id="rId2"/>
              </a:rPr>
              <a:t>wikipedia</a:t>
            </a:r>
            <a:r>
              <a:rPr lang="cs-CZ" sz="1000" dirty="0" smtClean="0">
                <a:hlinkClick r:id="rId2"/>
              </a:rPr>
              <a:t>/</a:t>
            </a:r>
            <a:r>
              <a:rPr lang="cs-CZ" sz="1000" dirty="0" err="1" smtClean="0">
                <a:hlinkClick r:id="rId2"/>
              </a:rPr>
              <a:t>commons</a:t>
            </a:r>
            <a:r>
              <a:rPr lang="cs-CZ" sz="1000" dirty="0" smtClean="0">
                <a:hlinkClick r:id="rId2"/>
              </a:rPr>
              <a:t>/4/48/A_single_white_feather_closeup.jpg</a:t>
            </a:r>
            <a:r>
              <a:rPr lang="cs-CZ" sz="1000" dirty="0"/>
              <a:t>&gt;</a:t>
            </a:r>
          </a:p>
          <a:p>
            <a:endParaRPr lang="cs-CZ" sz="1000" dirty="0" smtClean="0"/>
          </a:p>
          <a:p>
            <a:r>
              <a:rPr lang="cs-CZ" sz="1000" dirty="0" smtClean="0"/>
              <a:t>Obrázek 2. Ementá</a:t>
            </a:r>
            <a:r>
              <a:rPr lang="cs-CZ" sz="1000" u="sng" dirty="0" smtClean="0"/>
              <a:t>l</a:t>
            </a:r>
            <a:r>
              <a:rPr lang="cs-CZ" sz="1000" dirty="0" smtClean="0"/>
              <a:t>[cit. 2012–08–30]. Dostupné pod licencí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na WWW:</a:t>
            </a:r>
            <a:endParaRPr lang="cs-CZ" sz="1000" dirty="0"/>
          </a:p>
        </p:txBody>
      </p:sp>
      <p:sp>
        <p:nvSpPr>
          <p:cNvPr id="6" name="Obdélník 5"/>
          <p:cNvSpPr/>
          <p:nvPr/>
        </p:nvSpPr>
        <p:spPr>
          <a:xfrm>
            <a:off x="1619672" y="1412775"/>
            <a:ext cx="5685928" cy="67710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&lt;</a:t>
            </a:r>
            <a:r>
              <a:rPr lang="cs-CZ" sz="1000" dirty="0" smtClean="0">
                <a:hlinkClick r:id="rId3"/>
              </a:rPr>
              <a:t>http</a:t>
            </a:r>
            <a:r>
              <a:rPr lang="cs-CZ" sz="1000" dirty="0">
                <a:hlinkClick r:id="rId3"/>
              </a:rPr>
              <a:t>://</a:t>
            </a:r>
            <a:r>
              <a:rPr lang="cs-CZ" sz="1000" dirty="0" smtClean="0">
                <a:hlinkClick r:id="rId3"/>
              </a:rPr>
              <a:t>upload.wikimedia.org/</a:t>
            </a:r>
            <a:r>
              <a:rPr lang="cs-CZ" sz="1000" dirty="0" err="1" smtClean="0">
                <a:hlinkClick r:id="rId3"/>
              </a:rPr>
              <a:t>wikipedia</a:t>
            </a:r>
            <a:r>
              <a:rPr lang="cs-CZ" sz="1000" dirty="0" smtClean="0">
                <a:hlinkClick r:id="rId3"/>
              </a:rPr>
              <a:t>/</a:t>
            </a:r>
            <a:r>
              <a:rPr lang="cs-CZ" sz="1000" dirty="0" err="1" smtClean="0">
                <a:hlinkClick r:id="rId3"/>
              </a:rPr>
              <a:t>commons</a:t>
            </a:r>
            <a:r>
              <a:rPr lang="cs-CZ" sz="1000" dirty="0" smtClean="0">
                <a:hlinkClick r:id="rId3"/>
              </a:rPr>
              <a:t>/c/c2/Emmentaler.jpg</a:t>
            </a:r>
            <a:r>
              <a:rPr lang="cs-CZ" sz="1000" dirty="0" smtClean="0"/>
              <a:t>&gt;</a:t>
            </a:r>
          </a:p>
          <a:p>
            <a:endParaRPr lang="cs-CZ" sz="1000" dirty="0" smtClean="0"/>
          </a:p>
          <a:p>
            <a:r>
              <a:rPr lang="cs-CZ" sz="1000" dirty="0"/>
              <a:t>Obrázek 3. </a:t>
            </a:r>
            <a:r>
              <a:rPr lang="cs-CZ" sz="1000" dirty="0" smtClean="0"/>
              <a:t>Boty </a:t>
            </a:r>
            <a:r>
              <a:rPr lang="cs-CZ" sz="1000" dirty="0"/>
              <a:t>[cit. 2012–08–30]. Dostupné 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WWW: </a:t>
            </a:r>
            <a:endParaRPr lang="cs-CZ" sz="1000" dirty="0" smtClean="0"/>
          </a:p>
          <a:p>
            <a:r>
              <a:rPr lang="cs-CZ" sz="1000" dirty="0" smtClean="0"/>
              <a:t>&lt;</a:t>
            </a:r>
            <a:r>
              <a:rPr lang="cs-CZ" sz="1000" dirty="0" smtClean="0">
                <a:hlinkClick r:id="rId4"/>
              </a:rPr>
              <a:t>http</a:t>
            </a:r>
            <a:r>
              <a:rPr lang="cs-CZ" sz="1000" dirty="0">
                <a:hlinkClick r:id="rId4"/>
              </a:rPr>
              <a:t>://</a:t>
            </a:r>
            <a:r>
              <a:rPr lang="cs-CZ" sz="1000" dirty="0" smtClean="0">
                <a:hlinkClick r:id="rId4"/>
              </a:rPr>
              <a:t>upload.wikimedia.org/</a:t>
            </a:r>
            <a:r>
              <a:rPr lang="cs-CZ" sz="1000" dirty="0" err="1" smtClean="0">
                <a:hlinkClick r:id="rId4"/>
              </a:rPr>
              <a:t>wikipedia</a:t>
            </a:r>
            <a:r>
              <a:rPr lang="cs-CZ" sz="1000" dirty="0" smtClean="0">
                <a:hlinkClick r:id="rId4"/>
              </a:rPr>
              <a:t>/</a:t>
            </a:r>
            <a:r>
              <a:rPr lang="cs-CZ" sz="1000" dirty="0" err="1" smtClean="0">
                <a:hlinkClick r:id="rId4"/>
              </a:rPr>
              <a:t>commons</a:t>
            </a:r>
            <a:r>
              <a:rPr lang="cs-CZ" sz="1000" dirty="0" smtClean="0">
                <a:hlinkClick r:id="rId4"/>
              </a:rPr>
              <a:t>/0/0f/Shoes_in_the_grass.jpg</a:t>
            </a:r>
            <a:r>
              <a:rPr lang="cs-CZ" sz="1000" dirty="0" smtClean="0"/>
              <a:t>&gt;</a:t>
            </a:r>
          </a:p>
          <a:p>
            <a:endParaRPr lang="cs-CZ" sz="1000" dirty="0"/>
          </a:p>
          <a:p>
            <a:r>
              <a:rPr lang="cs-CZ" sz="1000" dirty="0"/>
              <a:t>Obrázek 4</a:t>
            </a:r>
            <a:r>
              <a:rPr lang="cs-CZ" sz="1000" dirty="0" smtClean="0"/>
              <a:t>.Šimpanz  učenlivý </a:t>
            </a:r>
            <a:r>
              <a:rPr lang="cs-CZ" sz="1000" dirty="0"/>
              <a:t>[cit. 2012–08–30]. Dostupné 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</a:t>
            </a:r>
            <a:r>
              <a:rPr lang="cs-CZ" sz="1000" dirty="0" smtClean="0"/>
              <a:t>na WWW:</a:t>
            </a:r>
            <a:endParaRPr lang="cs-CZ" sz="1000" dirty="0"/>
          </a:p>
          <a:p>
            <a:r>
              <a:rPr lang="cs-CZ" sz="1000" dirty="0" smtClean="0"/>
              <a:t>&lt;</a:t>
            </a:r>
            <a:r>
              <a:rPr lang="cs-CZ" sz="1000" dirty="0" smtClean="0">
                <a:hlinkClick r:id="rId5"/>
              </a:rPr>
              <a:t>http</a:t>
            </a:r>
            <a:r>
              <a:rPr lang="cs-CZ" sz="1000" dirty="0">
                <a:hlinkClick r:id="rId5"/>
              </a:rPr>
              <a:t>://</a:t>
            </a:r>
            <a:r>
              <a:rPr lang="cs-CZ" sz="1000" dirty="0" smtClean="0">
                <a:hlinkClick r:id="rId5"/>
              </a:rPr>
              <a:t>upload.wikimedia.org/</a:t>
            </a:r>
            <a:r>
              <a:rPr lang="cs-CZ" sz="1000" dirty="0" err="1" smtClean="0">
                <a:hlinkClick r:id="rId5"/>
              </a:rPr>
              <a:t>wikipedia</a:t>
            </a:r>
            <a:r>
              <a:rPr lang="cs-CZ" sz="1000" dirty="0" smtClean="0">
                <a:hlinkClick r:id="rId5"/>
              </a:rPr>
              <a:t>/</a:t>
            </a:r>
            <a:r>
              <a:rPr lang="cs-CZ" sz="1000" dirty="0" err="1" smtClean="0">
                <a:hlinkClick r:id="rId5"/>
              </a:rPr>
              <a:t>commons</a:t>
            </a:r>
            <a:r>
              <a:rPr lang="cs-CZ" sz="1000" dirty="0" smtClean="0">
                <a:hlinkClick r:id="rId5"/>
              </a:rPr>
              <a:t>/8/87/Chimpanzee-Head.jpg</a:t>
            </a:r>
            <a:r>
              <a:rPr lang="cs-CZ" sz="1000" dirty="0" smtClean="0"/>
              <a:t>&gt;</a:t>
            </a:r>
          </a:p>
          <a:p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5. Hrnek s logem </a:t>
            </a:r>
            <a:r>
              <a:rPr lang="cs-CZ" sz="1000" dirty="0"/>
              <a:t>[cit. 2012–08–30]. Dostupné 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WWW: </a:t>
            </a:r>
            <a:endParaRPr lang="cs-CZ" sz="1000" dirty="0" smtClean="0"/>
          </a:p>
          <a:p>
            <a:r>
              <a:rPr lang="cs-CZ" sz="1000" dirty="0" smtClean="0"/>
              <a:t>&lt;</a:t>
            </a:r>
            <a:r>
              <a:rPr lang="cs-CZ" sz="1000" dirty="0" smtClean="0">
                <a:hlinkClick r:id="rId6"/>
              </a:rPr>
              <a:t>http</a:t>
            </a:r>
            <a:r>
              <a:rPr lang="cs-CZ" sz="1000" dirty="0">
                <a:hlinkClick r:id="rId6"/>
              </a:rPr>
              <a:t>://</a:t>
            </a:r>
            <a:r>
              <a:rPr lang="cs-CZ" sz="1000" dirty="0" smtClean="0">
                <a:hlinkClick r:id="rId6"/>
              </a:rPr>
              <a:t>upload.wikimedia.org/</a:t>
            </a:r>
            <a:r>
              <a:rPr lang="cs-CZ" sz="1000" dirty="0" err="1" smtClean="0">
                <a:hlinkClick r:id="rId6"/>
              </a:rPr>
              <a:t>wikipedia</a:t>
            </a:r>
            <a:r>
              <a:rPr lang="cs-CZ" sz="1000" dirty="0" smtClean="0">
                <a:hlinkClick r:id="rId6"/>
              </a:rPr>
              <a:t>/</a:t>
            </a:r>
            <a:r>
              <a:rPr lang="cs-CZ" sz="1000" dirty="0" err="1" smtClean="0">
                <a:hlinkClick r:id="rId6"/>
              </a:rPr>
              <a:t>commons</a:t>
            </a:r>
            <a:r>
              <a:rPr lang="cs-CZ" sz="1000" dirty="0" smtClean="0">
                <a:hlinkClick r:id="rId6"/>
              </a:rPr>
              <a:t>/a/</a:t>
            </a:r>
            <a:r>
              <a:rPr lang="cs-CZ" sz="1000" dirty="0" err="1" smtClean="0">
                <a:hlinkClick r:id="rId6"/>
              </a:rPr>
              <a:t>ae</a:t>
            </a:r>
            <a:r>
              <a:rPr lang="cs-CZ" sz="1000" dirty="0" smtClean="0">
                <a:hlinkClick r:id="rId6"/>
              </a:rPr>
              <a:t>/Wikipedia_mug.jpg</a:t>
            </a:r>
            <a:r>
              <a:rPr lang="cs-CZ" sz="1000" dirty="0" smtClean="0"/>
              <a:t>&gt;</a:t>
            </a:r>
          </a:p>
          <a:p>
            <a:endParaRPr lang="cs-CZ" sz="1000" dirty="0"/>
          </a:p>
          <a:p>
            <a:r>
              <a:rPr lang="cs-CZ" sz="1000" dirty="0" smtClean="0"/>
              <a:t> </a:t>
            </a:r>
            <a:r>
              <a:rPr lang="cs-CZ" sz="1000" dirty="0"/>
              <a:t>Obrázek </a:t>
            </a:r>
            <a:r>
              <a:rPr lang="cs-CZ" sz="1000" dirty="0" smtClean="0"/>
              <a:t>6.Smrk </a:t>
            </a:r>
            <a:r>
              <a:rPr lang="cs-CZ" sz="1000" dirty="0" err="1" smtClean="0"/>
              <a:t>sitka</a:t>
            </a:r>
            <a:r>
              <a:rPr lang="cs-CZ" sz="1000" dirty="0" smtClean="0"/>
              <a:t>[cit</a:t>
            </a:r>
            <a:r>
              <a:rPr lang="cs-CZ" sz="1000" dirty="0"/>
              <a:t>. 2012–08–30]. Dostupné 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WWW: </a:t>
            </a:r>
            <a:endParaRPr lang="cs-CZ" sz="1000" dirty="0" smtClean="0"/>
          </a:p>
          <a:p>
            <a:r>
              <a:rPr lang="cs-CZ" sz="1000" dirty="0" smtClean="0"/>
              <a:t>&lt;</a:t>
            </a:r>
            <a:r>
              <a:rPr lang="cs-CZ" sz="1000" dirty="0" smtClean="0">
                <a:hlinkClick r:id="rId7"/>
              </a:rPr>
              <a:t>http</a:t>
            </a:r>
            <a:r>
              <a:rPr lang="cs-CZ" sz="1000" dirty="0">
                <a:hlinkClick r:id="rId7"/>
              </a:rPr>
              <a:t>://</a:t>
            </a:r>
            <a:r>
              <a:rPr lang="cs-CZ" sz="1000" dirty="0" smtClean="0">
                <a:hlinkClick r:id="rId7"/>
              </a:rPr>
              <a:t>upload.wikimedia.org/</a:t>
            </a:r>
            <a:r>
              <a:rPr lang="cs-CZ" sz="1000" dirty="0" err="1" smtClean="0">
                <a:hlinkClick r:id="rId7"/>
              </a:rPr>
              <a:t>wikipedia</a:t>
            </a:r>
            <a:r>
              <a:rPr lang="cs-CZ" sz="1000" dirty="0" smtClean="0">
                <a:hlinkClick r:id="rId7"/>
              </a:rPr>
              <a:t>/</a:t>
            </a:r>
            <a:r>
              <a:rPr lang="cs-CZ" sz="1000" dirty="0" err="1" smtClean="0">
                <a:hlinkClick r:id="rId7"/>
              </a:rPr>
              <a:t>commons</a:t>
            </a:r>
            <a:r>
              <a:rPr lang="cs-CZ" sz="1000" dirty="0" smtClean="0">
                <a:hlinkClick r:id="rId7"/>
              </a:rPr>
              <a:t>/2/20/Picea_sitchensis_forest.jpg</a:t>
            </a:r>
            <a:r>
              <a:rPr lang="cs-CZ" sz="1000" dirty="0" smtClean="0"/>
              <a:t>&gt;</a:t>
            </a:r>
          </a:p>
          <a:p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7. Oblak </a:t>
            </a:r>
            <a:r>
              <a:rPr lang="cs-CZ" sz="1000" dirty="0"/>
              <a:t>[cit. 2012–08–30]. Dostupné 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WWW: </a:t>
            </a:r>
            <a:r>
              <a:rPr lang="cs-CZ" sz="1000" dirty="0" smtClean="0"/>
              <a:t>&lt;</a:t>
            </a:r>
            <a:r>
              <a:rPr lang="cs-CZ" sz="1000" dirty="0" smtClean="0">
                <a:hlinkClick r:id="rId8"/>
              </a:rPr>
              <a:t>http</a:t>
            </a:r>
            <a:r>
              <a:rPr lang="cs-CZ" sz="1000" dirty="0">
                <a:hlinkClick r:id="rId8"/>
              </a:rPr>
              <a:t>://</a:t>
            </a:r>
            <a:r>
              <a:rPr lang="cs-CZ" sz="1000" dirty="0" smtClean="0">
                <a:hlinkClick r:id="rId8"/>
              </a:rPr>
              <a:t>upload.wikimedia.org/</a:t>
            </a:r>
            <a:r>
              <a:rPr lang="cs-CZ" sz="1000" dirty="0" err="1" smtClean="0">
                <a:hlinkClick r:id="rId8"/>
              </a:rPr>
              <a:t>wikipedia</a:t>
            </a:r>
            <a:r>
              <a:rPr lang="cs-CZ" sz="1000" dirty="0" smtClean="0">
                <a:hlinkClick r:id="rId8"/>
              </a:rPr>
              <a:t>/</a:t>
            </a:r>
            <a:r>
              <a:rPr lang="cs-CZ" sz="1000" dirty="0" err="1" smtClean="0">
                <a:hlinkClick r:id="rId8"/>
              </a:rPr>
              <a:t>commons</a:t>
            </a:r>
            <a:r>
              <a:rPr lang="cs-CZ" sz="1000" dirty="0" smtClean="0">
                <a:hlinkClick r:id="rId8"/>
              </a:rPr>
              <a:t>/b/b5/Cumulus_clouds_in_fair_weather.jpeg</a:t>
            </a:r>
            <a:r>
              <a:rPr lang="cs-CZ" sz="1000" dirty="0" smtClean="0"/>
              <a:t>&gt;</a:t>
            </a:r>
          </a:p>
          <a:p>
            <a:endParaRPr lang="cs-CZ" sz="1000" dirty="0" smtClean="0"/>
          </a:p>
          <a:p>
            <a:r>
              <a:rPr lang="cs-CZ" sz="1000" dirty="0" smtClean="0"/>
              <a:t>Obrázek 8. Vrabec domácí </a:t>
            </a:r>
            <a:r>
              <a:rPr lang="cs-CZ" sz="1000" dirty="0"/>
              <a:t>[cit. 2012–08–30]. Dostupné 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WWW: </a:t>
            </a:r>
            <a:r>
              <a:rPr lang="cs-CZ" sz="1000" dirty="0" smtClean="0"/>
              <a:t>&lt;</a:t>
            </a:r>
            <a:r>
              <a:rPr lang="cs-CZ" sz="1000" dirty="0" smtClean="0">
                <a:hlinkClick r:id="rId9"/>
              </a:rPr>
              <a:t>http</a:t>
            </a:r>
            <a:r>
              <a:rPr lang="cs-CZ" sz="1000" dirty="0">
                <a:hlinkClick r:id="rId9"/>
              </a:rPr>
              <a:t>://</a:t>
            </a:r>
            <a:r>
              <a:rPr lang="cs-CZ" sz="1000" dirty="0" smtClean="0">
                <a:hlinkClick r:id="rId9"/>
              </a:rPr>
              <a:t>upload.wikimedia.org/</a:t>
            </a:r>
            <a:r>
              <a:rPr lang="cs-CZ" sz="1000" dirty="0" err="1" smtClean="0">
                <a:hlinkClick r:id="rId9"/>
              </a:rPr>
              <a:t>wikipedia</a:t>
            </a:r>
            <a:r>
              <a:rPr lang="cs-CZ" sz="1000" dirty="0" smtClean="0">
                <a:hlinkClick r:id="rId9"/>
              </a:rPr>
              <a:t>/</a:t>
            </a:r>
            <a:r>
              <a:rPr lang="cs-CZ" sz="1000" dirty="0" err="1" smtClean="0">
                <a:hlinkClick r:id="rId9"/>
              </a:rPr>
              <a:t>commons</a:t>
            </a:r>
            <a:r>
              <a:rPr lang="cs-CZ" sz="1000" dirty="0" smtClean="0">
                <a:hlinkClick r:id="rId9"/>
              </a:rPr>
              <a:t>/3/32/House_sparrow04.jpg</a:t>
            </a:r>
            <a:r>
              <a:rPr lang="cs-CZ" sz="1000" dirty="0" smtClean="0"/>
              <a:t>&gt;</a:t>
            </a:r>
          </a:p>
          <a:p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9. Ananas </a:t>
            </a:r>
            <a:r>
              <a:rPr lang="cs-CZ" sz="1000" dirty="0"/>
              <a:t>[cit. 2012–08–30]. Dostupné 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WWW: </a:t>
            </a:r>
            <a:r>
              <a:rPr lang="cs-CZ" sz="1000" dirty="0" smtClean="0"/>
              <a:t>&lt;</a:t>
            </a:r>
            <a:r>
              <a:rPr lang="cs-CZ" sz="1000" dirty="0" smtClean="0">
                <a:hlinkClick r:id="rId10"/>
              </a:rPr>
              <a:t>http</a:t>
            </a:r>
            <a:r>
              <a:rPr lang="cs-CZ" sz="1000" dirty="0">
                <a:hlinkClick r:id="rId10"/>
              </a:rPr>
              <a:t>://</a:t>
            </a:r>
            <a:r>
              <a:rPr lang="cs-CZ" sz="1000" dirty="0" smtClean="0">
                <a:hlinkClick r:id="rId10"/>
              </a:rPr>
              <a:t>cs.wikipedia.org/wiki/</a:t>
            </a:r>
            <a:r>
              <a:rPr lang="cs-CZ" sz="1000" dirty="0" err="1" smtClean="0">
                <a:hlinkClick r:id="rId10"/>
              </a:rPr>
              <a:t>Soubor:Pineapple_and_cross_section.jpg</a:t>
            </a:r>
            <a:r>
              <a:rPr lang="cs-CZ" sz="1000" dirty="0" smtClean="0"/>
              <a:t>&gt;</a:t>
            </a:r>
          </a:p>
          <a:p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10. Jablka odrůdy Fuji[cit</a:t>
            </a:r>
            <a:r>
              <a:rPr lang="cs-CZ" sz="1000" dirty="0"/>
              <a:t>. 2012–08–30]. Dostupné 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WWW: </a:t>
            </a:r>
          </a:p>
          <a:p>
            <a:r>
              <a:rPr lang="cs-CZ" sz="1000" dirty="0" smtClean="0"/>
              <a:t>&lt;</a:t>
            </a:r>
            <a:r>
              <a:rPr lang="cs-CZ" sz="1000" dirty="0" smtClean="0">
                <a:hlinkClick r:id="rId11"/>
              </a:rPr>
              <a:t>http</a:t>
            </a:r>
            <a:r>
              <a:rPr lang="cs-CZ" sz="1000" dirty="0">
                <a:hlinkClick r:id="rId11"/>
              </a:rPr>
              <a:t>://</a:t>
            </a:r>
            <a:r>
              <a:rPr lang="cs-CZ" sz="1000" dirty="0" smtClean="0">
                <a:hlinkClick r:id="rId11"/>
              </a:rPr>
              <a:t>upload.wikimedia.org/</a:t>
            </a:r>
            <a:r>
              <a:rPr lang="cs-CZ" sz="1000" dirty="0" err="1" smtClean="0">
                <a:hlinkClick r:id="rId11"/>
              </a:rPr>
              <a:t>wikipedia</a:t>
            </a:r>
            <a:r>
              <a:rPr lang="cs-CZ" sz="1000" dirty="0" smtClean="0">
                <a:hlinkClick r:id="rId11"/>
              </a:rPr>
              <a:t>/</a:t>
            </a:r>
            <a:r>
              <a:rPr lang="cs-CZ" sz="1000" dirty="0" err="1" smtClean="0">
                <a:hlinkClick r:id="rId11"/>
              </a:rPr>
              <a:t>commons</a:t>
            </a:r>
            <a:r>
              <a:rPr lang="cs-CZ" sz="1000" dirty="0" smtClean="0">
                <a:hlinkClick r:id="rId11"/>
              </a:rPr>
              <a:t>/c/c1/Fuji_apple.jpg</a:t>
            </a:r>
            <a:r>
              <a:rPr lang="cs-CZ" sz="1000" dirty="0" smtClean="0"/>
              <a:t>&gt;</a:t>
            </a:r>
          </a:p>
          <a:p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11. Lahvička s inkoustem[cit</a:t>
            </a:r>
            <a:r>
              <a:rPr lang="cs-CZ" sz="1000" dirty="0"/>
              <a:t>. 2012–08–30]. Dostupné 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WWW: </a:t>
            </a:r>
          </a:p>
          <a:p>
            <a:r>
              <a:rPr lang="cs-CZ" sz="1000" dirty="0" smtClean="0"/>
              <a:t>&lt;</a:t>
            </a:r>
            <a:r>
              <a:rPr lang="cs-CZ" sz="1000" dirty="0" smtClean="0">
                <a:hlinkClick r:id="rId12"/>
              </a:rPr>
              <a:t>http</a:t>
            </a:r>
            <a:r>
              <a:rPr lang="cs-CZ" sz="1000" dirty="0">
                <a:hlinkClick r:id="rId12"/>
              </a:rPr>
              <a:t>://</a:t>
            </a:r>
            <a:r>
              <a:rPr lang="cs-CZ" sz="1000" dirty="0" smtClean="0">
                <a:hlinkClick r:id="rId12"/>
              </a:rPr>
              <a:t>upload.wikimedia.org/</a:t>
            </a:r>
            <a:r>
              <a:rPr lang="cs-CZ" sz="1000" dirty="0" err="1" smtClean="0">
                <a:hlinkClick r:id="rId12"/>
              </a:rPr>
              <a:t>wikipedia</a:t>
            </a:r>
            <a:r>
              <a:rPr lang="cs-CZ" sz="1000" dirty="0" smtClean="0">
                <a:hlinkClick r:id="rId12"/>
              </a:rPr>
              <a:t>/</a:t>
            </a:r>
            <a:r>
              <a:rPr lang="cs-CZ" sz="1000" dirty="0" err="1" smtClean="0">
                <a:hlinkClick r:id="rId12"/>
              </a:rPr>
              <a:t>commons</a:t>
            </a:r>
            <a:r>
              <a:rPr lang="cs-CZ" sz="1000" dirty="0" smtClean="0">
                <a:hlinkClick r:id="rId12"/>
              </a:rPr>
              <a:t>/e/e0/Tintenfass.jpg</a:t>
            </a:r>
            <a:r>
              <a:rPr lang="cs-CZ" sz="1000" dirty="0" smtClean="0"/>
              <a:t>&gt;</a:t>
            </a:r>
          </a:p>
          <a:p>
            <a:endParaRPr lang="cs-CZ" sz="1000" dirty="0"/>
          </a:p>
          <a:p>
            <a:endParaRPr lang="cs-CZ" sz="1000" dirty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0917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100" b="1" dirty="0" smtClean="0"/>
              <a:t>Použité zdroje:</a:t>
            </a:r>
            <a:endParaRPr lang="cs-CZ" sz="1100" b="1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971600" y="6356350"/>
            <a:ext cx="712879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19672" y="764704"/>
            <a:ext cx="691276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Obrázek 12. Vlak [cit. 2012–08–30]. Dostupné pod licencí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na WWW: </a:t>
            </a:r>
          </a:p>
          <a:p>
            <a:r>
              <a:rPr lang="cs-CZ" sz="1000" dirty="0" smtClean="0"/>
              <a:t>&lt;</a:t>
            </a:r>
            <a:r>
              <a:rPr lang="cs-CZ" sz="1000" dirty="0" smtClean="0">
                <a:hlinkClick r:id="rId2"/>
              </a:rPr>
              <a:t>http</a:t>
            </a:r>
            <a:r>
              <a:rPr lang="cs-CZ" sz="1000" dirty="0">
                <a:hlinkClick r:id="rId2"/>
              </a:rPr>
              <a:t>://</a:t>
            </a:r>
            <a:r>
              <a:rPr lang="cs-CZ" sz="1000" dirty="0" smtClean="0">
                <a:hlinkClick r:id="rId2"/>
              </a:rPr>
              <a:t>upload.wikimedia.org/</a:t>
            </a:r>
            <a:r>
              <a:rPr lang="cs-CZ" sz="1000" dirty="0" err="1" smtClean="0">
                <a:hlinkClick r:id="rId2"/>
              </a:rPr>
              <a:t>wikipedia</a:t>
            </a:r>
            <a:r>
              <a:rPr lang="cs-CZ" sz="1000" dirty="0" smtClean="0">
                <a:hlinkClick r:id="rId2"/>
              </a:rPr>
              <a:t>/</a:t>
            </a:r>
            <a:r>
              <a:rPr lang="cs-CZ" sz="1000" dirty="0" err="1" smtClean="0">
                <a:hlinkClick r:id="rId2"/>
              </a:rPr>
              <a:t>commons</a:t>
            </a:r>
            <a:r>
              <a:rPr lang="cs-CZ" sz="1000" dirty="0" smtClean="0">
                <a:hlinkClick r:id="rId2"/>
              </a:rPr>
              <a:t>/e/e0/Tintenfass.jpg</a:t>
            </a:r>
            <a:r>
              <a:rPr lang="cs-CZ" sz="1000" dirty="0" smtClean="0"/>
              <a:t>&gt;</a:t>
            </a:r>
          </a:p>
          <a:p>
            <a:endParaRPr lang="cs-CZ" sz="1000" dirty="0" smtClean="0"/>
          </a:p>
          <a:p>
            <a:r>
              <a:rPr lang="cs-CZ" sz="1000" dirty="0" smtClean="0"/>
              <a:t>Obrázek 13. Obálka</a:t>
            </a:r>
            <a:r>
              <a:rPr lang="cs-CZ" sz="1000" u="sng" dirty="0" smtClean="0"/>
              <a:t> </a:t>
            </a:r>
            <a:r>
              <a:rPr lang="cs-CZ" sz="1000" dirty="0" smtClean="0"/>
              <a:t>[cit. 2012–08–30]. Dostupné pod licencí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na WWW:</a:t>
            </a:r>
            <a:endParaRPr lang="cs-CZ" sz="1000" dirty="0"/>
          </a:p>
        </p:txBody>
      </p:sp>
      <p:sp>
        <p:nvSpPr>
          <p:cNvPr id="6" name="Obdélník 5"/>
          <p:cNvSpPr/>
          <p:nvPr/>
        </p:nvSpPr>
        <p:spPr>
          <a:xfrm>
            <a:off x="1619672" y="1340768"/>
            <a:ext cx="5832648" cy="22929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&lt;</a:t>
            </a:r>
            <a:r>
              <a:rPr lang="cs-CZ" sz="1000" dirty="0" smtClean="0">
                <a:hlinkClick r:id="rId3"/>
              </a:rPr>
              <a:t>http</a:t>
            </a:r>
            <a:r>
              <a:rPr lang="cs-CZ" sz="1000" dirty="0">
                <a:hlinkClick r:id="rId3"/>
              </a:rPr>
              <a:t>://</a:t>
            </a:r>
            <a:r>
              <a:rPr lang="cs-CZ" sz="1000" dirty="0" smtClean="0">
                <a:hlinkClick r:id="rId3"/>
              </a:rPr>
              <a:t>cs.wikipedia.org/wiki/</a:t>
            </a:r>
            <a:r>
              <a:rPr lang="cs-CZ" sz="1000" dirty="0" err="1" smtClean="0">
                <a:hlinkClick r:id="rId3"/>
              </a:rPr>
              <a:t>Soubor:Briefumschlag_fcm.jpg</a:t>
            </a:r>
            <a:r>
              <a:rPr lang="cs-CZ" sz="1000" dirty="0" smtClean="0"/>
              <a:t>&gt;</a:t>
            </a:r>
          </a:p>
          <a:p>
            <a:endParaRPr lang="cs-CZ" sz="1000" dirty="0" smtClean="0"/>
          </a:p>
          <a:p>
            <a:r>
              <a:rPr lang="cs-CZ" sz="1000" dirty="0"/>
              <a:t>Obrázek </a:t>
            </a:r>
            <a:r>
              <a:rPr lang="cs-CZ" sz="1000" dirty="0" smtClean="0"/>
              <a:t>14. Penál s obsahem </a:t>
            </a:r>
            <a:r>
              <a:rPr lang="cs-CZ" sz="1000" dirty="0"/>
              <a:t>[cit. 2012–08–30]. Dostupné 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WWW: </a:t>
            </a:r>
            <a:endParaRPr lang="cs-CZ" sz="1000" dirty="0" smtClean="0"/>
          </a:p>
          <a:p>
            <a:r>
              <a:rPr lang="cs-CZ" sz="1000" dirty="0" smtClean="0"/>
              <a:t>&lt;</a:t>
            </a:r>
            <a:r>
              <a:rPr lang="cs-CZ" sz="1000" dirty="0" smtClean="0">
                <a:hlinkClick r:id="rId4"/>
              </a:rPr>
              <a:t>http</a:t>
            </a:r>
            <a:r>
              <a:rPr lang="cs-CZ" sz="1000" dirty="0">
                <a:hlinkClick r:id="rId4"/>
              </a:rPr>
              <a:t>://</a:t>
            </a:r>
            <a:r>
              <a:rPr lang="cs-CZ" sz="1000" dirty="0" smtClean="0">
                <a:hlinkClick r:id="rId4"/>
              </a:rPr>
              <a:t>upload.wikimedia.org/</a:t>
            </a:r>
            <a:r>
              <a:rPr lang="cs-CZ" sz="1000" dirty="0" err="1" smtClean="0">
                <a:hlinkClick r:id="rId4"/>
              </a:rPr>
              <a:t>wikipedia</a:t>
            </a:r>
            <a:r>
              <a:rPr lang="cs-CZ" sz="1000" dirty="0" smtClean="0">
                <a:hlinkClick r:id="rId4"/>
              </a:rPr>
              <a:t>/</a:t>
            </a:r>
            <a:r>
              <a:rPr lang="cs-CZ" sz="1000" dirty="0" err="1" smtClean="0">
                <a:hlinkClick r:id="rId4"/>
              </a:rPr>
              <a:t>commons</a:t>
            </a:r>
            <a:r>
              <a:rPr lang="cs-CZ" sz="1000" dirty="0" smtClean="0">
                <a:hlinkClick r:id="rId4"/>
              </a:rPr>
              <a:t>/0/07/Skolni_penal.jpg</a:t>
            </a:r>
            <a:r>
              <a:rPr lang="cs-CZ" sz="1000" dirty="0" smtClean="0"/>
              <a:t>&gt;</a:t>
            </a:r>
          </a:p>
          <a:p>
            <a:endParaRPr lang="cs-CZ" sz="1000" dirty="0"/>
          </a:p>
          <a:p>
            <a:r>
              <a:rPr lang="cs-CZ" sz="1000" dirty="0" smtClean="0"/>
              <a:t>Obrázek 15. Umyvadlo bez zadní stěny </a:t>
            </a:r>
            <a:r>
              <a:rPr lang="cs-CZ" sz="1000" dirty="0"/>
              <a:t>[cit. 2012–08–30]. Dostupné 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</a:t>
            </a:r>
            <a:r>
              <a:rPr lang="cs-CZ" sz="1000" dirty="0" smtClean="0"/>
              <a:t>na WWW:</a:t>
            </a:r>
            <a:endParaRPr lang="cs-CZ" sz="1000" dirty="0"/>
          </a:p>
          <a:p>
            <a:r>
              <a:rPr lang="cs-CZ" sz="1000" dirty="0" smtClean="0"/>
              <a:t>&lt;</a:t>
            </a:r>
            <a:r>
              <a:rPr lang="cs-CZ" sz="1000" dirty="0" smtClean="0">
                <a:hlinkClick r:id="rId5"/>
              </a:rPr>
              <a:t>http</a:t>
            </a:r>
            <a:r>
              <a:rPr lang="cs-CZ" sz="1000" dirty="0">
                <a:hlinkClick r:id="rId5"/>
              </a:rPr>
              <a:t>://</a:t>
            </a:r>
            <a:r>
              <a:rPr lang="cs-CZ" sz="1000" dirty="0" smtClean="0">
                <a:hlinkClick r:id="rId5"/>
              </a:rPr>
              <a:t>cs.wikipedia.org/wiki/</a:t>
            </a:r>
            <a:r>
              <a:rPr lang="cs-CZ" sz="1000" dirty="0" err="1" smtClean="0">
                <a:hlinkClick r:id="rId5"/>
              </a:rPr>
              <a:t>Soubor:Umyvadlo.JPG</a:t>
            </a:r>
            <a:r>
              <a:rPr lang="cs-CZ" sz="1000" dirty="0" smtClean="0"/>
              <a:t>&gt;</a:t>
            </a:r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8912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620</Words>
  <Application>Microsoft Office PowerPoint</Application>
  <PresentationFormat>Předvádění na obrazovce (4:3)</PresentationFormat>
  <Paragraphs>128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Poznej, který obrázek se hodí   k písmenku. Obrázek vytleskej.</vt:lpstr>
      <vt:lpstr>e</vt:lpstr>
      <vt:lpstr>o</vt:lpstr>
      <vt:lpstr>a</vt:lpstr>
      <vt:lpstr>i</vt:lpstr>
      <vt:lpstr>u</vt:lpstr>
      <vt:lpstr>Použité zdroje: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Poznej, který obrázek se hodí k písmenku. Obrázek vytleskej.</dc:title>
  <dc:creator>Admin</dc:creator>
  <cp:lastModifiedBy>Uživatel</cp:lastModifiedBy>
  <cp:revision>42</cp:revision>
  <dcterms:created xsi:type="dcterms:W3CDTF">2012-07-23T20:47:41Z</dcterms:created>
  <dcterms:modified xsi:type="dcterms:W3CDTF">2013-06-19T13:29:16Z</dcterms:modified>
</cp:coreProperties>
</file>