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60" r:id="rId6"/>
    <p:sldId id="259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9D4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6926A8-6A4D-4CAF-8396-7AC6A973D1BE}" type="presOf" srcId="{130831A4-0540-4EC5-8F5A-93030E89D2D9}" destId="{F69CC921-512E-49F4-824C-A648EC5F27A5}" srcOrd="0" destOrd="0" presId="urn:microsoft.com/office/officeart/2005/8/layout/target3"/>
    <dgm:cxn modelId="{DE00D609-B718-4661-BD04-63B55EA02C91}" type="presOf" srcId="{1D8420EA-BFA0-403B-80F5-647FA396CC45}" destId="{F7B3C0B7-F0F7-4F49-B02C-3630F8C5FAE5}" srcOrd="0" destOrd="0" presId="urn:microsoft.com/office/officeart/2005/8/layout/target3"/>
    <dgm:cxn modelId="{CA72C7EF-9794-4CA9-BCD4-AAC330E5A629}" type="presOf" srcId="{914700B9-77B5-440A-A438-DE98B6D4894D}" destId="{BD9AF279-D483-48F2-BBBD-45F8E8923512}" srcOrd="1" destOrd="0" presId="urn:microsoft.com/office/officeart/2005/8/layout/target3"/>
    <dgm:cxn modelId="{85BBBD06-28D2-4C62-9A45-AFA6BBC763DC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3805AF7-5B21-4E0B-A005-EE6576A8CB38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608D2E4-E837-44C5-97E2-C876AC9AAB4F}" type="presOf" srcId="{27FE2D31-D344-4B63-A89A-A89AB0D9F3E3}" destId="{FE47432B-CA46-450C-8D8F-66C300A95B52}" srcOrd="0" destOrd="0" presId="urn:microsoft.com/office/officeart/2005/8/layout/target3"/>
    <dgm:cxn modelId="{36E74F44-B37B-4FBE-8657-D78BF50CFB03}" type="presOf" srcId="{130831A4-0540-4EC5-8F5A-93030E89D2D9}" destId="{8E23E229-92FC-49D1-B5FE-0303176B8A4E}" srcOrd="1" destOrd="0" presId="urn:microsoft.com/office/officeart/2005/8/layout/target3"/>
    <dgm:cxn modelId="{50ECA1E6-DC30-49B2-982F-2F94CCDA1F9B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CB52F8D5-37DF-4308-9486-7858D6565CAA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BB609CD-CAFA-4ECD-87A6-E0CFAD4FFEE4}" type="presParOf" srcId="{FE47432B-CA46-450C-8D8F-66C300A95B52}" destId="{B522209E-30D0-49D6-A340-2D383A11C668}" srcOrd="0" destOrd="0" presId="urn:microsoft.com/office/officeart/2005/8/layout/target3"/>
    <dgm:cxn modelId="{91A9612A-341F-4D7B-BDCC-D6596E0854E2}" type="presParOf" srcId="{FE47432B-CA46-450C-8D8F-66C300A95B52}" destId="{ED5A8377-51D5-4DC5-B0E7-680166966720}" srcOrd="1" destOrd="0" presId="urn:microsoft.com/office/officeart/2005/8/layout/target3"/>
    <dgm:cxn modelId="{2A91F0B4-5629-494D-8666-E3EA47F9F106}" type="presParOf" srcId="{FE47432B-CA46-450C-8D8F-66C300A95B52}" destId="{F69CC921-512E-49F4-824C-A648EC5F27A5}" srcOrd="2" destOrd="0" presId="urn:microsoft.com/office/officeart/2005/8/layout/target3"/>
    <dgm:cxn modelId="{C6CC5A30-493D-4869-A283-95B1A55153BD}" type="presParOf" srcId="{FE47432B-CA46-450C-8D8F-66C300A95B52}" destId="{61C9CE18-EDA6-4EDF-BA1C-09779D38FBBF}" srcOrd="3" destOrd="0" presId="urn:microsoft.com/office/officeart/2005/8/layout/target3"/>
    <dgm:cxn modelId="{E1F31836-CD9B-4263-B539-78534D8B22CC}" type="presParOf" srcId="{FE47432B-CA46-450C-8D8F-66C300A95B52}" destId="{D60DEAAB-7AFE-435A-ACF6-18851E4B0426}" srcOrd="4" destOrd="0" presId="urn:microsoft.com/office/officeart/2005/8/layout/target3"/>
    <dgm:cxn modelId="{FFF580A1-7FF7-424F-A1AB-AB41B3AD2251}" type="presParOf" srcId="{FE47432B-CA46-450C-8D8F-66C300A95B52}" destId="{F7B3C0B7-F0F7-4F49-B02C-3630F8C5FAE5}" srcOrd="5" destOrd="0" presId="urn:microsoft.com/office/officeart/2005/8/layout/target3"/>
    <dgm:cxn modelId="{3255E8BF-B610-4EFD-A855-09BE2EE344EC}" type="presParOf" srcId="{FE47432B-CA46-450C-8D8F-66C300A95B52}" destId="{C9DA9446-E2D3-4F6A-8960-3CADFBF870B8}" srcOrd="6" destOrd="0" presId="urn:microsoft.com/office/officeart/2005/8/layout/target3"/>
    <dgm:cxn modelId="{966CDCEB-1C30-42E1-801D-1C66F352928F}" type="presParOf" srcId="{FE47432B-CA46-450C-8D8F-66C300A95B52}" destId="{9726EC6F-D322-4CD3-B489-1BE3DF7CE70B}" srcOrd="7" destOrd="0" presId="urn:microsoft.com/office/officeart/2005/8/layout/target3"/>
    <dgm:cxn modelId="{2D51632C-4415-43AD-9BE0-6FBBD3C74A9A}" type="presParOf" srcId="{FE47432B-CA46-450C-8D8F-66C300A95B52}" destId="{645AA564-2E9E-4954-AD87-AE01782CEC59}" srcOrd="8" destOrd="0" presId="urn:microsoft.com/office/officeart/2005/8/layout/target3"/>
    <dgm:cxn modelId="{0A44D865-F245-4354-BBC7-10B5111F22F0}" type="presParOf" srcId="{FE47432B-CA46-450C-8D8F-66C300A95B52}" destId="{8538CAC4-6A86-42B8-B5AF-2FF155DB9D02}" srcOrd="9" destOrd="0" presId="urn:microsoft.com/office/officeart/2005/8/layout/target3"/>
    <dgm:cxn modelId="{6E30BF8A-2662-4385-AAB1-A6DA84D19504}" type="presParOf" srcId="{FE47432B-CA46-450C-8D8F-66C300A95B52}" destId="{26FD6024-A07F-46D0-8BC0-B5E595C5673D}" srcOrd="10" destOrd="0" presId="urn:microsoft.com/office/officeart/2005/8/layout/target3"/>
    <dgm:cxn modelId="{7139FD59-97B5-40BE-81F7-57CC03CA3C80}" type="presParOf" srcId="{FE47432B-CA46-450C-8D8F-66C300A95B52}" destId="{E73F1C26-6DCD-4001-88B9-355E01E2BCE7}" srcOrd="11" destOrd="0" presId="urn:microsoft.com/office/officeart/2005/8/layout/target3"/>
    <dgm:cxn modelId="{4DFB4681-1900-4071-920F-4CDF8A474809}" type="presParOf" srcId="{FE47432B-CA46-450C-8D8F-66C300A95B52}" destId="{8E23E229-92FC-49D1-B5FE-0303176B8A4E}" srcOrd="12" destOrd="0" presId="urn:microsoft.com/office/officeart/2005/8/layout/target3"/>
    <dgm:cxn modelId="{8D5651FD-C5AF-4709-936F-2A4E9B2AECFD}" type="presParOf" srcId="{FE47432B-CA46-450C-8D8F-66C300A95B52}" destId="{8467D0EB-87A2-4285-8ACA-0398EFBF29BC}" srcOrd="13" destOrd="0" presId="urn:microsoft.com/office/officeart/2005/8/layout/target3"/>
    <dgm:cxn modelId="{2311C561-FAE9-40FD-BAB4-95E881EC797C}" type="presParOf" srcId="{FE47432B-CA46-450C-8D8F-66C300A95B52}" destId="{DBA8199F-D892-4A8E-A352-2B7844050E09}" srcOrd="14" destOrd="0" presId="urn:microsoft.com/office/officeart/2005/8/layout/target3"/>
    <dgm:cxn modelId="{B7B7DB6B-197D-47FE-B9E4-977BD0D091E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57E05-C470-48CC-86B7-9DC7733C42E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2C378B-4A21-4E15-9DE6-0F1D187EE0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2C378B-4A21-4E15-9DE6-0F1D187EE05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2507B81-8CC0-41B9-A32F-47E9A7B31C3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AEC0FDB-4F48-44AC-BB8B-CD71C51BB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Jak se stát básníkem II.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aktivní práci s textem, k využívání znalostí literárních pojmů, k rozvíjení fantazie.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pracuje s textem, vytváří vlastní text podle zadaných požadavků a získává kladný vztah k poezii.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5273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Jak se stát básníkem - II.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4725144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Český jazyk – 7. ročník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Přečti si následující verše, zjisti, jakým způsobem jsou jednotlivé verše přidávány, a pokračuj vlastními verši.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388843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Louka bez kvítí,</a:t>
            </a:r>
          </a:p>
          <a:p>
            <a:endParaRPr lang="cs-CZ" sz="2000" dirty="0" smtClean="0"/>
          </a:p>
          <a:p>
            <a:r>
              <a:rPr lang="cs-CZ" sz="2000" dirty="0" smtClean="0"/>
              <a:t>kvítí bez slunce,</a:t>
            </a:r>
          </a:p>
          <a:p>
            <a:endParaRPr lang="cs-CZ" sz="2000" dirty="0" smtClean="0"/>
          </a:p>
          <a:p>
            <a:r>
              <a:rPr lang="cs-CZ" sz="2000" dirty="0" smtClean="0"/>
              <a:t>slunce bez mraků,</a:t>
            </a:r>
          </a:p>
          <a:p>
            <a:endParaRPr lang="cs-CZ" sz="2000" dirty="0" smtClean="0"/>
          </a:p>
          <a:p>
            <a:r>
              <a:rPr lang="cs-CZ" sz="2000" dirty="0" smtClean="0"/>
              <a:t>mraky bez větru,</a:t>
            </a:r>
          </a:p>
          <a:p>
            <a:endParaRPr lang="cs-CZ" sz="2000" dirty="0" smtClean="0"/>
          </a:p>
          <a:p>
            <a:r>
              <a:rPr lang="cs-CZ" sz="2000" dirty="0" smtClean="0"/>
              <a:t>vítr bez listí,</a:t>
            </a:r>
          </a:p>
          <a:p>
            <a:endParaRPr lang="cs-CZ" sz="2000" dirty="0" smtClean="0"/>
          </a:p>
          <a:p>
            <a:r>
              <a:rPr lang="cs-CZ" sz="2000" dirty="0" smtClean="0"/>
              <a:t>listí bez stromu,</a:t>
            </a:r>
          </a:p>
          <a:p>
            <a:endParaRPr lang="cs-CZ" sz="2000" dirty="0" smtClean="0"/>
          </a:p>
          <a:p>
            <a:r>
              <a:rPr lang="cs-CZ" sz="2000" dirty="0" smtClean="0"/>
              <a:t>strom bez…….</a:t>
            </a:r>
            <a:endParaRPr lang="cs-CZ" sz="2000" dirty="0"/>
          </a:p>
        </p:txBody>
      </p:sp>
      <p:pic>
        <p:nvPicPr>
          <p:cNvPr id="1028" name="Picture 4" descr="C:\Users\ředitelka\AppData\Local\Microsoft\Windows\Temporary Internet Files\Content.IE5\PWL4SZEP\MP9004486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844824"/>
            <a:ext cx="1394033" cy="1556792"/>
          </a:xfrm>
          <a:prstGeom prst="rect">
            <a:avLst/>
          </a:prstGeom>
          <a:noFill/>
        </p:spPr>
      </p:pic>
      <p:pic>
        <p:nvPicPr>
          <p:cNvPr id="1032" name="Picture 8" descr="C:\Users\ředitelka\AppData\Local\Microsoft\Windows\Temporary Internet Files\Content.IE5\BC2DBHUR\MC9002501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789040"/>
            <a:ext cx="1901228" cy="218037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547664" y="5445224"/>
            <a:ext cx="1224136" cy="43204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ovoce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1844824"/>
            <a:ext cx="4032448" cy="403244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Škola bez žáků,</a:t>
            </a:r>
          </a:p>
          <a:p>
            <a:r>
              <a:rPr lang="cs-CZ" sz="2000" smtClean="0"/>
              <a:t>žáci </a:t>
            </a:r>
            <a:r>
              <a:rPr lang="cs-CZ" sz="2000" dirty="0" smtClean="0"/>
              <a:t>bez …….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Nyní budeme postupovat podobným způsobem, pouze se budeme snažit verše ukončit rýmy.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331236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Nebe bez mráčků,</a:t>
            </a:r>
          </a:p>
          <a:p>
            <a:endParaRPr lang="cs-CZ" sz="2000" dirty="0" smtClean="0"/>
          </a:p>
          <a:p>
            <a:r>
              <a:rPr lang="cs-CZ" sz="2000" dirty="0" smtClean="0"/>
              <a:t>mráček bez ………,</a:t>
            </a:r>
          </a:p>
          <a:p>
            <a:endParaRPr lang="cs-CZ" sz="2000" dirty="0" smtClean="0"/>
          </a:p>
          <a:p>
            <a:r>
              <a:rPr lang="cs-CZ" sz="2000" dirty="0" smtClean="0"/>
              <a:t>……… bez ráčků,</a:t>
            </a:r>
          </a:p>
          <a:p>
            <a:endParaRPr lang="cs-CZ" sz="2000" dirty="0" smtClean="0"/>
          </a:p>
          <a:p>
            <a:r>
              <a:rPr lang="cs-CZ" sz="2000" dirty="0" smtClean="0"/>
              <a:t>ráček bez vady.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Ptáci bez ……..,</a:t>
            </a:r>
          </a:p>
          <a:p>
            <a:endParaRPr lang="cs-CZ" sz="2000" dirty="0" smtClean="0"/>
          </a:p>
          <a:p>
            <a:r>
              <a:rPr lang="cs-CZ" sz="2000" dirty="0" smtClean="0"/>
              <a:t>píseň bez zpěvu,</a:t>
            </a:r>
          </a:p>
          <a:p>
            <a:endParaRPr lang="cs-CZ" sz="2000" dirty="0" smtClean="0"/>
          </a:p>
          <a:p>
            <a:r>
              <a:rPr lang="cs-CZ" sz="2000" dirty="0" smtClean="0"/>
              <a:t>život bez tísně.</a:t>
            </a:r>
          </a:p>
          <a:p>
            <a:endParaRPr lang="cs-CZ" sz="2000" dirty="0" smtClean="0"/>
          </a:p>
          <a:p>
            <a:r>
              <a:rPr lang="cs-CZ" sz="2000" dirty="0" smtClean="0"/>
              <a:t>tíseň bez …….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508104" y="1700808"/>
            <a:ext cx="3024336" cy="3528392"/>
          </a:xfrm>
          <a:prstGeom prst="rect">
            <a:avLst/>
          </a:prstGeom>
          <a:solidFill>
            <a:srgbClr val="8A9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Sešity v ……………</a:t>
            </a:r>
          </a:p>
          <a:p>
            <a:endParaRPr lang="cs-CZ" sz="2000" dirty="0" smtClean="0"/>
          </a:p>
          <a:p>
            <a:r>
              <a:rPr lang="cs-CZ" sz="2000" dirty="0" smtClean="0"/>
              <a:t>………… bez žáků,</a:t>
            </a:r>
          </a:p>
          <a:p>
            <a:endParaRPr lang="cs-CZ" sz="2000" dirty="0" smtClean="0"/>
          </a:p>
          <a:p>
            <a:r>
              <a:rPr lang="cs-CZ" sz="2000" dirty="0" smtClean="0"/>
              <a:t>píseň o slavících,</a:t>
            </a:r>
          </a:p>
          <a:p>
            <a:endParaRPr lang="cs-CZ" sz="2000" dirty="0" smtClean="0"/>
          </a:p>
          <a:p>
            <a:r>
              <a:rPr lang="cs-CZ" sz="2000" dirty="0" smtClean="0"/>
              <a:t>slavíci z obrázků.</a:t>
            </a:r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07704" y="1988840"/>
            <a:ext cx="1224136" cy="504056"/>
          </a:xfrm>
          <a:prstGeom prst="rect">
            <a:avLst/>
          </a:prstGeom>
          <a:solidFill>
            <a:srgbClr val="8A9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vody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79512" y="2564904"/>
            <a:ext cx="1044624" cy="504056"/>
          </a:xfrm>
          <a:prstGeom prst="rect">
            <a:avLst/>
          </a:prstGeom>
          <a:solidFill>
            <a:srgbClr val="8A9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619672" y="4437112"/>
            <a:ext cx="1152128" cy="432048"/>
          </a:xfrm>
          <a:prstGeom prst="rect">
            <a:avLst/>
          </a:prstGeom>
          <a:solidFill>
            <a:srgbClr val="8A9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písně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547664" y="6237312"/>
            <a:ext cx="1152128" cy="432048"/>
          </a:xfrm>
          <a:prstGeom prst="rect">
            <a:avLst/>
          </a:prstGeom>
          <a:solidFill>
            <a:srgbClr val="8A9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hněvu.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6660232" y="2132856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lavicích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5580112" y="2780928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lavice</a:t>
            </a:r>
            <a:endParaRPr lang="cs-CZ" sz="2000" dirty="0"/>
          </a:p>
        </p:txBody>
      </p:sp>
      <p:pic>
        <p:nvPicPr>
          <p:cNvPr id="1026" name="Picture 2" descr="C:\Users\ředitelka\AppData\Local\Microsoft\Windows\Temporary Internet Files\Content.IE5\HW7TK0R5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725144"/>
            <a:ext cx="1638300" cy="1882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Básníci rádi používají krásná a neobvyklá přirovnání. Zkus to také.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oči černé jako </a:t>
            </a:r>
            <a:r>
              <a:rPr lang="cs-CZ" sz="2000" b="1" dirty="0" smtClean="0"/>
              <a:t>noční obloha s dvěma Jitřenkami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květy vřesu jako </a:t>
            </a:r>
            <a:r>
              <a:rPr lang="cs-CZ" sz="2000" b="1" dirty="0" smtClean="0"/>
              <a:t>kapičky krve </a:t>
            </a:r>
            <a:endParaRPr lang="cs-CZ" sz="2000" dirty="0" smtClean="0"/>
          </a:p>
          <a:p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140968"/>
            <a:ext cx="68407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měsíc na nebi jako ……………………………….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rozkvetlá třešeň jako ……………………………..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růžové šaty jako ……………………………………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pohyby rukou jako  ………………………………..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67544" y="5661248"/>
            <a:ext cx="4968552" cy="93610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Tvoje vlastní přirovnání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32" name="Picture 8" descr="C:\Users\ředitelka\AppData\Local\Microsoft\Windows\Temporary Internet Files\Content.IE5\ZJ2IIDUX\MP9004221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268760"/>
            <a:ext cx="2050678" cy="1656184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TWZ349SM\MP9002892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221088"/>
            <a:ext cx="2116832" cy="1636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Dnes jsme se opět nestačili stát básníky. Příští hodinu se naučíme další krásná básnická vyjádření a potom už z nás básníci budou.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276872"/>
            <a:ext cx="5686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60648"/>
            <a:ext cx="7056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Použitý materiál:</a:t>
            </a:r>
          </a:p>
          <a:p>
            <a:endParaRPr lang="cs-CZ" sz="2800" dirty="0" smtClean="0"/>
          </a:p>
          <a:p>
            <a:r>
              <a:rPr lang="cs-CZ" sz="2800" dirty="0" smtClean="0"/>
              <a:t>Texty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390</TotalTime>
  <Words>387</Words>
  <Application>Microsoft Office PowerPoint</Application>
  <PresentationFormat>Předvádění na obrazovce (4:3)</PresentationFormat>
  <Paragraphs>102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46</cp:revision>
  <dcterms:created xsi:type="dcterms:W3CDTF">2013-04-19T19:07:42Z</dcterms:created>
  <dcterms:modified xsi:type="dcterms:W3CDTF">2013-06-05T11:51:17Z</dcterms:modified>
</cp:coreProperties>
</file>