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7" r:id="rId3"/>
    <p:sldId id="257" r:id="rId4"/>
    <p:sldId id="256" r:id="rId5"/>
    <p:sldId id="258" r:id="rId6"/>
    <p:sldId id="259" r:id="rId7"/>
    <p:sldId id="261" r:id="rId8"/>
    <p:sldId id="262" r:id="rId9"/>
    <p:sldId id="263" r:id="rId10"/>
    <p:sldId id="264" r:id="rId11"/>
    <p:sldId id="265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6C8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4" d="100"/>
          <a:sy n="94" d="100"/>
        </p:scale>
        <p:origin x="-29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76E119-7E2E-4CD0-884D-BDF95832103E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12E9FC-4C79-4386-8EF1-89E94CB48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588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DBD4A0-A93B-4C12-89B1-9D18C03927F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</a:t>
            </a:r>
            <a:r>
              <a:rPr lang="cs-CZ" baseline="0" dirty="0" smtClean="0"/>
              <a:t> konci snímku zmizí pro zjednodušení sekce „</a:t>
            </a:r>
            <a:r>
              <a:rPr lang="cs-CZ" baseline="0" dirty="0" err="1" smtClean="0"/>
              <a:t>British</a:t>
            </a:r>
            <a:r>
              <a:rPr lang="cs-CZ" baseline="0" dirty="0" smtClean="0"/>
              <a:t> </a:t>
            </a:r>
            <a:r>
              <a:rPr lang="cs-CZ" baseline="0" dirty="0" err="1" smtClean="0"/>
              <a:t>Islands</a:t>
            </a:r>
            <a:r>
              <a:rPr lang="cs-CZ" baseline="0" dirty="0" smtClean="0"/>
              <a:t>“ a na následujícím snímku zůstane již </a:t>
            </a:r>
            <a:r>
              <a:rPr lang="cs-CZ" baseline="0" dirty="0" err="1" smtClean="0"/>
              <a:t>nejdůležitějšírozložení</a:t>
            </a:r>
            <a:r>
              <a:rPr lang="cs-CZ" baseline="0" dirty="0" smtClean="0"/>
              <a:t> Britských ostrovů, které by si žáci měli zapamatovat.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2E9FC-4C79-4386-8EF1-89E94CB48C5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87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5815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402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28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44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05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3532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18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185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866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76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810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51435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95250" y="2571750"/>
            <a:ext cx="51435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400050"/>
            <a:ext cx="5105400" cy="2151126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2654898"/>
            <a:ext cx="5114778" cy="825936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4918459"/>
            <a:ext cx="2002464" cy="170177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4918460"/>
            <a:ext cx="2927722" cy="17145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4917186"/>
            <a:ext cx="588336" cy="17145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116378"/>
            <a:ext cx="6255488" cy="1021556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428751"/>
            <a:ext cx="6255488" cy="55763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4917607"/>
            <a:ext cx="2002464" cy="170177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4917608"/>
            <a:ext cx="2895600" cy="17145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4916334"/>
            <a:ext cx="588336" cy="171450"/>
          </a:xfrm>
        </p:spPr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0030"/>
            <a:ext cx="7242048" cy="85725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520440" cy="3394472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200151"/>
            <a:ext cx="3520440" cy="3394472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0030"/>
            <a:ext cx="7242048" cy="85725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4400550"/>
            <a:ext cx="3520440" cy="3429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4400550"/>
            <a:ext cx="3520440" cy="3429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283880"/>
            <a:ext cx="3520440" cy="308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283880"/>
            <a:ext cx="3520440" cy="308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0030"/>
            <a:ext cx="7242048" cy="85725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5897880" cy="88011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123062"/>
            <a:ext cx="5897880" cy="451884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239000" cy="32788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9" y="753501"/>
            <a:ext cx="4319527" cy="323443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7" y="749112"/>
            <a:ext cx="4319527" cy="323443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857250"/>
            <a:ext cx="3429000" cy="154305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2462726"/>
            <a:ext cx="3429000" cy="144018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780752"/>
            <a:ext cx="4206240" cy="315468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06217"/>
            <a:ext cx="1524000" cy="4388644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05982"/>
            <a:ext cx="6019800" cy="438864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4918459"/>
            <a:ext cx="2002464" cy="170177"/>
          </a:xfrm>
        </p:spPr>
        <p:txBody>
          <a:bodyPr/>
          <a:lstStyle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4917186"/>
            <a:ext cx="3657600" cy="17145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4914900"/>
            <a:ext cx="588336" cy="1714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80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51435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240030"/>
            <a:ext cx="7239000" cy="85725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207062"/>
            <a:ext cx="7239000" cy="363474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4918459"/>
            <a:ext cx="2002464" cy="170177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F3755D1-D416-435E-922F-A23EABF3F150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4918460"/>
            <a:ext cx="3657600" cy="17145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4917186"/>
            <a:ext cx="588336" cy="17145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D0A9A1-BDDB-4A67-A29A-F178DEA47C7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9" y="3893363"/>
            <a:ext cx="5407025" cy="784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912656"/>
              </p:ext>
            </p:extLst>
          </p:nvPr>
        </p:nvGraphicFramePr>
        <p:xfrm>
          <a:off x="1524000" y="1059582"/>
          <a:ext cx="6096000" cy="1691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79848"/>
                <a:gridCol w="4416152"/>
              </a:tblGrid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400" dirty="0">
                        <a:solidFill>
                          <a:schemeClr val="bg1"/>
                        </a:solidFill>
                      </a:endParaRP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bg1"/>
                          </a:solidFill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</a:rPr>
                        <a:t> škola Kolín V., Mnichovická 62</a:t>
                      </a:r>
                      <a:endParaRPr lang="cs-CZ" sz="1400" dirty="0">
                        <a:solidFill>
                          <a:schemeClr val="bg1"/>
                        </a:solidFill>
                      </a:endParaRPr>
                    </a:p>
                  </a:txBody>
                  <a:tcPr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Mgr. Aleš Polívka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VY_32_INOVACE_06_AJ7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British Isles</a:t>
                      </a:r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Datum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18.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</a:rPr>
                        <a:t>11.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Ročník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chemeClr val="tx1"/>
                          </a:solidFill>
                        </a:rPr>
                        <a:t>7. ročník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T="34290" marB="3429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94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76672" y="1918078"/>
            <a:ext cx="7990656" cy="1307344"/>
          </a:xfrm>
        </p:spPr>
        <p:txBody>
          <a:bodyPr>
            <a:noAutofit/>
          </a:bodyPr>
          <a:lstStyle/>
          <a:p>
            <a:r>
              <a:rPr lang="en-US" sz="9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Isles</a:t>
            </a:r>
            <a:endParaRPr lang="en-US" sz="9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884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179512" y="141481"/>
            <a:ext cx="8784976" cy="491454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855454" y="708543"/>
            <a:ext cx="1279940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Isles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195737" y="471069"/>
            <a:ext cx="6664975" cy="431492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644008" y="708543"/>
            <a:ext cx="1512168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Islands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467522" y="1048798"/>
            <a:ext cx="4896544" cy="25465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23529" y="1353785"/>
            <a:ext cx="3528392" cy="1715184"/>
          </a:xfrm>
          <a:prstGeom prst="ellipse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3679105" y="1264821"/>
            <a:ext cx="2166297" cy="28593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United Kingdom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916302" y="1614843"/>
            <a:ext cx="3240360" cy="18362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4762253" y="1845271"/>
            <a:ext cx="1517996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Great Britain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40189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England</a:t>
            </a:r>
            <a:endParaRPr lang="en-US" b="1"/>
          </a:p>
        </p:txBody>
      </p:sp>
      <p:sp>
        <p:nvSpPr>
          <p:cNvPr id="29" name="Zaoblený obdélník 28"/>
          <p:cNvSpPr/>
          <p:nvPr/>
        </p:nvSpPr>
        <p:spPr>
          <a:xfrm>
            <a:off x="4434770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Wales</a:t>
            </a:r>
            <a:endParaRPr lang="en-US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4981191" y="2234411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Scotland</a:t>
            </a:r>
            <a:endParaRPr lang="en-US" b="1" dirty="0"/>
          </a:p>
        </p:txBody>
      </p:sp>
      <p:sp>
        <p:nvSpPr>
          <p:cNvPr id="32" name="Zaoblený obdélník 31"/>
          <p:cNvSpPr/>
          <p:nvPr/>
        </p:nvSpPr>
        <p:spPr>
          <a:xfrm>
            <a:off x="2540126" y="2051853"/>
            <a:ext cx="1135946" cy="511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Northern Ireland</a:t>
            </a:r>
            <a:endParaRPr lang="en-US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499481" y="2051853"/>
            <a:ext cx="1601344" cy="52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The Republic of Ireland</a:t>
            </a:r>
            <a:endParaRPr lang="en-US" b="1"/>
          </a:p>
        </p:txBody>
      </p:sp>
      <p:sp>
        <p:nvSpPr>
          <p:cNvPr id="36" name="Zaoblený obdélník 35"/>
          <p:cNvSpPr/>
          <p:nvPr/>
        </p:nvSpPr>
        <p:spPr>
          <a:xfrm>
            <a:off x="7020272" y="3122975"/>
            <a:ext cx="1135946" cy="47465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The Isle of Man</a:t>
            </a:r>
            <a:endParaRPr lang="en-US" b="1" dirty="0"/>
          </a:p>
        </p:txBody>
      </p:sp>
      <p:sp>
        <p:nvSpPr>
          <p:cNvPr id="19" name="Ovál 18"/>
          <p:cNvSpPr/>
          <p:nvPr/>
        </p:nvSpPr>
        <p:spPr>
          <a:xfrm>
            <a:off x="3703367" y="3651869"/>
            <a:ext cx="3586298" cy="107426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4283968" y="4156103"/>
            <a:ext cx="1278980" cy="30442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err="1" smtClean="0"/>
              <a:t>Gu</a:t>
            </a:r>
            <a:r>
              <a:rPr lang="cs-CZ" b="1" dirty="0" smtClean="0"/>
              <a:t>e</a:t>
            </a:r>
            <a:r>
              <a:rPr lang="en-GB" b="1" dirty="0" err="1" smtClean="0"/>
              <a:t>rnsey</a:t>
            </a:r>
            <a:endParaRPr lang="en-GB" b="1" dirty="0"/>
          </a:p>
        </p:txBody>
      </p:sp>
      <p:sp>
        <p:nvSpPr>
          <p:cNvPr id="37" name="Zaoblený obdélník 36"/>
          <p:cNvSpPr/>
          <p:nvPr/>
        </p:nvSpPr>
        <p:spPr>
          <a:xfrm>
            <a:off x="5780553" y="4154791"/>
            <a:ext cx="929493" cy="3102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Jersey</a:t>
            </a:r>
            <a:endParaRPr lang="en-US" b="1" dirty="0"/>
          </a:p>
        </p:txBody>
      </p:sp>
      <p:sp>
        <p:nvSpPr>
          <p:cNvPr id="40" name="Zaoblený obdélník 39"/>
          <p:cNvSpPr/>
          <p:nvPr/>
        </p:nvSpPr>
        <p:spPr>
          <a:xfrm>
            <a:off x="4687668" y="3816665"/>
            <a:ext cx="1581285" cy="210471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Channel Islands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1115617" y="1571376"/>
            <a:ext cx="1194871" cy="23042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Ireland</a:t>
            </a:r>
            <a:endParaRPr lang="en-US" sz="1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467522" y="1046509"/>
            <a:ext cx="4896544" cy="254651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195737" y="471069"/>
            <a:ext cx="6664974" cy="4314927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74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21" grpId="0" animBg="1"/>
      <p:bldP spid="12" grpId="0" animBg="1"/>
      <p:bldP spid="23" grpId="0" animBg="1"/>
      <p:bldP spid="24" grpId="0" animBg="1"/>
      <p:bldP spid="13" grpId="0" animBg="1"/>
      <p:bldP spid="26" grpId="0" animBg="1"/>
      <p:bldP spid="15" grpId="0" animBg="1"/>
      <p:bldP spid="29" grpId="0" animBg="1"/>
      <p:bldP spid="30" grpId="0" animBg="1"/>
      <p:bldP spid="32" grpId="0" animBg="1"/>
      <p:bldP spid="34" grpId="0" animBg="1"/>
      <p:bldP spid="36" grpId="0" animBg="1"/>
      <p:bldP spid="19" grpId="0" animBg="1"/>
      <p:bldP spid="38" grpId="0" animBg="1"/>
      <p:bldP spid="37" grpId="0" animBg="1"/>
      <p:bldP spid="40" grpId="0" animBg="1"/>
      <p:bldP spid="43" grpId="0" animBg="1"/>
      <p:bldP spid="25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179512" y="141481"/>
            <a:ext cx="8784976" cy="491454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855454" y="708543"/>
            <a:ext cx="1279940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Isles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195737" y="471069"/>
            <a:ext cx="6664975" cy="431492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4644008" y="708543"/>
            <a:ext cx="1512168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Islands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467522" y="1048798"/>
            <a:ext cx="4896544" cy="25465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23529" y="1353785"/>
            <a:ext cx="3528392" cy="1715184"/>
          </a:xfrm>
          <a:prstGeom prst="ellipse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3679105" y="1264821"/>
            <a:ext cx="2166297" cy="28593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United Kingdom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916302" y="1614843"/>
            <a:ext cx="3240360" cy="18362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4762253" y="1845271"/>
            <a:ext cx="1517996" cy="27003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Great Britain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40189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England</a:t>
            </a:r>
            <a:endParaRPr lang="en-US" b="1"/>
          </a:p>
        </p:txBody>
      </p:sp>
      <p:sp>
        <p:nvSpPr>
          <p:cNvPr id="29" name="Zaoblený obdélník 28"/>
          <p:cNvSpPr/>
          <p:nvPr/>
        </p:nvSpPr>
        <p:spPr>
          <a:xfrm>
            <a:off x="4434770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Wales</a:t>
            </a:r>
            <a:endParaRPr lang="en-US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4981191" y="2234411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Scotland</a:t>
            </a:r>
            <a:endParaRPr lang="en-US" b="1" dirty="0"/>
          </a:p>
        </p:txBody>
      </p:sp>
      <p:sp>
        <p:nvSpPr>
          <p:cNvPr id="32" name="Zaoblený obdélník 31"/>
          <p:cNvSpPr/>
          <p:nvPr/>
        </p:nvSpPr>
        <p:spPr>
          <a:xfrm>
            <a:off x="2540126" y="2051853"/>
            <a:ext cx="1135946" cy="511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Northern Ireland</a:t>
            </a:r>
            <a:endParaRPr lang="en-US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499481" y="2051853"/>
            <a:ext cx="1601344" cy="52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The Republic of Ireland</a:t>
            </a:r>
            <a:endParaRPr lang="en-US" b="1"/>
          </a:p>
        </p:txBody>
      </p:sp>
      <p:sp>
        <p:nvSpPr>
          <p:cNvPr id="43" name="Zaoblený obdélník 42"/>
          <p:cNvSpPr/>
          <p:nvPr/>
        </p:nvSpPr>
        <p:spPr>
          <a:xfrm>
            <a:off x="1115617" y="1571376"/>
            <a:ext cx="1194871" cy="23042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Ireland</a:t>
            </a:r>
            <a:endParaRPr lang="en-US" sz="1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467522" y="1046509"/>
            <a:ext cx="4896544" cy="254651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195737" y="471069"/>
            <a:ext cx="6664974" cy="4314927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oblený obdélník 35"/>
          <p:cNvSpPr/>
          <p:nvPr/>
        </p:nvSpPr>
        <p:spPr>
          <a:xfrm>
            <a:off x="7020272" y="3122975"/>
            <a:ext cx="1135946" cy="47465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The Isle of Man</a:t>
            </a:r>
            <a:endParaRPr lang="en-US" b="1" dirty="0"/>
          </a:p>
        </p:txBody>
      </p:sp>
      <p:sp>
        <p:nvSpPr>
          <p:cNvPr id="19" name="Ovál 18"/>
          <p:cNvSpPr/>
          <p:nvPr/>
        </p:nvSpPr>
        <p:spPr>
          <a:xfrm>
            <a:off x="3703367" y="3651869"/>
            <a:ext cx="3586298" cy="107426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4283968" y="4156103"/>
            <a:ext cx="1278980" cy="30442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err="1" smtClean="0"/>
              <a:t>Gu</a:t>
            </a:r>
            <a:r>
              <a:rPr lang="cs-CZ" b="1" dirty="0" smtClean="0"/>
              <a:t>e</a:t>
            </a:r>
            <a:r>
              <a:rPr lang="en-GB" b="1" dirty="0" err="1" smtClean="0"/>
              <a:t>rnsey</a:t>
            </a:r>
            <a:endParaRPr lang="en-GB" b="1" dirty="0"/>
          </a:p>
        </p:txBody>
      </p:sp>
      <p:sp>
        <p:nvSpPr>
          <p:cNvPr id="37" name="Zaoblený obdélník 36"/>
          <p:cNvSpPr/>
          <p:nvPr/>
        </p:nvSpPr>
        <p:spPr>
          <a:xfrm>
            <a:off x="5780553" y="4154791"/>
            <a:ext cx="929493" cy="3102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Jersey</a:t>
            </a:r>
            <a:endParaRPr lang="en-US" b="1" dirty="0"/>
          </a:p>
        </p:txBody>
      </p:sp>
      <p:sp>
        <p:nvSpPr>
          <p:cNvPr id="40" name="Zaoblený obdélník 39"/>
          <p:cNvSpPr/>
          <p:nvPr/>
        </p:nvSpPr>
        <p:spPr>
          <a:xfrm>
            <a:off x="4687668" y="3816665"/>
            <a:ext cx="1581285" cy="210471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Channel Islands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607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 animBg="1"/>
      <p:bldP spid="27" grpId="0" animBg="1"/>
      <p:bldP spid="36" grpId="0" animBg="1"/>
      <p:bldP spid="19" grpId="0" animBg="1"/>
      <p:bldP spid="38" grpId="0" animBg="1"/>
      <p:bldP spid="37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179512" y="141481"/>
            <a:ext cx="8784976" cy="491454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855454" y="708543"/>
            <a:ext cx="1279940" cy="270030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Isles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467522" y="1048798"/>
            <a:ext cx="4896544" cy="25465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23529" y="1353785"/>
            <a:ext cx="3528392" cy="1715184"/>
          </a:xfrm>
          <a:prstGeom prst="ellipse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3679105" y="1264821"/>
            <a:ext cx="2166297" cy="28593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United Kingdom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929950" y="1614843"/>
            <a:ext cx="3240360" cy="18362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4762253" y="1845271"/>
            <a:ext cx="1517996" cy="27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Great Britain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40189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England</a:t>
            </a:r>
            <a:endParaRPr lang="en-US" b="1"/>
          </a:p>
        </p:txBody>
      </p:sp>
      <p:sp>
        <p:nvSpPr>
          <p:cNvPr id="29" name="Zaoblený obdélník 28"/>
          <p:cNvSpPr/>
          <p:nvPr/>
        </p:nvSpPr>
        <p:spPr>
          <a:xfrm>
            <a:off x="4434770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Wales</a:t>
            </a:r>
            <a:endParaRPr lang="en-US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4981191" y="2234411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Scotland</a:t>
            </a:r>
            <a:endParaRPr lang="en-US" b="1" dirty="0"/>
          </a:p>
        </p:txBody>
      </p:sp>
      <p:sp>
        <p:nvSpPr>
          <p:cNvPr id="32" name="Zaoblený obdélník 31"/>
          <p:cNvSpPr/>
          <p:nvPr/>
        </p:nvSpPr>
        <p:spPr>
          <a:xfrm>
            <a:off x="2540126" y="2051853"/>
            <a:ext cx="1135946" cy="511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Northern Ireland</a:t>
            </a:r>
            <a:endParaRPr lang="en-US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499481" y="2051853"/>
            <a:ext cx="1601344" cy="52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The Republic of Ireland</a:t>
            </a:r>
            <a:endParaRPr lang="en-US" b="1"/>
          </a:p>
        </p:txBody>
      </p:sp>
      <p:sp>
        <p:nvSpPr>
          <p:cNvPr id="43" name="Zaoblený obdélník 42"/>
          <p:cNvSpPr/>
          <p:nvPr/>
        </p:nvSpPr>
        <p:spPr>
          <a:xfrm>
            <a:off x="1115617" y="1571376"/>
            <a:ext cx="1194871" cy="230429"/>
          </a:xfrm>
          <a:prstGeom prst="round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Ireland</a:t>
            </a:r>
            <a:endParaRPr lang="en-US" sz="1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467522" y="1046509"/>
            <a:ext cx="4896544" cy="254651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17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18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8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23" grpId="0" animBg="1"/>
      <p:bldP spid="13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232" y="-48474"/>
            <a:ext cx="5331170" cy="5281089"/>
          </a:xfrm>
          <a:prstGeom prst="rect">
            <a:avLst/>
          </a:prstGeom>
        </p:spPr>
      </p:pic>
      <p:sp>
        <p:nvSpPr>
          <p:cNvPr id="10" name="Zaoblený obdélník 9"/>
          <p:cNvSpPr/>
          <p:nvPr/>
        </p:nvSpPr>
        <p:spPr>
          <a:xfrm>
            <a:off x="1855454" y="708543"/>
            <a:ext cx="1279940" cy="270030"/>
          </a:xfrm>
          <a:prstGeom prst="roundRect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Isles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679105" y="1264821"/>
            <a:ext cx="2166297" cy="285939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United Kingdom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4762253" y="1845271"/>
            <a:ext cx="1517996" cy="270030"/>
          </a:xfrm>
          <a:prstGeom prst="round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Great Britain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740189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England</a:t>
            </a:r>
            <a:endParaRPr lang="en-US" b="1"/>
          </a:p>
        </p:txBody>
      </p:sp>
      <p:sp>
        <p:nvSpPr>
          <p:cNvPr id="29" name="Zaoblený obdélník 28"/>
          <p:cNvSpPr/>
          <p:nvPr/>
        </p:nvSpPr>
        <p:spPr>
          <a:xfrm>
            <a:off x="4434770" y="2640957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Wales</a:t>
            </a:r>
            <a:endParaRPr lang="en-US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4981191" y="2234411"/>
            <a:ext cx="1080120" cy="3240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Scotland</a:t>
            </a:r>
            <a:endParaRPr lang="en-US" b="1" dirty="0"/>
          </a:p>
        </p:txBody>
      </p:sp>
      <p:sp>
        <p:nvSpPr>
          <p:cNvPr id="32" name="Zaoblený obdélník 31"/>
          <p:cNvSpPr/>
          <p:nvPr/>
        </p:nvSpPr>
        <p:spPr>
          <a:xfrm>
            <a:off x="2540126" y="2051853"/>
            <a:ext cx="1135946" cy="5110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Northern Ireland</a:t>
            </a:r>
            <a:endParaRPr lang="en-US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499481" y="2051853"/>
            <a:ext cx="1601344" cy="52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smtClean="0"/>
              <a:t>The Republic of Ireland</a:t>
            </a:r>
            <a:endParaRPr lang="en-US" b="1"/>
          </a:p>
        </p:txBody>
      </p:sp>
      <p:sp>
        <p:nvSpPr>
          <p:cNvPr id="43" name="Zaoblený obdélník 42"/>
          <p:cNvSpPr/>
          <p:nvPr/>
        </p:nvSpPr>
        <p:spPr>
          <a:xfrm>
            <a:off x="1115617" y="1571376"/>
            <a:ext cx="1194871" cy="230429"/>
          </a:xfrm>
          <a:prstGeom prst="round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Ireland</a:t>
            </a:r>
            <a:endParaRPr 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820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-3.33333E-6 1.99815E-6 L 0.16025 -0.15148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3" y="-75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5.55556E-7 8.88341E-7 L 0.06944 -0.03887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-194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.55556E-7 -1.16559E-6 L -0.13524 -0.11286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56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44444E-6 4.5219E-6 L -0.06875 0.1789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89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77778E-6 4.5219E-6 L -0.0599 0.15083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3" y="752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9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5E-6 -3.94201E-6 L 0.19236 0.162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18" y="81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61111E-6 4.42936E-6 L 0.03698 0.14404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718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55556E-7 3.88529E-6 L 0.04983 0.05134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3" y="256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2.7197E-6 L -0.05643 0.07354 " pathEditMode="relative" rAng="0" ptsTypes="AA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3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4" grpId="0" animBg="1"/>
      <p:bldP spid="26" grpId="0" animBg="1"/>
      <p:bldP spid="15" grpId="0" animBg="1"/>
      <p:bldP spid="29" grpId="0" animBg="1"/>
      <p:bldP spid="30" grpId="0" animBg="1"/>
      <p:bldP spid="32" grpId="0" animBg="1"/>
      <p:bldP spid="34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5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14:ripple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Šipka dolů 4"/>
          <p:cNvSpPr/>
          <p:nvPr/>
        </p:nvSpPr>
        <p:spPr>
          <a:xfrm rot="1552406">
            <a:off x="3242013" y="920471"/>
            <a:ext cx="360040" cy="718512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20406675">
            <a:off x="5567835" y="918876"/>
            <a:ext cx="360040" cy="718512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Stužka zahnutá dolů 1"/>
          <p:cNvSpPr/>
          <p:nvPr/>
        </p:nvSpPr>
        <p:spPr>
          <a:xfrm>
            <a:off x="539552" y="33468"/>
            <a:ext cx="8136904" cy="1080120"/>
          </a:xfrm>
          <a:prstGeom prst="ellipseRibbon">
            <a:avLst/>
          </a:prstGeom>
          <a:solidFill>
            <a:schemeClr val="bg1"/>
          </a:solidFill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British Isles</a:t>
            </a:r>
            <a:endParaRPr lang="en-U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se zakulaceným rohem na stejné straně 6"/>
          <p:cNvSpPr/>
          <p:nvPr/>
        </p:nvSpPr>
        <p:spPr>
          <a:xfrm>
            <a:off x="264648" y="1665083"/>
            <a:ext cx="3528392" cy="594066"/>
          </a:xfrm>
          <a:prstGeom prst="round2SameRect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Republic of Ireland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Šipka dolů 10"/>
          <p:cNvSpPr/>
          <p:nvPr/>
        </p:nvSpPr>
        <p:spPr>
          <a:xfrm rot="4033444">
            <a:off x="5407703" y="1430809"/>
            <a:ext cx="270030" cy="1879163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6818039" y="2160416"/>
            <a:ext cx="360040" cy="554491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se zakulaceným rohem na stejné straně 7"/>
          <p:cNvSpPr/>
          <p:nvPr/>
        </p:nvSpPr>
        <p:spPr>
          <a:xfrm flipH="1">
            <a:off x="5375914" y="1665083"/>
            <a:ext cx="3300543" cy="594066"/>
          </a:xfrm>
          <a:prstGeom prst="round2SameRect">
            <a:avLst/>
          </a:prstGeom>
          <a:blipFill dpi="0" rotWithShape="1">
            <a:blip r:embed="rId3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United</a:t>
            </a:r>
            <a:r>
              <a:rPr lang="cs-CZ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Kingdom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se zakulaceným rohem na stejné straně 12"/>
          <p:cNvSpPr/>
          <p:nvPr/>
        </p:nvSpPr>
        <p:spPr>
          <a:xfrm>
            <a:off x="1701711" y="2545202"/>
            <a:ext cx="2890032" cy="540060"/>
          </a:xfrm>
          <a:prstGeom prst="round2SameRect">
            <a:avLst/>
          </a:prstGeom>
          <a:blipFill dpi="0" rotWithShape="1">
            <a:blip r:embed="rId4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Northern Ireland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Šipka dolů 21"/>
          <p:cNvSpPr/>
          <p:nvPr/>
        </p:nvSpPr>
        <p:spPr>
          <a:xfrm>
            <a:off x="6907184" y="3219822"/>
            <a:ext cx="360040" cy="734861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ů 20"/>
          <p:cNvSpPr/>
          <p:nvPr/>
        </p:nvSpPr>
        <p:spPr>
          <a:xfrm rot="2909159">
            <a:off x="6066048" y="2798004"/>
            <a:ext cx="270030" cy="1534632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ů 19"/>
          <p:cNvSpPr/>
          <p:nvPr/>
        </p:nvSpPr>
        <p:spPr>
          <a:xfrm rot="4085124">
            <a:off x="4442046" y="2055955"/>
            <a:ext cx="270030" cy="3033921"/>
          </a:xfrm>
          <a:prstGeom prst="downArrow">
            <a:avLst/>
          </a:prstGeom>
          <a:solidFill>
            <a:schemeClr val="lt1">
              <a:alpha val="7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se zakulaceným rohem na stejné straně 13"/>
          <p:cNvSpPr/>
          <p:nvPr/>
        </p:nvSpPr>
        <p:spPr>
          <a:xfrm>
            <a:off x="5838052" y="2786618"/>
            <a:ext cx="2376264" cy="540060"/>
          </a:xfrm>
          <a:prstGeom prst="round2SameRect">
            <a:avLst/>
          </a:prstGeom>
          <a:blipFill dpi="0" rotWithShape="1">
            <a:blip r:embed="rId5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Great Britain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Obdélník se zakulaceným rohem na stejné straně 16"/>
          <p:cNvSpPr/>
          <p:nvPr/>
        </p:nvSpPr>
        <p:spPr>
          <a:xfrm>
            <a:off x="984728" y="4036078"/>
            <a:ext cx="2088232" cy="533894"/>
          </a:xfrm>
          <a:prstGeom prst="round2SameRect">
            <a:avLst/>
          </a:prstGeom>
          <a:blipFill dpi="0" rotWithShape="1">
            <a:blip r:embed="rId6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England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Obdélník se zakulaceným rohem na stejné straně 17"/>
          <p:cNvSpPr/>
          <p:nvPr/>
        </p:nvSpPr>
        <p:spPr>
          <a:xfrm>
            <a:off x="3547627" y="4029912"/>
            <a:ext cx="2088232" cy="540060"/>
          </a:xfrm>
          <a:prstGeom prst="round2SameRect">
            <a:avLst/>
          </a:prstGeom>
          <a:blipFill dpi="0" rotWithShape="1">
            <a:blip r:embed="rId7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Scotland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Obdélník se zakulaceným rohem na stejné straně 18"/>
          <p:cNvSpPr/>
          <p:nvPr/>
        </p:nvSpPr>
        <p:spPr>
          <a:xfrm>
            <a:off x="6043088" y="4036078"/>
            <a:ext cx="2088232" cy="533894"/>
          </a:xfrm>
          <a:prstGeom prst="round2SameRect">
            <a:avLst/>
          </a:prstGeom>
          <a:blipFill dpi="0" rotWithShape="1">
            <a:blip r:embed="rId8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500" b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Wales</a:t>
            </a:r>
            <a:endParaRPr lang="en-US" sz="2500" b="1" spc="50" dirty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40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2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2" grpId="0" animBg="1"/>
      <p:bldP spid="2" grpId="1" animBg="1"/>
      <p:bldP spid="7" grpId="0" animBg="1"/>
      <p:bldP spid="7" grpId="1" animBg="1"/>
      <p:bldP spid="11" grpId="0" animBg="1"/>
      <p:bldP spid="11" grpId="1" animBg="1"/>
      <p:bldP spid="10" grpId="0" animBg="1"/>
      <p:bldP spid="10" grpId="1" animBg="1"/>
      <p:bldP spid="8" grpId="0" animBg="1"/>
      <p:bldP spid="8" grpId="1" animBg="1"/>
      <p:bldP spid="13" grpId="0" animBg="1"/>
      <p:bldP spid="13" grpId="1" animBg="1"/>
      <p:bldP spid="22" grpId="0" animBg="1"/>
      <p:bldP spid="22" grpId="1" animBg="1"/>
      <p:bldP spid="21" grpId="0" animBg="1"/>
      <p:bldP spid="21" grpId="1" animBg="1"/>
      <p:bldP spid="20" grpId="0" animBg="1"/>
      <p:bldP spid="20" grpId="1" animBg="1"/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027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07062"/>
            <a:ext cx="6851104" cy="363474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Anotace</a:t>
            </a:r>
          </a:p>
          <a:p>
            <a:pPr lvl="1"/>
            <a:r>
              <a:rPr lang="cs-CZ" dirty="0" smtClean="0"/>
              <a:t>Materiál představuje žákům rozložení Britských ostrovů.</a:t>
            </a:r>
          </a:p>
          <a:p>
            <a:pPr lvl="1" algn="just"/>
            <a:r>
              <a:rPr lang="cs-CZ" dirty="0" smtClean="0"/>
              <a:t>Protože Spojené království jsou ve skutečnosti státy ve státě, což většině žáků může činit potíže, je na závěrečném snímku jednoduše zobrazené rozdělení těchto států. </a:t>
            </a:r>
          </a:p>
          <a:p>
            <a:endParaRPr lang="cs-CZ" dirty="0"/>
          </a:p>
          <a:p>
            <a:r>
              <a:rPr lang="cs-CZ" dirty="0" smtClean="0"/>
              <a:t>Citace</a:t>
            </a:r>
          </a:p>
          <a:p>
            <a:pPr lvl="1"/>
            <a:r>
              <a:rPr lang="cs-CZ" dirty="0" smtClean="0"/>
              <a:t>Pozadí snímků a </a:t>
            </a:r>
            <a:r>
              <a:rPr lang="cs-CZ" smtClean="0"/>
              <a:t>obrazců použita </a:t>
            </a:r>
            <a:r>
              <a:rPr lang="cs-CZ" dirty="0" smtClean="0"/>
              <a:t>z galerie Office &lt;</a:t>
            </a:r>
            <a:r>
              <a:rPr lang="cs-CZ" dirty="0" smtClean="0">
                <a:solidFill>
                  <a:schemeClr val="tx2"/>
                </a:solidFill>
                <a:hlinkClick r:id="rId2"/>
              </a:rPr>
              <a:t>http://office.microsoft.com</a:t>
            </a:r>
            <a:r>
              <a:rPr lang="cs-CZ" dirty="0" smtClean="0"/>
              <a:t>&gt;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7343635"/>
      </p:ext>
    </p:extLst>
  </p:cSld>
  <p:clrMapOvr>
    <a:masterClrMapping/>
  </p:clrMapOvr>
  <p:transition spd="slow" advClick="0" advTm="1000">
    <p:push dir="d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1809</TotalTime>
  <Words>221</Words>
  <Application>Microsoft Office PowerPoint</Application>
  <PresentationFormat>Předvádění na obrazovce (16:9)</PresentationFormat>
  <Paragraphs>77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Bohatý</vt:lpstr>
      <vt:lpstr>Prezentace aplikace PowerPoint</vt:lpstr>
      <vt:lpstr>British Isles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 A CITACE</vt:lpstr>
    </vt:vector>
  </TitlesOfParts>
  <Company>ZŠ Kolín V., Mnichovická 62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Aleš Polívka</dc:creator>
  <cp:lastModifiedBy>Aleš Polívka</cp:lastModifiedBy>
  <cp:revision>48</cp:revision>
  <dcterms:created xsi:type="dcterms:W3CDTF">2013-04-26T19:43:20Z</dcterms:created>
  <dcterms:modified xsi:type="dcterms:W3CDTF">2013-04-28T11:21:09Z</dcterms:modified>
</cp:coreProperties>
</file>