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00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24047327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19.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dílo </a:t>
            </a:r>
            <a:r>
              <a:rPr lang="cs-CZ" sz="2400" dirty="0" smtClean="0"/>
              <a:t>Michala </a:t>
            </a:r>
            <a:r>
              <a:rPr lang="cs-CZ" sz="2400" dirty="0" err="1" smtClean="0"/>
              <a:t>Viewegha</a:t>
            </a:r>
            <a:r>
              <a:rPr lang="cs-CZ" sz="2400" dirty="0" smtClean="0"/>
              <a:t> Báječná léta pod psa. </a:t>
            </a:r>
            <a:r>
              <a:rPr lang="cs-CZ" sz="2400" dirty="0"/>
              <a:t>Orientačně seznamuje s autorovým životem, jeho dalším dílem. Inovuje výuku využitím multimediálních pomůcek.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Michal </a:t>
            </a:r>
            <a:r>
              <a:rPr lang="cs-CZ" sz="3600" dirty="0" err="1" smtClean="0"/>
              <a:t>Viewegh</a:t>
            </a: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Báječná léta pod psa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82536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08720"/>
            <a:ext cx="8277978" cy="466444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08236" y="5648243"/>
            <a:ext cx="7808179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50" dirty="0"/>
              <a:t>BOOKFAN.EU. </a:t>
            </a:r>
            <a:r>
              <a:rPr lang="cs-CZ" sz="1050" i="1" dirty="0" err="1"/>
              <a:t>Flickr</a:t>
            </a:r>
            <a:r>
              <a:rPr lang="cs-CZ" sz="1050" dirty="0"/>
              <a:t> [online]. [cit. </a:t>
            </a:r>
            <a:r>
              <a:rPr lang="cs-CZ" sz="1050" dirty="0" smtClean="0"/>
              <a:t>25.2.2013</a:t>
            </a:r>
            <a:r>
              <a:rPr lang="cs-CZ" sz="1050" dirty="0"/>
              <a:t>]. Dostupný na WWW: http://www.flickr.com/photos/55729193@N05/5163230433/sizes/l/ </a:t>
            </a:r>
          </a:p>
        </p:txBody>
      </p:sp>
    </p:spTree>
    <p:extLst>
      <p:ext uri="{BB962C8B-B14F-4D97-AF65-F5344CB8AC3E}">
        <p14:creationId xmlns="" xmlns:p14="http://schemas.microsoft.com/office/powerpoint/2010/main" val="1212924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sz="2400" dirty="0" smtClean="0"/>
              <a:t>prozaik</a:t>
            </a:r>
            <a:r>
              <a:rPr lang="cs-CZ" sz="2400" dirty="0"/>
              <a:t>, vystudoval filosofickou fakultu (obor český jazyk – pedagogika)</a:t>
            </a:r>
          </a:p>
          <a:p>
            <a:r>
              <a:rPr lang="cs-CZ" sz="2400" dirty="0" smtClean="0"/>
              <a:t>pracoval </a:t>
            </a:r>
            <a:r>
              <a:rPr lang="cs-CZ" sz="2400" dirty="0"/>
              <a:t>i jako noční </a:t>
            </a:r>
            <a:r>
              <a:rPr lang="cs-CZ" sz="2400" dirty="0" smtClean="0"/>
              <a:t>hlídač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v současnosti spisovatel z </a:t>
            </a:r>
            <a:r>
              <a:rPr lang="cs-CZ" sz="2400" dirty="0" smtClean="0"/>
              <a:t>povolání</a:t>
            </a:r>
          </a:p>
          <a:p>
            <a:r>
              <a:rPr lang="cs-CZ" sz="2400" dirty="0" smtClean="0"/>
              <a:t>v prosinci 2012 těžce onemocněl, málem zemřel</a:t>
            </a:r>
          </a:p>
          <a:p>
            <a:r>
              <a:rPr lang="cs-CZ" sz="2400" dirty="0" smtClean="0"/>
              <a:t>většina jeho děl byla zfilmována</a:t>
            </a:r>
          </a:p>
          <a:p>
            <a:r>
              <a:rPr lang="cs-CZ" sz="2400" dirty="0" smtClean="0"/>
              <a:t>mezi literárními kritiky není příliš oblíben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Dílo</a:t>
            </a:r>
            <a:r>
              <a:rPr lang="cs-CZ" sz="2400" dirty="0"/>
              <a:t>: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Výchova </a:t>
            </a:r>
            <a:r>
              <a:rPr lang="cs-CZ" sz="2400" dirty="0"/>
              <a:t>dívek v Čechách</a:t>
            </a:r>
          </a:p>
          <a:p>
            <a:pPr marL="0" indent="0">
              <a:buNone/>
            </a:pPr>
            <a:r>
              <a:rPr lang="cs-CZ" sz="2400" dirty="0" smtClean="0"/>
              <a:t>Účastníci </a:t>
            </a:r>
            <a:r>
              <a:rPr lang="cs-CZ" sz="2400" dirty="0"/>
              <a:t>zájezdu</a:t>
            </a:r>
          </a:p>
          <a:p>
            <a:pPr marL="0" indent="0">
              <a:buNone/>
            </a:pPr>
            <a:r>
              <a:rPr lang="cs-CZ" sz="2400" dirty="0" smtClean="0"/>
              <a:t>Román </a:t>
            </a:r>
            <a:r>
              <a:rPr lang="cs-CZ" sz="2400" dirty="0"/>
              <a:t>pro ženy</a:t>
            </a:r>
          </a:p>
          <a:p>
            <a:pPr marL="0" indent="0">
              <a:buNone/>
            </a:pPr>
            <a:r>
              <a:rPr lang="cs-CZ" sz="2400" dirty="0" smtClean="0"/>
              <a:t>Román </a:t>
            </a:r>
            <a:r>
              <a:rPr lang="cs-CZ" sz="2400" dirty="0"/>
              <a:t>pro muže</a:t>
            </a:r>
          </a:p>
          <a:p>
            <a:pPr marL="0" indent="0">
              <a:buNone/>
            </a:pPr>
            <a:r>
              <a:rPr lang="cs-CZ" sz="2400" dirty="0" smtClean="0"/>
              <a:t>Báječná </a:t>
            </a:r>
            <a:r>
              <a:rPr lang="cs-CZ" sz="2400" dirty="0"/>
              <a:t>léta s Klausem – volné pokračování BLPP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77924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Báječná léta pod </a:t>
            </a:r>
            <a:r>
              <a:rPr lang="cs-CZ" sz="2400" b="1" dirty="0" smtClean="0"/>
              <a:t>psa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1. </a:t>
            </a:r>
            <a:r>
              <a:rPr lang="cs-CZ" sz="2400" b="1" dirty="0"/>
              <a:t>Celková charakteristika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autobiografický román, ironizující (především komunismus – např. kdo chce významnou funkci, musí být 	členem KSČ, musí dobře vycházet se svým nadřízeným – hrát fotbal, vzít si psa), místy groteskní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děj se odehrává mezi léty 1962 – </a:t>
            </a:r>
            <a:r>
              <a:rPr lang="cs-CZ" sz="2400" dirty="0" smtClean="0"/>
              <a:t>1989 a je umístěn </a:t>
            </a:r>
            <a:r>
              <a:rPr lang="cs-CZ" sz="2400" dirty="0"/>
              <a:t>do Prahy a města Sázavy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dílo zachycuje atmosféru v ČSSR za doby normalizace až po revoluci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857839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b="1" dirty="0"/>
              <a:t>2. Postavy</a:t>
            </a:r>
            <a:endParaRPr lang="cs-CZ" sz="2600" dirty="0"/>
          </a:p>
          <a:p>
            <a:r>
              <a:rPr lang="cs-CZ" sz="2400" dirty="0"/>
              <a:t>Kvido – hlavní postava, neohrabaný, tlustý, inteligentní, už jako chlapec svými chytrými řečmi </a:t>
            </a:r>
            <a:r>
              <a:rPr lang="cs-CZ" sz="2400" dirty="0" smtClean="0"/>
              <a:t>každého šokuje</a:t>
            </a:r>
            <a:r>
              <a:rPr lang="cs-CZ" sz="2400" dirty="0"/>
              <a:t>, jeho zálibou je jazyk a psaní, od mládí zamilovaný do Jarušky</a:t>
            </a:r>
          </a:p>
          <a:p>
            <a:r>
              <a:rPr lang="cs-CZ" sz="2400" dirty="0"/>
              <a:t>Kvidův otec – pochází z chudých poměrů, vystudovaný ekonom, za žádných okolností nechce vstoupit do </a:t>
            </a:r>
            <a:r>
              <a:rPr lang="cs-CZ" sz="2400" dirty="0" smtClean="0"/>
              <a:t>KSČ</a:t>
            </a:r>
            <a:r>
              <a:rPr lang="cs-CZ" sz="2400" dirty="0"/>
              <a:t>, i proto je z funkce </a:t>
            </a:r>
            <a:r>
              <a:rPr lang="cs-CZ" sz="2400" dirty="0" smtClean="0"/>
              <a:t>obchodního </a:t>
            </a:r>
            <a:r>
              <a:rPr lang="cs-CZ" sz="2400" dirty="0"/>
              <a:t>referenta přeřazen na místo vrátného, neprůbojný, rád </a:t>
            </a:r>
            <a:r>
              <a:rPr lang="cs-CZ" sz="2400" dirty="0" smtClean="0"/>
              <a:t>pracuje se </a:t>
            </a:r>
            <a:r>
              <a:rPr lang="cs-CZ" sz="2400" dirty="0"/>
              <a:t>dřevem, z režimu se zblázní, na malou chvíli se promění ve světaznalého muže (</a:t>
            </a:r>
            <a:r>
              <a:rPr lang="cs-CZ" sz="2400" dirty="0" err="1"/>
              <a:t>Take</a:t>
            </a:r>
            <a:r>
              <a:rPr lang="cs-CZ" sz="2400" dirty="0"/>
              <a:t> </a:t>
            </a:r>
            <a:r>
              <a:rPr lang="cs-CZ" sz="2400" dirty="0" err="1"/>
              <a:t>it</a:t>
            </a:r>
            <a:r>
              <a:rPr lang="cs-CZ" sz="2400" dirty="0"/>
              <a:t> </a:t>
            </a:r>
            <a:r>
              <a:rPr lang="cs-CZ" sz="2400" dirty="0" err="1"/>
              <a:t>easy</a:t>
            </a:r>
            <a:r>
              <a:rPr lang="cs-CZ" sz="2400" dirty="0"/>
              <a:t>)</a:t>
            </a:r>
          </a:p>
          <a:p>
            <a:r>
              <a:rPr lang="cs-CZ" sz="2400" dirty="0"/>
              <a:t>Kvidova matka – právnička, herečka, bojí se psů a o Kvidova otce</a:t>
            </a:r>
          </a:p>
          <a:p>
            <a:r>
              <a:rPr lang="cs-CZ" sz="2400" dirty="0"/>
              <a:t>Jaruška – Kvidova spolužačka, nejlepší kamarádka, </a:t>
            </a:r>
            <a:r>
              <a:rPr lang="cs-CZ" sz="2400" dirty="0" smtClean="0"/>
              <a:t>později manželka</a:t>
            </a:r>
            <a:r>
              <a:rPr lang="cs-CZ" sz="2400" dirty="0"/>
              <a:t>, alergička</a:t>
            </a:r>
          </a:p>
          <a:p>
            <a:r>
              <a:rPr lang="cs-CZ" sz="2400" dirty="0" err="1"/>
              <a:t>Paco</a:t>
            </a:r>
            <a:r>
              <a:rPr lang="cs-CZ" sz="2400" dirty="0"/>
              <a:t> – Kvidův bratr, tulák, vandrák, hraje si na kovboje </a:t>
            </a:r>
          </a:p>
          <a:p>
            <a:r>
              <a:rPr lang="cs-CZ" sz="2400" dirty="0"/>
              <a:t>babička Líba – ortodoxní vegetariánka, turistka, posedlá svým zdravím</a:t>
            </a:r>
          </a:p>
          <a:p>
            <a:r>
              <a:rPr lang="cs-CZ" sz="2400" dirty="0"/>
              <a:t>děda Jiří, babička Věra (krejčová), děda Josef (horník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Šperk </a:t>
            </a:r>
            <a:r>
              <a:rPr lang="cs-CZ" sz="2400" dirty="0"/>
              <a:t>– komunista s velkou mocí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3043183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3. Děj, kompozice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kniha je psána retrospektivně z pohledu Kvida, jak předčítá příběh vlastní rodiny redaktorovi nakladatelství </a:t>
            </a:r>
            <a:r>
              <a:rPr lang="cs-CZ" sz="2400" dirty="0" smtClean="0"/>
              <a:t>a </a:t>
            </a:r>
            <a:r>
              <a:rPr lang="cs-CZ" sz="2400" dirty="0"/>
              <a:t>snaží se ho přesvědčit, aby knihu vydal. </a:t>
            </a:r>
          </a:p>
          <a:p>
            <a:pPr marL="0" indent="0">
              <a:buNone/>
            </a:pP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místy je děj přerušen rozhovorem Kvida a nakladatele a Kvidovými glosami</a:t>
            </a:r>
          </a:p>
          <a:p>
            <a:pPr marL="0" indent="0">
              <a:buNone/>
            </a:pPr>
            <a:r>
              <a:rPr lang="cs-CZ" sz="2400" dirty="0"/>
              <a:t>- příběh začíná předčasným porodem Kvida v divadle. Jako první vnouče se stává středem pozornosti celé </a:t>
            </a:r>
            <a:r>
              <a:rPr lang="cs-CZ" sz="2400" dirty="0" smtClean="0"/>
              <a:t>rodiny</a:t>
            </a:r>
            <a:r>
              <a:rPr lang="cs-CZ" sz="2400" dirty="0"/>
              <a:t>. Jejich klidný život je přerušen sovětskou okupací v roce 1968, kdy se rodina stěhuje (</a:t>
            </a:r>
            <a:r>
              <a:rPr lang="cs-CZ" sz="2400" dirty="0" smtClean="0"/>
              <a:t>později přibyde </a:t>
            </a:r>
            <a:r>
              <a:rPr lang="cs-CZ" sz="2400" dirty="0"/>
              <a:t>i babička Líba) do Sázavy. Zde oba rodiče začnou pracovat ve sklárnách, žijí v prosklené </a:t>
            </a:r>
            <a:r>
              <a:rPr lang="cs-CZ" sz="2400" dirty="0" smtClean="0"/>
              <a:t>terase </a:t>
            </a:r>
            <a:r>
              <a:rPr lang="cs-CZ" sz="2400" dirty="0"/>
              <a:t>podnikové vily. Otec je neprůbojný, nechce vstoupit do KSČ, proto nezískají byt.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321139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Situace </a:t>
            </a:r>
            <a:r>
              <a:rPr lang="cs-CZ" sz="2400" dirty="0"/>
              <a:t>se zlepší až poté, co otec nastoupí na VUML (Večerní univerzita marxismu-leninismu), </a:t>
            </a:r>
            <a:r>
              <a:rPr lang="cs-CZ" sz="2400" dirty="0" smtClean="0"/>
              <a:t>od</a:t>
            </a:r>
            <a:r>
              <a:rPr lang="cs-CZ" sz="2400" dirty="0"/>
              <a:t>	komunisty Šperka koupí vlčáka a začne hrát fotbal. Je povýšen, po pracovních cestách do zahraničí </a:t>
            </a:r>
            <a:r>
              <a:rPr lang="cs-CZ" sz="2400" dirty="0" smtClean="0"/>
              <a:t>se </a:t>
            </a:r>
            <a:r>
              <a:rPr lang="cs-CZ" sz="2400" dirty="0"/>
              <a:t>mu na chvíli zvedne sebevědomí. Později je přistižen s chartistou a dramatikem Pavlem Kohoutem </a:t>
            </a:r>
            <a:r>
              <a:rPr lang="cs-CZ" sz="2400" dirty="0" smtClean="0"/>
              <a:t>a </a:t>
            </a:r>
            <a:r>
              <a:rPr lang="cs-CZ" sz="2400" dirty="0"/>
              <a:t>je přeřazen na místo vrátného. Věnuje se truhlařině, vyrábí si svou vlastní rakev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/>
              <a:t>Kvido se ve škole seznamuje s Jaruškou, spolu recitují, dospívají, na návrh Kvidovy matky Jaruška </a:t>
            </a:r>
            <a:r>
              <a:rPr lang="cs-CZ" sz="2400" dirty="0" smtClean="0"/>
              <a:t>otěhotní</a:t>
            </a:r>
            <a:r>
              <a:rPr lang="cs-CZ" sz="2400" dirty="0"/>
              <a:t>. Kvido studuje na VŠE, ale odchází, aby se mohl věnovat literatuře – další rána pro </a:t>
            </a:r>
            <a:r>
              <a:rPr lang="cs-CZ" sz="2400" dirty="0" smtClean="0"/>
              <a:t>otce, kterého od předčasného </a:t>
            </a:r>
            <a:r>
              <a:rPr lang="cs-CZ" sz="2400" dirty="0"/>
              <a:t>konce v rakvi </a:t>
            </a:r>
            <a:r>
              <a:rPr lang="cs-CZ" sz="2400" dirty="0" smtClean="0"/>
              <a:t>zachrání </a:t>
            </a:r>
            <a:r>
              <a:rPr lang="cs-CZ" sz="2400" dirty="0"/>
              <a:t>Sametová revoluce.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2173523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4</a:t>
            </a:r>
            <a:r>
              <a:rPr lang="cs-CZ" sz="2400" b="1" dirty="0"/>
              <a:t>. Jazyk, styl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 err="1"/>
              <a:t>er</a:t>
            </a:r>
            <a:r>
              <a:rPr lang="cs-CZ" sz="2400" dirty="0"/>
              <a:t>-forma, vyjadřování víceméně hovorové</a:t>
            </a:r>
          </a:p>
          <a:p>
            <a:pPr marL="0" indent="0">
              <a:buNone/>
            </a:pPr>
            <a:r>
              <a:rPr lang="cs-CZ" sz="2400" dirty="0"/>
              <a:t>- některé kapitoly mají podobu deníkových záznamů, jiné jsou zpracovány jako scénář divadelní hry</a:t>
            </a:r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název </a:t>
            </a:r>
            <a:r>
              <a:rPr lang="cs-CZ" sz="2400" dirty="0"/>
              <a:t>– protiklad, dvojsmysl: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báječná </a:t>
            </a:r>
            <a:r>
              <a:rPr lang="cs-CZ" sz="2400" dirty="0"/>
              <a:t>léta – doba autorova (Kvidova) mládí, bezstarostnosti</a:t>
            </a:r>
          </a:p>
          <a:p>
            <a:pPr marL="0" indent="0">
              <a:buNone/>
            </a:pPr>
            <a:r>
              <a:rPr lang="cs-CZ" sz="2400" dirty="0" smtClean="0"/>
              <a:t>      pod </a:t>
            </a:r>
            <a:r>
              <a:rPr lang="cs-CZ" sz="2400" dirty="0"/>
              <a:t>psa – doba normalizace, komunistického </a:t>
            </a:r>
            <a:r>
              <a:rPr lang="cs-CZ" sz="2400" dirty="0" smtClean="0"/>
              <a:t>útlaku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/>
              <a:t>5. Vliv díla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dílo </a:t>
            </a:r>
            <a:r>
              <a:rPr lang="cs-CZ" sz="2400" dirty="0"/>
              <a:t>autobiografické, </a:t>
            </a:r>
            <a:r>
              <a:rPr lang="cs-CZ" sz="2400" dirty="0" err="1"/>
              <a:t>Viewegh</a:t>
            </a:r>
            <a:r>
              <a:rPr lang="cs-CZ" sz="2400" dirty="0"/>
              <a:t> v Sázavě vyrůstal, pracoval jako noční hlídač</a:t>
            </a:r>
          </a:p>
          <a:p>
            <a:pPr marL="0" indent="0">
              <a:buNone/>
            </a:pPr>
            <a:r>
              <a:rPr lang="cs-CZ" sz="2400" dirty="0" smtClean="0"/>
              <a:t>- vznikl </a:t>
            </a:r>
            <a:r>
              <a:rPr lang="cs-CZ" sz="2400" dirty="0"/>
              <a:t>film (režie Petr </a:t>
            </a:r>
            <a:r>
              <a:rPr lang="cs-CZ" sz="2400" dirty="0" err="1"/>
              <a:t>Nikolaev</a:t>
            </a:r>
            <a:r>
              <a:rPr lang="cs-CZ" sz="2400" dirty="0"/>
              <a:t>), herci Ondřej Vetchý, Libuše Šafránková, Jakub </a:t>
            </a:r>
            <a:r>
              <a:rPr lang="cs-CZ" sz="2400" dirty="0" err="1" smtClean="0"/>
              <a:t>Wehrenberg</a:t>
            </a:r>
            <a:r>
              <a:rPr lang="cs-CZ" sz="2400" dirty="0" smtClean="0"/>
              <a:t>, Vladimír Javorský, Alice Bendová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4231463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</a:t>
            </a:r>
            <a:r>
              <a:rPr lang="cs-CZ" sz="2800" b="1" dirty="0" smtClean="0"/>
              <a:t>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</a:t>
            </a:r>
            <a:r>
              <a:rPr lang="cs-CZ" sz="2400" smtClean="0"/>
              <a:t>ISBN 80-735-8016-0</a:t>
            </a:r>
            <a:endParaRPr lang="cs-CZ" sz="2400" b="1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283093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375</Words>
  <Application>Microsoft Office PowerPoint</Application>
  <PresentationFormat>Předvádění na obrazovce (4:3)</PresentationFormat>
  <Paragraphs>105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pkriz</cp:lastModifiedBy>
  <cp:revision>17</cp:revision>
  <dcterms:created xsi:type="dcterms:W3CDTF">2012-10-19T06:36:28Z</dcterms:created>
  <dcterms:modified xsi:type="dcterms:W3CDTF">2013-09-27T06:08:16Z</dcterms:modified>
</cp:coreProperties>
</file>