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2" r:id="rId4"/>
    <p:sldId id="260" r:id="rId5"/>
    <p:sldId id="261" r:id="rId6"/>
    <p:sldId id="267" r:id="rId7"/>
    <p:sldId id="268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1392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cs-CZ" sz="1400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marL="0" lvl="0" indent="0" algn="ctr">
              <a:buNone/>
            </a:pPr>
            <a:r>
              <a:rPr lang="cs-CZ" sz="1400" b="1" dirty="0">
                <a:solidFill>
                  <a:srgbClr val="00B050"/>
                </a:solidFill>
              </a:rPr>
              <a:t>ZEYEROVA 3354, 767 01 KROMĚŘÍŽ</a:t>
            </a:r>
          </a:p>
          <a:p>
            <a:pPr marL="0" lvl="0" indent="0" algn="ctr">
              <a:buNone/>
            </a:pPr>
            <a:endParaRPr lang="cs-CZ" sz="1400" b="1" dirty="0">
              <a:solidFill>
                <a:srgbClr val="00B050"/>
              </a:solidFill>
            </a:endParaRPr>
          </a:p>
          <a:p>
            <a:pPr marL="0" lvl="0" indent="0" algn="ctr">
              <a:buNone/>
            </a:pPr>
            <a:r>
              <a:rPr lang="cs-CZ" sz="1400" dirty="0">
                <a:solidFill>
                  <a:prstClr val="black"/>
                </a:solidFill>
              </a:rPr>
              <a:t>projekt v rámci vzdělávacího programu</a:t>
            </a:r>
          </a:p>
          <a:p>
            <a:pPr marL="0" lvl="0" indent="0" algn="ctr">
              <a:buNone/>
            </a:pPr>
            <a:r>
              <a:rPr lang="cs-CZ" sz="1400" dirty="0">
                <a:solidFill>
                  <a:prstClr val="black"/>
                </a:solidFill>
              </a:rPr>
              <a:t>VZDĚLÁNÍ PRO KONKURENCESCHOPNOST</a:t>
            </a:r>
          </a:p>
          <a:p>
            <a:pPr marL="0" lvl="0" indent="0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 algn="ctr">
              <a:buNone/>
            </a:pPr>
            <a:r>
              <a:rPr lang="cs-CZ" sz="1400" dirty="0">
                <a:solidFill>
                  <a:prstClr val="black"/>
                </a:solidFill>
              </a:rPr>
              <a:t>ŠABLONA ČÍSLO: III/2</a:t>
            </a:r>
          </a:p>
          <a:p>
            <a:pPr marL="0" lvl="0" indent="0" algn="ctr">
              <a:buNone/>
            </a:pPr>
            <a:r>
              <a:rPr lang="cs-CZ" sz="1400" dirty="0">
                <a:solidFill>
                  <a:prstClr val="black"/>
                </a:solidFill>
              </a:rPr>
              <a:t>NÁZEV:  INOVACE A ZKVALITNĚNÍ VÝUKY PROSTŘEDNICTVÍM ICT</a:t>
            </a:r>
          </a:p>
          <a:p>
            <a:pPr marL="0" lvl="0" indent="0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dirty="0">
                <a:solidFill>
                  <a:prstClr val="black"/>
                </a:solidFill>
              </a:rPr>
              <a:t>PŘEDMĚT: </a:t>
            </a:r>
            <a:r>
              <a:rPr lang="cs-CZ" sz="1400" dirty="0" smtClean="0">
                <a:solidFill>
                  <a:prstClr val="black"/>
                </a:solidFill>
              </a:rPr>
              <a:t>Matematika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dirty="0" smtClean="0">
                <a:solidFill>
                  <a:prstClr val="black"/>
                </a:solidFill>
              </a:rPr>
              <a:t>ROČNÍK:7.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dirty="0">
                <a:solidFill>
                  <a:prstClr val="black"/>
                </a:solidFill>
              </a:rPr>
              <a:t>TÉMA: </a:t>
            </a:r>
            <a:r>
              <a:rPr lang="cs-CZ" sz="1400" dirty="0" smtClean="0">
                <a:solidFill>
                  <a:prstClr val="black"/>
                </a:solidFill>
              </a:rPr>
              <a:t>Čtyřúhelníky - úhly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dirty="0">
                <a:solidFill>
                  <a:prstClr val="black"/>
                </a:solidFill>
              </a:rPr>
              <a:t>AUTOR:Mgr.Iva Škvarlová</a:t>
            </a:r>
          </a:p>
          <a:p>
            <a:pPr marL="0" lvl="0" indent="0">
              <a:buNone/>
            </a:pPr>
            <a:r>
              <a:rPr lang="cs-CZ" sz="1400" dirty="0">
                <a:solidFill>
                  <a:prstClr val="black"/>
                </a:solidFill>
              </a:rPr>
              <a:t>DATUM </a:t>
            </a:r>
            <a:r>
              <a:rPr lang="cs-CZ" sz="1400" dirty="0" smtClean="0">
                <a:solidFill>
                  <a:prstClr val="black"/>
                </a:solidFill>
              </a:rPr>
              <a:t>VYTVOŘENÍ:17.5.2012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 algn="ctr">
              <a:buNone/>
            </a:pPr>
            <a:r>
              <a:rPr lang="cs-CZ" sz="1900" b="1" dirty="0" smtClean="0">
                <a:solidFill>
                  <a:srgbClr val="C00000"/>
                </a:solidFill>
              </a:rPr>
              <a:t>VY_32_INOVACE_49_IŠ</a:t>
            </a:r>
            <a:endParaRPr lang="cs-CZ" sz="19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99121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438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dirty="0"/>
              <a:t>ANOTACE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a)</a:t>
            </a:r>
            <a:r>
              <a:rPr lang="cs-CZ" b="1" i="1" dirty="0"/>
              <a:t>Cílová skupina</a:t>
            </a:r>
            <a:r>
              <a:rPr lang="cs-CZ" dirty="0"/>
              <a:t>: Práce je určena pro žáky 7. ročníku</a:t>
            </a:r>
          </a:p>
          <a:p>
            <a:pPr marL="0" indent="0">
              <a:buNone/>
            </a:pPr>
            <a:r>
              <a:rPr lang="cs-CZ" dirty="0"/>
              <a:t>b)</a:t>
            </a:r>
            <a:r>
              <a:rPr lang="cs-CZ" b="1" i="1" dirty="0"/>
              <a:t>Téma: </a:t>
            </a:r>
            <a:r>
              <a:rPr lang="cs-CZ" dirty="0"/>
              <a:t>Praktické </a:t>
            </a:r>
            <a:r>
              <a:rPr lang="cs-CZ" dirty="0" smtClean="0"/>
              <a:t>využití výpočtů velikostí úhlů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c)</a:t>
            </a:r>
            <a:r>
              <a:rPr lang="cs-CZ" b="1" i="1" dirty="0"/>
              <a:t>Cíl</a:t>
            </a:r>
            <a:r>
              <a:rPr lang="cs-CZ" i="1" dirty="0"/>
              <a:t>: </a:t>
            </a:r>
            <a:r>
              <a:rPr lang="cs-CZ" dirty="0"/>
              <a:t>Uplatnění vlastních vědomostí žáka, připomenutí učiva</a:t>
            </a:r>
          </a:p>
          <a:p>
            <a:pPr marL="0" indent="0">
              <a:buNone/>
            </a:pPr>
            <a:r>
              <a:rPr lang="cs-CZ" dirty="0"/>
              <a:t>           a jeho aplikace       </a:t>
            </a:r>
          </a:p>
          <a:p>
            <a:pPr marL="0" indent="0">
              <a:buNone/>
            </a:pPr>
            <a:r>
              <a:rPr lang="cs-CZ" dirty="0"/>
              <a:t>d)</a:t>
            </a:r>
            <a:r>
              <a:rPr lang="cs-CZ" b="1" i="1" dirty="0"/>
              <a:t>Pomůcky</a:t>
            </a:r>
            <a:r>
              <a:rPr lang="cs-CZ" dirty="0"/>
              <a:t>: pracovní list, psací </a:t>
            </a:r>
            <a:r>
              <a:rPr lang="cs-CZ" dirty="0" smtClean="0"/>
              <a:t>potřeby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e) </a:t>
            </a:r>
            <a:r>
              <a:rPr lang="cs-CZ" b="1" i="1" dirty="0" smtClean="0"/>
              <a:t>Klíčová slova:</a:t>
            </a:r>
            <a:r>
              <a:rPr lang="cs-CZ" i="1" dirty="0" smtClean="0"/>
              <a:t> </a:t>
            </a:r>
            <a:r>
              <a:rPr lang="cs-CZ" dirty="0" smtClean="0"/>
              <a:t>nekonvexní, konvexní čtyřúhelníky, úhly</a:t>
            </a:r>
          </a:p>
          <a:p>
            <a:pPr marL="0" indent="0">
              <a:buNone/>
            </a:pPr>
            <a:r>
              <a:rPr lang="cs-CZ" dirty="0" smtClean="0"/>
              <a:t>f)</a:t>
            </a:r>
            <a:r>
              <a:rPr lang="cs-CZ" b="1" i="1" dirty="0" smtClean="0"/>
              <a:t>Pilotáž</a:t>
            </a:r>
            <a:r>
              <a:rPr lang="cs-CZ" b="1" dirty="0"/>
              <a:t>: </a:t>
            </a:r>
            <a:r>
              <a:rPr lang="cs-CZ" dirty="0"/>
              <a:t>Žáci si ověřili schopnost samostatně pracovat</a:t>
            </a:r>
          </a:p>
          <a:p>
            <a:pPr marL="0" indent="0">
              <a:buNone/>
            </a:pPr>
            <a:r>
              <a:rPr lang="cs-CZ" dirty="0"/>
              <a:t> a aplikovat své nové vědomosti na konkrétních příkladech.</a:t>
            </a:r>
            <a:r>
              <a:rPr lang="cs-CZ" b="1" dirty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Žáci ocenili přehlednost zápisu a zadání, a také možnost</a:t>
            </a:r>
          </a:p>
          <a:p>
            <a:pPr marL="0" indent="0">
              <a:buNone/>
            </a:pPr>
            <a:r>
              <a:rPr lang="cs-CZ" dirty="0"/>
              <a:t>vracet se k příkladům podle potřeby.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79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solidFill>
                  <a:srgbClr val="00B050"/>
                </a:solidFill>
              </a:rPr>
              <a:t>49  </a:t>
            </a:r>
            <a:r>
              <a:rPr lang="cs-CZ" sz="2800" dirty="0">
                <a:solidFill>
                  <a:srgbClr val="00B050"/>
                </a:solidFill>
              </a:rPr>
              <a:t>Procvičovací pracovní list </a:t>
            </a:r>
            <a:r>
              <a:rPr lang="cs-CZ" sz="2800" dirty="0" smtClean="0">
                <a:solidFill>
                  <a:srgbClr val="00B050"/>
                </a:solidFill>
              </a:rPr>
              <a:t/>
            </a:r>
            <a:br>
              <a:rPr lang="cs-CZ" sz="2800" dirty="0" smtClean="0">
                <a:solidFill>
                  <a:srgbClr val="00B050"/>
                </a:solidFill>
              </a:rPr>
            </a:br>
            <a:r>
              <a:rPr lang="cs-CZ" sz="2800" dirty="0" smtClean="0"/>
              <a:t>Opakování vlastností  úhlů v čtyřúhelníku</a:t>
            </a:r>
            <a:br>
              <a:rPr lang="cs-CZ" sz="2800" dirty="0" smtClean="0"/>
            </a:br>
            <a:r>
              <a:rPr lang="cs-CZ" sz="2800" dirty="0" smtClean="0"/>
              <a:t>-</a:t>
            </a:r>
            <a:r>
              <a:rPr lang="cs-CZ" sz="2800" dirty="0" smtClean="0">
                <a:solidFill>
                  <a:srgbClr val="00B050"/>
                </a:solidFill>
              </a:rPr>
              <a:t>pracují všichni žáci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3342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1.Náčrtni pravidelný libovolný čtyřúhelník - </a:t>
            </a:r>
            <a:r>
              <a:rPr lang="cs-CZ" sz="2400" dirty="0">
                <a:solidFill>
                  <a:srgbClr val="0070C0"/>
                </a:solidFill>
              </a:rPr>
              <a:t>vyber podle množiny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                 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sz="1600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                                                                                                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2.Popiš vrcholy, úhly a </a:t>
            </a:r>
            <a:r>
              <a:rPr lang="cs-CZ" sz="2400" dirty="0" smtClean="0">
                <a:solidFill>
                  <a:srgbClr val="0070C0"/>
                </a:solidFill>
              </a:rPr>
              <a:t>vztahy, které </a:t>
            </a:r>
            <a:r>
              <a:rPr lang="cs-CZ" sz="2400" dirty="0" smtClean="0">
                <a:solidFill>
                  <a:srgbClr val="0070C0"/>
                </a:solidFill>
              </a:rPr>
              <a:t>pro úhly zde platí:</a:t>
            </a:r>
            <a:endParaRPr lang="cs-CZ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     </a:t>
            </a:r>
            <a:endParaRPr lang="cs-CZ" dirty="0"/>
          </a:p>
        </p:txBody>
      </p:sp>
      <p:sp>
        <p:nvSpPr>
          <p:cNvPr id="4" name="Vývojový diagram: zobrazení 3"/>
          <p:cNvSpPr/>
          <p:nvPr/>
        </p:nvSpPr>
        <p:spPr>
          <a:xfrm>
            <a:off x="6372200" y="2132855"/>
            <a:ext cx="2088232" cy="1388821"/>
          </a:xfrm>
          <a:prstGeom prst="flowChartDisplay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ZS SLOVAN\AppData\Local\Microsoft\Windows\Temporary Internet Files\Content.IE5\CIM9JUA1\MC900250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639552"/>
            <a:ext cx="1512168" cy="141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32240" y="2827265"/>
            <a:ext cx="867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čtverec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96613" y="3083965"/>
            <a:ext cx="1296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kosočtverec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96613" y="2420888"/>
            <a:ext cx="99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obdélník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32240" y="2132855"/>
            <a:ext cx="11835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kosodélník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981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48 samostatná </a:t>
            </a:r>
            <a:r>
              <a:rPr lang="cs-CZ" sz="2400" dirty="0">
                <a:solidFill>
                  <a:srgbClr val="00B050"/>
                </a:solidFill>
              </a:rPr>
              <a:t>práce žáků</a:t>
            </a:r>
            <a:r>
              <a:rPr lang="cs-CZ" sz="2400" dirty="0" smtClean="0">
                <a:solidFill>
                  <a:srgbClr val="00B050"/>
                </a:solidFill>
              </a:rPr>
              <a:t/>
            </a:r>
            <a:br>
              <a:rPr lang="cs-CZ" sz="2400" dirty="0" smtClean="0">
                <a:solidFill>
                  <a:srgbClr val="00B050"/>
                </a:solidFill>
              </a:rPr>
            </a:br>
            <a:r>
              <a:rPr lang="cs-CZ" sz="2400" b="1" dirty="0" smtClean="0"/>
              <a:t>Úhly </a:t>
            </a:r>
            <a:r>
              <a:rPr lang="cs-CZ" sz="2400" b="1" dirty="0"/>
              <a:t>v nekonvexních </a:t>
            </a:r>
            <a:r>
              <a:rPr lang="cs-CZ" sz="2400" b="1" dirty="0" smtClean="0"/>
              <a:t>čtyřúhelnících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>
                <a:solidFill>
                  <a:srgbClr val="FF0000"/>
                </a:solidFill>
              </a:rPr>
              <a:t> 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2000" dirty="0" smtClean="0"/>
                  <a:t>Je dán nekonvexní čtyřúhelník ABCD s  úhly :</a:t>
                </a:r>
              </a:p>
              <a:p>
                <a:pPr marL="0" indent="0">
                  <a:buNone/>
                </a:pPr>
                <a:r>
                  <a:rPr lang="cs-CZ" sz="2000" b="1" dirty="0" smtClean="0"/>
                  <a:t> </a:t>
                </a:r>
                <a:r>
                  <a:rPr lang="el-GR" sz="2000" b="1" dirty="0" smtClean="0"/>
                  <a:t>α</a:t>
                </a:r>
                <a:r>
                  <a:rPr lang="cs-CZ" sz="2000" b="1" dirty="0" smtClean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</a:rPr>
                          <m:t>𝟏𝟏𝟐</m:t>
                        </m:r>
                      </m:e>
                      <m:sup>
                        <m:r>
                          <a:rPr lang="cs-CZ" sz="2000" b="1" i="1" smtClean="0"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cs-CZ" sz="2000" b="1" i="1" smtClean="0">
                        <a:latin typeface="Cambria Math"/>
                      </a:rPr>
                      <m:t>𝟑𝟎</m:t>
                    </m:r>
                    <m:r>
                      <a:rPr lang="cs-CZ" sz="2000" b="1" i="1" smtClean="0">
                        <a:latin typeface="Cambria Math"/>
                      </a:rPr>
                      <m:t>´</m:t>
                    </m:r>
                    <m:r>
                      <a:rPr lang="el-GR" sz="2000" b="1" i="1" smtClean="0">
                        <a:latin typeface="Cambria Math"/>
                      </a:rPr>
                      <m:t>𝜸</m:t>
                    </m:r>
                    <m:r>
                      <a:rPr lang="cs-CZ" sz="2000" b="1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</a:rPr>
                          <m:t>𝟖𝟔</m:t>
                        </m:r>
                      </m:e>
                      <m:sup>
                        <m:r>
                          <a:rPr lang="cs-CZ" sz="2000" b="1" i="1" smtClean="0"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cs-CZ" sz="2000" b="1" i="1" smtClean="0">
                        <a:latin typeface="Cambria Math"/>
                      </a:rPr>
                      <m:t>𝟏𝟓</m:t>
                    </m:r>
                    <m:r>
                      <a:rPr lang="cs-CZ" sz="2000" b="1" i="1" smtClean="0">
                        <a:latin typeface="Cambria Math"/>
                      </a:rPr>
                      <m:t>´ </m:t>
                    </m:r>
                    <m:r>
                      <a:rPr lang="el-GR" sz="2000" b="1" i="1" smtClean="0">
                        <a:latin typeface="Cambria Math"/>
                      </a:rPr>
                      <m:t>𝜹</m:t>
                    </m:r>
                    <m:r>
                      <a:rPr lang="cs-CZ" sz="2000" b="1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</a:rPr>
                          <m:t>𝟓𝟔</m:t>
                        </m:r>
                      </m:e>
                      <m:sup>
                        <m:r>
                          <a:rPr lang="cs-CZ" sz="2000" b="1" i="1" smtClean="0">
                            <a:latin typeface="Cambria Math"/>
                          </a:rPr>
                          <m:t>𝟎</m:t>
                        </m:r>
                        <m:r>
                          <a:rPr lang="cs-CZ" sz="2000" b="1" i="1" smtClean="0">
                            <a:latin typeface="Cambria Math"/>
                          </a:rPr>
                          <m:t>   </m:t>
                        </m:r>
                      </m:sup>
                    </m:sSup>
                    <m:r>
                      <m:rPr>
                        <m:nor/>
                      </m:rPr>
                      <a:rPr lang="cs-CZ" sz="2000" dirty="0"/>
                      <m:t>dopo</m:t>
                    </m:r>
                    <m:r>
                      <m:rPr>
                        <m:nor/>
                      </m:rPr>
                      <a:rPr lang="cs-CZ" sz="2000" dirty="0"/>
                      <m:t>čí</m:t>
                    </m:r>
                    <m:r>
                      <m:rPr>
                        <m:nor/>
                      </m:rPr>
                      <a:rPr lang="cs-CZ" sz="2000" dirty="0"/>
                      <m:t>tej</m:t>
                    </m:r>
                    <m:r>
                      <m:rPr>
                        <m:nor/>
                      </m:rPr>
                      <a:rPr lang="cs-CZ" sz="2000" dirty="0"/>
                      <m:t> </m:t>
                    </m:r>
                    <m:r>
                      <m:rPr>
                        <m:nor/>
                      </m:rPr>
                      <a:rPr lang="cs-CZ" sz="2000" dirty="0"/>
                      <m:t>chyb</m:t>
                    </m:r>
                    <m:r>
                      <m:rPr>
                        <m:nor/>
                      </m:rPr>
                      <a:rPr lang="cs-CZ" sz="2000" dirty="0"/>
                      <m:t>ě</m:t>
                    </m:r>
                    <m:r>
                      <m:rPr>
                        <m:nor/>
                      </m:rPr>
                      <a:rPr lang="cs-CZ" sz="2000" dirty="0"/>
                      <m:t>j</m:t>
                    </m:r>
                    <m:r>
                      <m:rPr>
                        <m:nor/>
                      </m:rPr>
                      <a:rPr lang="cs-CZ" sz="2000" dirty="0"/>
                      <m:t>í</m:t>
                    </m:r>
                    <m:r>
                      <m:rPr>
                        <m:nor/>
                      </m:rPr>
                      <a:rPr lang="cs-CZ" sz="2000" dirty="0"/>
                      <m:t>c</m:t>
                    </m:r>
                    <m:r>
                      <m:rPr>
                        <m:nor/>
                      </m:rPr>
                      <a:rPr lang="cs-CZ" sz="2000" dirty="0"/>
                      <m:t>í</m:t>
                    </m:r>
                    <m:r>
                      <a:rPr lang="cs-CZ" sz="2000" dirty="0">
                        <a:latin typeface="Cambria Math"/>
                      </a:rPr>
                      <m:t> ú</m:t>
                    </m:r>
                    <m:r>
                      <m:rPr>
                        <m:sty m:val="p"/>
                      </m:rPr>
                      <a:rPr lang="cs-CZ" sz="2000" dirty="0">
                        <a:latin typeface="Cambria Math"/>
                      </a:rPr>
                      <m:t>hel</m:t>
                    </m:r>
                  </m:oMath>
                </a14:m>
                <a:r>
                  <a:rPr lang="cs-CZ" sz="2000" dirty="0" smtClean="0">
                    <a:latin typeface="Cambria Math"/>
                  </a:rPr>
                  <a:t>(udělej náčrt)</a:t>
                </a:r>
                <a:endParaRPr lang="cs-CZ" sz="2000" dirty="0"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cs-CZ" sz="2000" b="0" i="1" dirty="0" smtClean="0">
                    <a:latin typeface="Cambria Math"/>
                  </a:rPr>
                  <a:t>--------------------------------------------------------------------------------------------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6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 descr="C:\Users\ZS SLOVAN\AppData\Local\Microsoft\Windows\Temporary Internet Files\Content.IE5\A6MWZD1V\MP900400377[1]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373216"/>
            <a:ext cx="2985770" cy="1224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569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49</a:t>
            </a:r>
            <a:r>
              <a:rPr lang="cs-CZ" sz="2800" dirty="0">
                <a:solidFill>
                  <a:srgbClr val="00B050"/>
                </a:solidFill>
              </a:rPr>
              <a:t> samostatná práce žáků </a:t>
            </a:r>
            <a:r>
              <a:rPr lang="cs-CZ" sz="2800" dirty="0" smtClean="0">
                <a:solidFill>
                  <a:srgbClr val="00B050"/>
                </a:solidFill>
              </a:rPr>
              <a:t/>
            </a:r>
            <a:br>
              <a:rPr lang="cs-CZ" sz="2800" dirty="0" smtClean="0">
                <a:solidFill>
                  <a:srgbClr val="00B050"/>
                </a:solidFill>
              </a:rPr>
            </a:br>
            <a:r>
              <a:rPr lang="cs-CZ" sz="2800" b="1" dirty="0" smtClean="0"/>
              <a:t>Úhly </a:t>
            </a:r>
            <a:r>
              <a:rPr lang="cs-CZ" sz="2800" b="1" dirty="0"/>
              <a:t>v konvexních </a:t>
            </a:r>
            <a:r>
              <a:rPr lang="cs-CZ" sz="2800" b="1" dirty="0" smtClean="0"/>
              <a:t>čtyřúhelnících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000" dirty="0" smtClean="0"/>
                  <a:t>1.Je dán konvexní </a:t>
                </a:r>
                <a:r>
                  <a:rPr lang="cs-CZ" sz="2000" dirty="0"/>
                  <a:t>čtyřúhelník </a:t>
                </a:r>
                <a:r>
                  <a:rPr lang="cs-CZ" sz="2000" dirty="0" smtClean="0"/>
                  <a:t>ABCD s  úhly :</a:t>
                </a:r>
                <a:endParaRPr lang="cs-CZ" sz="2000" dirty="0"/>
              </a:p>
              <a:p>
                <a:pPr marL="0" indent="0">
                  <a:buNone/>
                </a:pPr>
                <a:r>
                  <a:rPr lang="cs-CZ" sz="2000" b="1" dirty="0"/>
                  <a:t> </a:t>
                </a:r>
                <a:r>
                  <a:rPr lang="el-GR" sz="2000" b="1" dirty="0"/>
                  <a:t>α</a:t>
                </a:r>
                <a:r>
                  <a:rPr lang="cs-CZ" sz="2000" b="1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</a:rPr>
                          <m:t>𝟓𝟖</m:t>
                        </m:r>
                      </m:e>
                      <m:sup>
                        <m:r>
                          <a:rPr lang="cs-CZ" sz="2000" b="1" i="1"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m:rPr>
                        <m:nor/>
                      </m:rPr>
                      <a:rPr lang="cs-CZ" sz="2000" b="0" i="0" smtClean="0">
                        <a:latin typeface="Cambria Math"/>
                      </a:rPr>
                      <m:t> </m:t>
                    </m:r>
                    <m:r>
                      <m:rPr>
                        <m:nor/>
                      </m:rPr>
                      <a:rPr lang="el-GR" sz="2000" b="1" dirty="0" smtClean="0">
                        <a:solidFill>
                          <a:schemeClr val="tx1"/>
                        </a:solidFill>
                      </a:rPr>
                      <m:t>β</m:t>
                    </m:r>
                    <m:r>
                      <a:rPr lang="cs-CZ" sz="2000" b="1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0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</a:rPr>
                          <m:t>𝟏𝟐𝟐</m:t>
                        </m:r>
                      </m:e>
                      <m:sup>
                        <m:r>
                          <a:rPr lang="cs-CZ" sz="2000" b="1" i="1"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cs-CZ" sz="2000" b="1" i="1">
                        <a:latin typeface="Cambria Math"/>
                      </a:rPr>
                      <m:t> </m:t>
                    </m:r>
                    <m:r>
                      <m:rPr>
                        <m:nor/>
                      </m:rPr>
                      <a:rPr lang="cs-CZ" sz="2000" dirty="0"/>
                      <m:t>dopo</m:t>
                    </m:r>
                    <m:r>
                      <m:rPr>
                        <m:nor/>
                      </m:rPr>
                      <a:rPr lang="cs-CZ" sz="2000" dirty="0"/>
                      <m:t>čí</m:t>
                    </m:r>
                    <m:r>
                      <m:rPr>
                        <m:nor/>
                      </m:rPr>
                      <a:rPr lang="cs-CZ" sz="2000" dirty="0"/>
                      <m:t>tej</m:t>
                    </m:r>
                    <m:r>
                      <m:rPr>
                        <m:nor/>
                      </m:rPr>
                      <a:rPr lang="cs-CZ" sz="2000" dirty="0"/>
                      <m:t> </m:t>
                    </m:r>
                    <m:r>
                      <m:rPr>
                        <m:nor/>
                      </m:rPr>
                      <a:rPr lang="cs-CZ" sz="2000" dirty="0"/>
                      <m:t>chyb</m:t>
                    </m:r>
                    <m:r>
                      <m:rPr>
                        <m:nor/>
                      </m:rPr>
                      <a:rPr lang="cs-CZ" sz="2000" dirty="0"/>
                      <m:t>ě</m:t>
                    </m:r>
                    <m:r>
                      <m:rPr>
                        <m:nor/>
                      </m:rPr>
                      <a:rPr lang="cs-CZ" sz="2000" dirty="0"/>
                      <m:t>j</m:t>
                    </m:r>
                    <m:r>
                      <m:rPr>
                        <m:nor/>
                      </m:rPr>
                      <a:rPr lang="cs-CZ" sz="2000" dirty="0"/>
                      <m:t>í</m:t>
                    </m:r>
                    <m:r>
                      <m:rPr>
                        <m:nor/>
                      </m:rPr>
                      <a:rPr lang="cs-CZ" sz="2000" dirty="0"/>
                      <m:t>c</m:t>
                    </m:r>
                    <m:r>
                      <m:rPr>
                        <m:nor/>
                      </m:rPr>
                      <a:rPr lang="cs-CZ" sz="2000" dirty="0"/>
                      <m:t>í</m:t>
                    </m:r>
                    <m:r>
                      <a:rPr lang="cs-CZ" sz="2000" dirty="0">
                        <a:latin typeface="Cambria Math"/>
                      </a:rPr>
                      <m:t> ú</m:t>
                    </m:r>
                    <m:r>
                      <m:rPr>
                        <m:sty m:val="p"/>
                      </m:rPr>
                      <a:rPr lang="cs-CZ" sz="2000" dirty="0">
                        <a:latin typeface="Cambria Math"/>
                      </a:rPr>
                      <m:t>hly</m:t>
                    </m:r>
                  </m:oMath>
                </a14:m>
                <a:r>
                  <a:rPr lang="cs-CZ" sz="2000" dirty="0">
                    <a:latin typeface="Cambria Math"/>
                  </a:rPr>
                  <a:t>(udělej náčrt)</a:t>
                </a:r>
              </a:p>
              <a:p>
                <a:pPr marL="0" indent="0">
                  <a:buNone/>
                </a:pPr>
                <a:r>
                  <a:rPr lang="cs-CZ" sz="2000" i="1" dirty="0">
                    <a:latin typeface="Cambria Math"/>
                  </a:rPr>
                  <a:t>--------------------------------------------------------------------------------------------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6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 descr="C:\Users\ZS SLOVAN\AppData\Local\Microsoft\Windows\Temporary Internet Files\Content.IE5\A6MWZD1V\MP900400377[1]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013177"/>
            <a:ext cx="2409706" cy="1224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855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49</a:t>
            </a:r>
            <a:r>
              <a:rPr lang="cs-CZ" sz="2800" dirty="0">
                <a:solidFill>
                  <a:srgbClr val="FF0000"/>
                </a:solidFill>
              </a:rPr>
              <a:t>samostatné práce </a:t>
            </a:r>
            <a:r>
              <a:rPr lang="cs-CZ" sz="2800" dirty="0" smtClean="0">
                <a:solidFill>
                  <a:srgbClr val="FF0000"/>
                </a:solidFill>
              </a:rPr>
              <a:t>žáků</a:t>
            </a:r>
            <a:r>
              <a:rPr lang="cs-CZ" sz="2800" dirty="0" smtClean="0">
                <a:solidFill>
                  <a:srgbClr val="00B050"/>
                </a:solidFill>
              </a:rPr>
              <a:t/>
            </a:r>
            <a:br>
              <a:rPr lang="cs-CZ" sz="2800" dirty="0" smtClean="0">
                <a:solidFill>
                  <a:srgbClr val="00B050"/>
                </a:solidFill>
              </a:rPr>
            </a:b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ŘEŠENÍ </a:t>
            </a:r>
            <a:r>
              <a:rPr lang="cs-CZ" sz="2800" dirty="0" smtClean="0"/>
              <a:t>Úhly </a:t>
            </a:r>
            <a:r>
              <a:rPr lang="cs-CZ" sz="2800" dirty="0"/>
              <a:t>v nekonvexních </a:t>
            </a:r>
            <a:r>
              <a:rPr lang="cs-CZ" sz="2800" dirty="0" smtClean="0"/>
              <a:t>čtyřúhelnících</a:t>
            </a:r>
            <a:br>
              <a:rPr lang="cs-CZ" sz="2800" dirty="0" smtClean="0"/>
            </a:b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000" dirty="0" smtClean="0"/>
                  <a:t>Je dán nekonvexní čtyřúhelník ABCD s  úhly :</a:t>
                </a:r>
              </a:p>
              <a:p>
                <a:pPr marL="0" indent="0">
                  <a:buNone/>
                </a:pPr>
                <a:r>
                  <a:rPr lang="cs-CZ" sz="1600" b="1" dirty="0" smtClean="0"/>
                  <a:t> </a:t>
                </a:r>
                <a:r>
                  <a:rPr lang="el-GR" sz="1600" b="1" dirty="0" smtClean="0"/>
                  <a:t>α</a:t>
                </a:r>
                <a:r>
                  <a:rPr lang="cs-CZ" sz="1600" b="1" dirty="0" smtClean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1600" b="1" i="1" smtClean="0">
                            <a:latin typeface="Cambria Math"/>
                          </a:rPr>
                          <m:t>𝟏𝟏𝟐</m:t>
                        </m:r>
                      </m:e>
                      <m:sup>
                        <m:r>
                          <a:rPr lang="cs-CZ" sz="1600" b="1" i="1" smtClean="0"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cs-CZ" sz="1600" b="1" i="1" smtClean="0">
                        <a:latin typeface="Cambria Math"/>
                      </a:rPr>
                      <m:t>𝟑𝟎</m:t>
                    </m:r>
                    <m:r>
                      <a:rPr lang="cs-CZ" sz="1600" b="1" i="1" smtClean="0">
                        <a:latin typeface="Cambria Math"/>
                      </a:rPr>
                      <m:t>´</m:t>
                    </m:r>
                    <m:r>
                      <a:rPr lang="el-GR" sz="1600" b="1" i="1" smtClean="0">
                        <a:latin typeface="Cambria Math"/>
                      </a:rPr>
                      <m:t>𝜸</m:t>
                    </m:r>
                    <m:r>
                      <a:rPr lang="cs-CZ" sz="1600" b="1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16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1600" b="1" i="1" smtClean="0">
                            <a:latin typeface="Cambria Math"/>
                          </a:rPr>
                          <m:t>𝟖𝟔</m:t>
                        </m:r>
                      </m:e>
                      <m:sup>
                        <m:r>
                          <a:rPr lang="cs-CZ" sz="1600" b="1" i="1" smtClean="0"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cs-CZ" sz="1600" b="1" i="1" smtClean="0">
                        <a:latin typeface="Cambria Math"/>
                      </a:rPr>
                      <m:t>𝟏𝟓</m:t>
                    </m:r>
                    <m:r>
                      <a:rPr lang="cs-CZ" sz="1600" b="1" i="1" smtClean="0">
                        <a:latin typeface="Cambria Math"/>
                      </a:rPr>
                      <m:t>´ </m:t>
                    </m:r>
                    <m:r>
                      <a:rPr lang="el-GR" sz="1600" b="1" i="1" smtClean="0">
                        <a:latin typeface="Cambria Math"/>
                      </a:rPr>
                      <m:t>𝜹</m:t>
                    </m:r>
                    <m:r>
                      <a:rPr lang="cs-CZ" sz="1600" b="1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16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1600" b="1" i="1" smtClean="0">
                            <a:latin typeface="Cambria Math"/>
                          </a:rPr>
                          <m:t>𝟓𝟔</m:t>
                        </m:r>
                      </m:e>
                      <m:sup>
                        <m:r>
                          <a:rPr lang="cs-CZ" sz="1600" b="1" i="1" smtClean="0">
                            <a:latin typeface="Cambria Math"/>
                          </a:rPr>
                          <m:t>𝟎</m:t>
                        </m:r>
                        <m:r>
                          <a:rPr lang="cs-CZ" sz="1600" b="1" i="1" smtClean="0">
                            <a:latin typeface="Cambria Math"/>
                          </a:rPr>
                          <m:t>   </m:t>
                        </m:r>
                      </m:sup>
                    </m:sSup>
                    <m:r>
                      <m:rPr>
                        <m:nor/>
                      </m:rPr>
                      <a:rPr lang="cs-CZ" sz="1600" dirty="0"/>
                      <m:t>dopo</m:t>
                    </m:r>
                    <m:r>
                      <m:rPr>
                        <m:nor/>
                      </m:rPr>
                      <a:rPr lang="cs-CZ" sz="1600" dirty="0"/>
                      <m:t>čí</m:t>
                    </m:r>
                    <m:r>
                      <m:rPr>
                        <m:nor/>
                      </m:rPr>
                      <a:rPr lang="cs-CZ" sz="1600" dirty="0"/>
                      <m:t>tej</m:t>
                    </m:r>
                    <m:r>
                      <m:rPr>
                        <m:nor/>
                      </m:rPr>
                      <a:rPr lang="cs-CZ" sz="1600" dirty="0"/>
                      <m:t> </m:t>
                    </m:r>
                    <m:r>
                      <m:rPr>
                        <m:nor/>
                      </m:rPr>
                      <a:rPr lang="cs-CZ" sz="1600" dirty="0"/>
                      <m:t>chyb</m:t>
                    </m:r>
                    <m:r>
                      <m:rPr>
                        <m:nor/>
                      </m:rPr>
                      <a:rPr lang="cs-CZ" sz="1600" dirty="0"/>
                      <m:t>ě</m:t>
                    </m:r>
                    <m:r>
                      <m:rPr>
                        <m:nor/>
                      </m:rPr>
                      <a:rPr lang="cs-CZ" sz="1600" dirty="0"/>
                      <m:t>j</m:t>
                    </m:r>
                    <m:r>
                      <m:rPr>
                        <m:nor/>
                      </m:rPr>
                      <a:rPr lang="cs-CZ" sz="1600" dirty="0"/>
                      <m:t>í</m:t>
                    </m:r>
                    <m:r>
                      <m:rPr>
                        <m:nor/>
                      </m:rPr>
                      <a:rPr lang="cs-CZ" sz="1600" dirty="0"/>
                      <m:t>c</m:t>
                    </m:r>
                    <m:r>
                      <m:rPr>
                        <m:nor/>
                      </m:rPr>
                      <a:rPr lang="cs-CZ" sz="1600" dirty="0"/>
                      <m:t>í</m:t>
                    </m:r>
                    <m:r>
                      <a:rPr lang="cs-CZ" sz="1600" dirty="0">
                        <a:latin typeface="Cambria Math"/>
                      </a:rPr>
                      <m:t> ú</m:t>
                    </m:r>
                    <m:r>
                      <m:rPr>
                        <m:sty m:val="p"/>
                      </m:rPr>
                      <a:rPr lang="cs-CZ" sz="1600" dirty="0">
                        <a:latin typeface="Cambria Math"/>
                      </a:rPr>
                      <m:t>hel</m:t>
                    </m:r>
                  </m:oMath>
                </a14:m>
                <a:r>
                  <a:rPr lang="cs-CZ" sz="1600" dirty="0" smtClean="0">
                    <a:latin typeface="Cambria Math"/>
                  </a:rPr>
                  <a:t>(udělej náčrt)</a:t>
                </a:r>
                <a:endParaRPr lang="cs-CZ" sz="1600" dirty="0"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cs-CZ" sz="2000" b="0" i="1" dirty="0" smtClean="0">
                    <a:latin typeface="Cambria Math"/>
                  </a:rPr>
                  <a:t>---------------------------------------------</a:t>
                </a:r>
              </a:p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FF0000"/>
                    </a:solidFill>
                  </a:rPr>
                  <a:t>Náčrt   </a:t>
                </a:r>
                <a:r>
                  <a:rPr lang="cs-CZ" sz="2000" dirty="0" smtClean="0"/>
                  <a:t>D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               </a:t>
                </a:r>
                <a:r>
                  <a:rPr lang="cs-CZ" sz="2000" dirty="0" smtClean="0"/>
                  <a:t>C</a:t>
                </a:r>
                <a:endParaRPr lang="cs-CZ" sz="2000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2000" dirty="0">
                    <a:solidFill>
                      <a:srgbClr val="FF0000"/>
                    </a:solidFill>
                  </a:rPr>
                  <a:t> 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     </a:t>
                </a:r>
                <a:r>
                  <a:rPr lang="el-GR" sz="2000" b="1" dirty="0" smtClean="0"/>
                  <a:t> </a:t>
                </a:r>
                <a14:m>
                  <m:oMath xmlns:m="http://schemas.openxmlformats.org/officeDocument/2006/math">
                    <m:r>
                      <a:rPr lang="el-GR" sz="1200" b="1" i="1" smtClean="0">
                        <a:solidFill>
                          <a:srgbClr val="00B050"/>
                        </a:solidFill>
                        <a:latin typeface="Cambria Math"/>
                      </a:rPr>
                      <m:t>𝜹</m:t>
                    </m:r>
                    <m:r>
                      <a:rPr lang="cs-CZ" sz="1200" b="1" i="1">
                        <a:solidFill>
                          <a:srgbClr val="00B05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12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12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𝟓𝟔</m:t>
                        </m:r>
                      </m:e>
                      <m:sup>
                        <m:r>
                          <a:rPr lang="cs-CZ" sz="12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sz="12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   </m:t>
                        </m:r>
                      </m:sup>
                    </m:sSup>
                  </m:oMath>
                </a14:m>
                <a:r>
                  <a:rPr lang="cs-CZ" sz="2000" dirty="0" smtClean="0"/>
                  <a:t> </a:t>
                </a:r>
                <a14:m>
                  <m:oMath xmlns:m="http://schemas.openxmlformats.org/officeDocument/2006/math">
                    <m:r>
                      <a:rPr lang="cs-CZ" sz="1200" b="0" i="0" smtClean="0">
                        <a:latin typeface="Cambria Math"/>
                      </a:rPr>
                      <m:t>                   </m:t>
                    </m:r>
                    <m:r>
                      <a:rPr lang="el-GR" sz="1200" b="1" i="1" smtClean="0">
                        <a:solidFill>
                          <a:srgbClr val="00B050"/>
                        </a:solidFill>
                        <a:latin typeface="Cambria Math"/>
                      </a:rPr>
                      <m:t>𝜸</m:t>
                    </m:r>
                    <m:r>
                      <a:rPr lang="cs-CZ" sz="1200" b="1" i="1">
                        <a:solidFill>
                          <a:srgbClr val="00B05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12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12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𝟖𝟔</m:t>
                        </m:r>
                      </m:e>
                      <m:sup>
                        <m:r>
                          <a:rPr lang="cs-CZ" sz="12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cs-CZ" sz="1200" b="1" i="1">
                        <a:solidFill>
                          <a:srgbClr val="00B050"/>
                        </a:solidFill>
                        <a:latin typeface="Cambria Math"/>
                      </a:rPr>
                      <m:t>𝟏𝟓</m:t>
                    </m:r>
                    <m:r>
                      <a:rPr lang="cs-CZ" sz="1200" b="1" i="1">
                        <a:solidFill>
                          <a:srgbClr val="00B050"/>
                        </a:solidFill>
                        <a:latin typeface="Cambria Math"/>
                      </a:rPr>
                      <m:t>´</m:t>
                    </m:r>
                  </m:oMath>
                </a14:m>
                <a:r>
                  <a:rPr lang="cs-CZ" sz="1200" dirty="0" smtClean="0">
                    <a:solidFill>
                      <a:srgbClr val="00B050"/>
                    </a:solidFill>
                  </a:rPr>
                  <a:t>     </a:t>
                </a:r>
                <a:endParaRPr lang="cs-CZ" sz="2000" dirty="0" smtClean="0"/>
              </a:p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FF0000"/>
                    </a:solidFill>
                  </a:rPr>
                  <a:t>          </a:t>
                </a:r>
                <a:endParaRPr lang="cs-CZ" sz="20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FF0000"/>
                    </a:solidFill>
                  </a:rPr>
                  <a:t>      </a:t>
                </a:r>
                <a:r>
                  <a:rPr lang="cs-CZ" sz="1200" dirty="0" smtClean="0">
                    <a:solidFill>
                      <a:srgbClr val="00B050"/>
                    </a:solidFill>
                  </a:rPr>
                  <a:t> </a:t>
                </a:r>
                <a:r>
                  <a:rPr lang="el-GR" sz="1200" b="1" dirty="0">
                    <a:solidFill>
                      <a:srgbClr val="00B050"/>
                    </a:solidFill>
                  </a:rPr>
                  <a:t>α</a:t>
                </a:r>
                <a:r>
                  <a:rPr lang="cs-CZ" sz="1200" b="1" dirty="0">
                    <a:solidFill>
                      <a:srgbClr val="00B050"/>
                    </a:solidFill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2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12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𝟏𝟏𝟐</m:t>
                        </m:r>
                      </m:e>
                      <m:sup>
                        <m:r>
                          <a:rPr lang="cs-CZ" sz="12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cs-CZ" sz="1200" b="1" i="1">
                        <a:solidFill>
                          <a:srgbClr val="00B050"/>
                        </a:solidFill>
                        <a:latin typeface="Cambria Math"/>
                      </a:rPr>
                      <m:t>𝟑𝟎</m:t>
                    </m:r>
                  </m:oMath>
                </a14:m>
                <a:r>
                  <a:rPr lang="cs-CZ" sz="1200" dirty="0" smtClean="0">
                    <a:solidFill>
                      <a:srgbClr val="00B050"/>
                    </a:solidFill>
                  </a:rPr>
                  <a:t>             </a:t>
                </a:r>
                <a:r>
                  <a:rPr lang="cs-CZ" sz="1800" dirty="0" smtClean="0">
                    <a:solidFill>
                      <a:srgbClr val="FF0000"/>
                    </a:solidFill>
                  </a:rPr>
                  <a:t> </a:t>
                </a:r>
                <a:r>
                  <a:rPr lang="el-GR" sz="1800" dirty="0" smtClean="0">
                    <a:solidFill>
                      <a:srgbClr val="FF0000"/>
                    </a:solidFill>
                  </a:rPr>
                  <a:t>β</a:t>
                </a:r>
                <a:r>
                  <a:rPr lang="cs-CZ" sz="1800" dirty="0" smtClean="0">
                    <a:solidFill>
                      <a:srgbClr val="FF0000"/>
                    </a:solidFill>
                  </a:rPr>
                  <a:t>= ?</a:t>
                </a:r>
                <a:r>
                  <a:rPr lang="cs-CZ" sz="1200" dirty="0" smtClean="0">
                    <a:solidFill>
                      <a:srgbClr val="00B050"/>
                    </a:solidFill>
                  </a:rPr>
                  <a:t>  </a:t>
                </a:r>
                <a:endParaRPr lang="cs-CZ" sz="2000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FF0000"/>
                    </a:solidFill>
                  </a:rPr>
                  <a:t>        </a:t>
                </a:r>
                <a:r>
                  <a:rPr lang="cs-CZ" sz="2000" dirty="0" smtClean="0"/>
                  <a:t>A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                     </a:t>
                </a:r>
                <a:r>
                  <a:rPr lang="cs-CZ" sz="2000" dirty="0" smtClean="0"/>
                  <a:t>B</a:t>
                </a:r>
                <a:endParaRPr lang="cs-CZ" sz="20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cs-CZ" sz="2000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cs-CZ" sz="20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cs-CZ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/>
                <a:stretch>
                  <a:fillRect l="-1508" t="-674" r="-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5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FF0000"/>
                    </a:solidFill>
                  </a:rPr>
                  <a:t>Výpočet</a:t>
                </a:r>
              </a:p>
              <a:p>
                <a:pPr marL="0" indent="0">
                  <a:buNone/>
                </a:pPr>
                <a:r>
                  <a:rPr lang="el-GR" sz="2000" dirty="0" smtClean="0">
                    <a:solidFill>
                      <a:srgbClr val="FF0000"/>
                    </a:solidFill>
                  </a:rPr>
                  <a:t>α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+ </a:t>
                </a:r>
                <a:r>
                  <a:rPr lang="el-GR" sz="2000" dirty="0" smtClean="0">
                    <a:solidFill>
                      <a:srgbClr val="FF0000"/>
                    </a:solidFill>
                  </a:rPr>
                  <a:t>β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+ </a:t>
                </a:r>
                <a:r>
                  <a:rPr lang="el-GR" sz="2000" dirty="0" smtClean="0">
                    <a:solidFill>
                      <a:srgbClr val="FF0000"/>
                    </a:solidFill>
                  </a:rPr>
                  <a:t>γ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+ </a:t>
                </a:r>
                <a:r>
                  <a:rPr lang="el-GR" sz="2000" dirty="0" smtClean="0">
                    <a:solidFill>
                      <a:srgbClr val="FF0000"/>
                    </a:solidFill>
                  </a:rPr>
                  <a:t>δ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= 360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>
                            <a:latin typeface="Cambria Math"/>
                          </a:rPr>
                          <m:t>112</m:t>
                        </m:r>
                      </m:e>
                      <m:sup>
                        <m:r>
                          <a:rPr lang="cs-CZ" sz="2000" b="0" i="1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cs-CZ" sz="2000" b="0" i="1">
                        <a:latin typeface="Cambria Math"/>
                      </a:rPr>
                      <m:t>30</m:t>
                    </m:r>
                  </m:oMath>
                </a14:m>
                <a:r>
                  <a:rPr lang="cs-CZ" sz="2000" dirty="0" smtClean="0"/>
                  <a:t> + </a:t>
                </a:r>
                <a:r>
                  <a:rPr lang="el-GR" sz="2000" dirty="0" smtClean="0">
                    <a:solidFill>
                      <a:srgbClr val="FF0000"/>
                    </a:solidFill>
                  </a:rPr>
                  <a:t>β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</a:t>
                </a:r>
                <a:r>
                  <a:rPr lang="cs-CZ" sz="2000" dirty="0" smtClean="0"/>
                  <a:t>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>
                            <a:latin typeface="Cambria Math"/>
                          </a:rPr>
                          <m:t>86</m:t>
                        </m:r>
                      </m:e>
                      <m:sup>
                        <m:r>
                          <a:rPr lang="cs-CZ" sz="2000" b="0" i="1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cs-CZ" sz="2000" b="0" i="1">
                        <a:latin typeface="Cambria Math"/>
                      </a:rPr>
                      <m:t>15´ </m:t>
                    </m:r>
                  </m:oMath>
                </a14:m>
                <a:r>
                  <a:rPr lang="cs-CZ" sz="2000" dirty="0" smtClean="0"/>
                  <a:t>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>
                            <a:latin typeface="Cambria Math"/>
                          </a:rPr>
                          <m:t>56</m:t>
                        </m:r>
                      </m:e>
                      <m:sup>
                        <m:r>
                          <a:rPr lang="cs-CZ" sz="2000" b="0" i="1">
                            <a:latin typeface="Cambria Math"/>
                          </a:rPr>
                          <m:t>0   </m:t>
                        </m:r>
                      </m:sup>
                    </m:sSup>
                  </m:oMath>
                </a14:m>
                <a:r>
                  <a:rPr lang="cs-CZ" sz="2000" dirty="0" smtClean="0"/>
                  <a:t>= 360</a:t>
                </a:r>
              </a:p>
              <a:p>
                <a:pPr marL="0" indent="0">
                  <a:buNone/>
                </a:pPr>
                <a:r>
                  <a:rPr lang="el-GR" sz="2000" dirty="0">
                    <a:solidFill>
                      <a:srgbClr val="FF0000"/>
                    </a:solidFill>
                  </a:rPr>
                  <a:t>β</a:t>
                </a:r>
                <a:r>
                  <a:rPr lang="cs-CZ" sz="2000" dirty="0">
                    <a:solidFill>
                      <a:srgbClr val="FF0000"/>
                    </a:solidFill>
                  </a:rPr>
                  <a:t> +</a:t>
                </a:r>
                <a:r>
                  <a:rPr lang="cs-CZ" sz="2000" dirty="0" smtClean="0"/>
                  <a:t> </a:t>
                </a:r>
                <a:r>
                  <a:rPr lang="cs-CZ" sz="2000" dirty="0"/>
                  <a:t>254´ 45</a:t>
                </a:r>
                <a:r>
                  <a:rPr lang="cs-CZ" sz="2000" baseline="30000" dirty="0"/>
                  <a:t>0</a:t>
                </a:r>
                <a:r>
                  <a:rPr lang="cs-CZ" sz="2000" dirty="0"/>
                  <a:t> </a:t>
                </a:r>
                <a:r>
                  <a:rPr lang="cs-CZ" sz="2000" dirty="0" smtClean="0"/>
                  <a:t>= 360</a:t>
                </a:r>
              </a:p>
              <a:p>
                <a:pPr marL="0" indent="0">
                  <a:buNone/>
                </a:pPr>
                <a:r>
                  <a:rPr lang="cs-CZ" sz="2000" dirty="0"/>
                  <a:t> </a:t>
                </a:r>
                <a:r>
                  <a:rPr lang="el-GR" sz="2000" dirty="0">
                    <a:solidFill>
                      <a:srgbClr val="FF0000"/>
                    </a:solidFill>
                  </a:rPr>
                  <a:t>β</a:t>
                </a:r>
                <a:r>
                  <a:rPr lang="cs-CZ" sz="2000" dirty="0">
                    <a:solidFill>
                      <a:srgbClr val="FF0000"/>
                    </a:solidFill>
                  </a:rPr>
                  <a:t> 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= </a:t>
                </a:r>
                <a:r>
                  <a:rPr lang="cs-CZ" sz="2000" dirty="0" smtClean="0"/>
                  <a:t>360 – 254´ 45</a:t>
                </a:r>
                <a:r>
                  <a:rPr lang="cs-CZ" sz="2000" baseline="30000" dirty="0" smtClean="0"/>
                  <a:t>0</a:t>
                </a:r>
                <a:r>
                  <a:rPr lang="cs-CZ" sz="2000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sz="2000" dirty="0" smtClean="0"/>
                  <a:t> </a:t>
                </a:r>
                <a:r>
                  <a:rPr lang="el-GR" sz="2000" dirty="0" smtClean="0">
                    <a:solidFill>
                      <a:srgbClr val="FF0000"/>
                    </a:solidFill>
                  </a:rPr>
                  <a:t>β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= 359</a:t>
                </a:r>
                <a:r>
                  <a:rPr lang="cs-CZ" sz="2000" baseline="30000" dirty="0" smtClean="0">
                    <a:solidFill>
                      <a:srgbClr val="FF0000"/>
                    </a:solidFill>
                  </a:rPr>
                  <a:t>0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60´ - </a:t>
                </a:r>
                <a:r>
                  <a:rPr lang="cs-CZ" sz="2000" dirty="0"/>
                  <a:t>254´ 45</a:t>
                </a:r>
                <a:r>
                  <a:rPr lang="cs-CZ" sz="2000" baseline="30000" dirty="0"/>
                  <a:t>0</a:t>
                </a:r>
                <a:r>
                  <a:rPr lang="cs-CZ" sz="2000" dirty="0"/>
                  <a:t> </a:t>
                </a:r>
                <a:endParaRPr lang="cs-CZ" sz="2000" dirty="0" smtClean="0"/>
              </a:p>
              <a:p>
                <a:pPr marL="0" indent="0">
                  <a:buNone/>
                </a:pPr>
                <a:r>
                  <a:rPr lang="el-GR" sz="2000" dirty="0">
                    <a:solidFill>
                      <a:srgbClr val="FF0000"/>
                    </a:solidFill>
                  </a:rPr>
                  <a:t>β</a:t>
                </a:r>
                <a:r>
                  <a:rPr lang="cs-CZ" sz="2000" dirty="0">
                    <a:solidFill>
                      <a:srgbClr val="FF0000"/>
                    </a:solidFill>
                  </a:rPr>
                  <a:t> 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= 105</a:t>
                </a:r>
                <a:r>
                  <a:rPr lang="cs-CZ" sz="2000" baseline="30000" dirty="0" smtClean="0">
                    <a:solidFill>
                      <a:srgbClr val="FF0000"/>
                    </a:solidFill>
                  </a:rPr>
                  <a:t>0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15´</a:t>
                </a:r>
                <a:endParaRPr lang="cs-CZ" sz="2000" dirty="0" smtClean="0"/>
              </a:p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00B050"/>
                    </a:solidFill>
                  </a:rPr>
                  <a:t>Zkouška:</a:t>
                </a:r>
                <a:r>
                  <a:rPr lang="el-GR" sz="2000" dirty="0">
                    <a:solidFill>
                      <a:srgbClr val="FF0000"/>
                    </a:solidFill>
                  </a:rPr>
                  <a:t> </a:t>
                </a:r>
                <a:r>
                  <a:rPr lang="el-GR" sz="1600" dirty="0" smtClean="0">
                    <a:solidFill>
                      <a:srgbClr val="FF0000"/>
                    </a:solidFill>
                  </a:rPr>
                  <a:t>α</a:t>
                </a:r>
                <a:r>
                  <a:rPr lang="cs-CZ" sz="1600" dirty="0">
                    <a:solidFill>
                      <a:srgbClr val="FF0000"/>
                    </a:solidFill>
                  </a:rPr>
                  <a:t> 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=</a:t>
                </a:r>
                <a:r>
                  <a:rPr lang="cs-CZ" sz="16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1600" i="1">
                            <a:latin typeface="Cambria Math"/>
                          </a:rPr>
                          <m:t>112</m:t>
                        </m:r>
                      </m:e>
                      <m:sup>
                        <m:r>
                          <a:rPr lang="cs-CZ" sz="1600" i="1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cs-CZ" sz="1600" i="1">
                        <a:latin typeface="Cambria Math"/>
                      </a:rPr>
                      <m:t>30</m:t>
                    </m:r>
                  </m:oMath>
                </a14:m>
                <a:r>
                  <a:rPr lang="cs-CZ" sz="1600" dirty="0"/>
                  <a:t> </a:t>
                </a:r>
                <a:endParaRPr lang="cs-CZ" sz="1600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1600" dirty="0" smtClean="0">
                    <a:solidFill>
                      <a:srgbClr val="FF0000"/>
                    </a:solidFill>
                  </a:rPr>
                  <a:t>                     </a:t>
                </a:r>
                <a:r>
                  <a:rPr lang="el-GR" sz="1600" dirty="0" smtClean="0">
                    <a:solidFill>
                      <a:srgbClr val="FF0000"/>
                    </a:solidFill>
                  </a:rPr>
                  <a:t>β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=  </a:t>
                </a:r>
                <a:r>
                  <a:rPr lang="cs-CZ" sz="1600" dirty="0">
                    <a:solidFill>
                      <a:srgbClr val="FF0000"/>
                    </a:solidFill>
                  </a:rPr>
                  <a:t>105</a:t>
                </a:r>
                <a:r>
                  <a:rPr lang="cs-CZ" sz="1600" baseline="30000" dirty="0">
                    <a:solidFill>
                      <a:srgbClr val="FF0000"/>
                    </a:solidFill>
                  </a:rPr>
                  <a:t>0</a:t>
                </a:r>
                <a:r>
                  <a:rPr lang="cs-CZ" sz="1600" dirty="0">
                    <a:solidFill>
                      <a:srgbClr val="FF0000"/>
                    </a:solidFill>
                  </a:rPr>
                  <a:t> 15´</a:t>
                </a:r>
                <a:endParaRPr lang="cs-CZ" sz="1600" dirty="0"/>
              </a:p>
              <a:p>
                <a:pPr marL="0" indent="0">
                  <a:buNone/>
                </a:pPr>
                <a:r>
                  <a:rPr lang="cs-CZ" sz="1600" dirty="0" smtClean="0">
                    <a:solidFill>
                      <a:srgbClr val="FF0000"/>
                    </a:solidFill>
                  </a:rPr>
                  <a:t>                      </a:t>
                </a:r>
                <a:r>
                  <a:rPr lang="el-GR" sz="1600" dirty="0" smtClean="0">
                    <a:solidFill>
                      <a:srgbClr val="FF0000"/>
                    </a:solidFill>
                  </a:rPr>
                  <a:t>γ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=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1600" i="1">
                            <a:latin typeface="Cambria Math"/>
                          </a:rPr>
                          <m:t>86</m:t>
                        </m:r>
                      </m:e>
                      <m:sup>
                        <m:r>
                          <a:rPr lang="cs-CZ" sz="1600" i="1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cs-CZ" sz="1600" i="1">
                        <a:latin typeface="Cambria Math"/>
                      </a:rPr>
                      <m:t>15</m:t>
                    </m:r>
                  </m:oMath>
                </a14:m>
                <a:endParaRPr lang="cs-CZ" sz="1600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1600" dirty="0" smtClean="0">
                    <a:solidFill>
                      <a:srgbClr val="FF0000"/>
                    </a:solidFill>
                  </a:rPr>
                  <a:t>                       </a:t>
                </a:r>
                <a:r>
                  <a:rPr lang="el-GR" sz="1600" dirty="0" smtClean="0">
                    <a:solidFill>
                      <a:srgbClr val="FF0000"/>
                    </a:solidFill>
                  </a:rPr>
                  <a:t>δ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1600" b="0" i="1" smtClean="0">
                            <a:latin typeface="Cambria Math"/>
                          </a:rPr>
                          <m:t> </m:t>
                        </m:r>
                        <m:r>
                          <a:rPr lang="cs-CZ" sz="1600" i="1">
                            <a:latin typeface="Cambria Math"/>
                          </a:rPr>
                          <m:t>56</m:t>
                        </m:r>
                      </m:e>
                      <m:sup>
                        <m:r>
                          <a:rPr lang="cs-CZ" sz="1600" i="1">
                            <a:latin typeface="Cambria Math"/>
                          </a:rPr>
                          <m:t>0   </m:t>
                        </m:r>
                      </m:sup>
                    </m:sSup>
                  </m:oMath>
                </a14:m>
                <a:endParaRPr lang="cs-CZ" sz="1600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r>
                  <a:rPr lang="cs-CZ" sz="1600" smtClean="0">
                    <a:solidFill>
                      <a:srgbClr val="00B050"/>
                    </a:solidFill>
                  </a:rPr>
                  <a:t>                </a:t>
                </a:r>
                <a:r>
                  <a:rPr lang="cs-CZ" sz="1600">
                    <a:solidFill>
                      <a:srgbClr val="00B050"/>
                    </a:solidFill>
                  </a:rPr>
                  <a:t> 359</a:t>
                </a:r>
                <a:r>
                  <a:rPr lang="cs-CZ" sz="1600" baseline="30000">
                    <a:solidFill>
                      <a:srgbClr val="00B050"/>
                    </a:solidFill>
                  </a:rPr>
                  <a:t>0</a:t>
                </a:r>
                <a:r>
                  <a:rPr lang="cs-CZ" sz="1600">
                    <a:solidFill>
                      <a:srgbClr val="00B050"/>
                    </a:solidFill>
                  </a:rPr>
                  <a:t> 60´ </a:t>
                </a:r>
                <a:r>
                  <a:rPr lang="cs-CZ" sz="1600">
                    <a:solidFill>
                      <a:srgbClr val="FF0000"/>
                    </a:solidFill>
                  </a:rPr>
                  <a:t>= 360</a:t>
                </a:r>
                <a:r>
                  <a:rPr lang="cs-CZ" sz="1600" baseline="30000">
                    <a:solidFill>
                      <a:srgbClr val="FF0000"/>
                    </a:solidFill>
                  </a:rPr>
                  <a:t>0</a:t>
                </a:r>
                <a:endParaRPr lang="cs-CZ" sz="1600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r>
                  <a:rPr lang="cs-CZ" sz="1600" dirty="0" smtClean="0">
                    <a:solidFill>
                      <a:srgbClr val="00B050"/>
                    </a:solidFill>
                  </a:rPr>
                  <a:t>    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Úhel je</a:t>
                </a:r>
                <a:r>
                  <a:rPr lang="cs-CZ" sz="1600" dirty="0" smtClean="0">
                    <a:solidFill>
                      <a:srgbClr val="00B050"/>
                    </a:solidFill>
                  </a:rPr>
                  <a:t>   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 </a:t>
                </a:r>
                <a:r>
                  <a:rPr lang="el-GR" sz="1600" dirty="0">
                    <a:solidFill>
                      <a:srgbClr val="FF0000"/>
                    </a:solidFill>
                  </a:rPr>
                  <a:t>β</a:t>
                </a:r>
                <a:r>
                  <a:rPr lang="cs-CZ" sz="1600" dirty="0">
                    <a:solidFill>
                      <a:srgbClr val="FF0000"/>
                    </a:solidFill>
                  </a:rPr>
                  <a:t>=  105</a:t>
                </a:r>
                <a:r>
                  <a:rPr lang="cs-CZ" sz="1600" baseline="30000" dirty="0">
                    <a:solidFill>
                      <a:srgbClr val="FF0000"/>
                    </a:solidFill>
                  </a:rPr>
                  <a:t>0</a:t>
                </a:r>
                <a:r>
                  <a:rPr lang="cs-CZ" sz="1600" dirty="0">
                    <a:solidFill>
                      <a:srgbClr val="FF0000"/>
                    </a:solidFill>
                  </a:rPr>
                  <a:t> 15</a:t>
                </a:r>
                <a:r>
                  <a:rPr lang="cs-CZ" sz="1600" dirty="0" smtClean="0">
                    <a:solidFill>
                      <a:srgbClr val="00B050"/>
                    </a:solidFill>
                  </a:rPr>
                  <a:t>  </a:t>
                </a:r>
              </a:p>
              <a:p>
                <a:pPr marL="0" indent="0">
                  <a:buNone/>
                </a:pPr>
                <a:endParaRPr lang="cs-CZ" sz="16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" name="Zástupný symbol pro obsah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1662" t="-6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Lichoběžník 3"/>
          <p:cNvSpPr/>
          <p:nvPr/>
        </p:nvSpPr>
        <p:spPr>
          <a:xfrm>
            <a:off x="1043608" y="3501008"/>
            <a:ext cx="1440160" cy="1072136"/>
          </a:xfrm>
          <a:prstGeom prst="trapezoi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97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/>
              <a:t>49</a:t>
            </a:r>
            <a:r>
              <a:rPr lang="cs-CZ" sz="2800" dirty="0">
                <a:solidFill>
                  <a:srgbClr val="00B050"/>
                </a:solidFill>
              </a:rPr>
              <a:t> </a:t>
            </a:r>
            <a:r>
              <a:rPr lang="cs-CZ" sz="2800" dirty="0">
                <a:solidFill>
                  <a:srgbClr val="FF0000"/>
                </a:solidFill>
              </a:rPr>
              <a:t>samostatná práce žáků </a:t>
            </a:r>
            <a:r>
              <a:rPr lang="cs-CZ" sz="2800" dirty="0" smtClean="0">
                <a:solidFill>
                  <a:srgbClr val="00B050"/>
                </a:solidFill>
              </a:rPr>
              <a:t/>
            </a:r>
            <a:br>
              <a:rPr lang="cs-CZ" sz="2800" dirty="0" smtClean="0">
                <a:solidFill>
                  <a:srgbClr val="00B050"/>
                </a:solidFill>
              </a:rPr>
            </a:br>
            <a:r>
              <a:rPr lang="cs-CZ" sz="2800" dirty="0" smtClean="0">
                <a:solidFill>
                  <a:srgbClr val="FF0000"/>
                </a:solidFill>
              </a:rPr>
              <a:t>ŘEŠENÍ </a:t>
            </a:r>
            <a:r>
              <a:rPr lang="cs-CZ" sz="2800" dirty="0" smtClean="0"/>
              <a:t>Úhly </a:t>
            </a:r>
            <a:r>
              <a:rPr lang="cs-CZ" sz="2800" dirty="0"/>
              <a:t>v konvexních </a:t>
            </a:r>
            <a:r>
              <a:rPr lang="cs-CZ" sz="2800" dirty="0" smtClean="0"/>
              <a:t>čtyřúhelnících</a:t>
            </a:r>
            <a:br>
              <a:rPr lang="cs-CZ" sz="2800" dirty="0" smtClean="0"/>
            </a:b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1600" dirty="0" smtClean="0"/>
                  <a:t>1.Je dán konvexní </a:t>
                </a:r>
                <a:r>
                  <a:rPr lang="cs-CZ" sz="1600" dirty="0"/>
                  <a:t>čtyřúhelník </a:t>
                </a:r>
                <a:r>
                  <a:rPr lang="cs-CZ" sz="1600" dirty="0" smtClean="0"/>
                  <a:t>ABCD s  úhly :</a:t>
                </a:r>
                <a:endParaRPr lang="cs-CZ" sz="1600" dirty="0"/>
              </a:p>
              <a:p>
                <a:pPr marL="0" indent="0">
                  <a:buNone/>
                </a:pPr>
                <a:r>
                  <a:rPr lang="cs-CZ" sz="1800" b="1" dirty="0"/>
                  <a:t> </a:t>
                </a:r>
                <a:r>
                  <a:rPr lang="el-GR" sz="1800" b="1" dirty="0"/>
                  <a:t>α</a:t>
                </a:r>
                <a:r>
                  <a:rPr lang="cs-CZ" sz="1800" b="1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1600" b="1" i="1" smtClean="0">
                            <a:latin typeface="Cambria Math"/>
                          </a:rPr>
                          <m:t>𝟓𝟖</m:t>
                        </m:r>
                      </m:e>
                      <m:sup>
                        <m:r>
                          <a:rPr lang="cs-CZ" sz="1600" b="1" i="1"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cs-CZ" sz="1600" b="1" i="1" smtClean="0">
                        <a:solidFill>
                          <a:schemeClr val="tx1"/>
                        </a:solidFill>
                        <a:latin typeface="Cambria Math"/>
                      </a:rPr>
                      <m:t>   </m:t>
                    </m:r>
                    <m:r>
                      <m:rPr>
                        <m:nor/>
                      </m:rPr>
                      <a:rPr lang="el-GR" sz="1800" b="1" dirty="0">
                        <a:solidFill>
                          <a:schemeClr val="tx1"/>
                        </a:solidFill>
                      </a:rPr>
                      <m:t>β</m:t>
                    </m:r>
                    <m:r>
                      <a:rPr lang="cs-CZ" sz="1600" b="1" i="1">
                        <a:latin typeface="Cambria Math"/>
                      </a:rPr>
                      <m:t>=</m:t>
                    </m:r>
                    <m:r>
                      <a:rPr lang="cs-CZ" sz="1600" b="1" i="1" smtClean="0">
                        <a:latin typeface="Cambria Math"/>
                      </a:rPr>
                      <m:t>𝟏𝟐𝟐</m:t>
                    </m:r>
                    <m:r>
                      <a:rPr lang="cs-CZ" sz="1600" b="1" i="1" smtClean="0">
                        <a:latin typeface="Cambria Math"/>
                      </a:rPr>
                      <m:t>  </m:t>
                    </m:r>
                    <m:r>
                      <m:rPr>
                        <m:nor/>
                      </m:rPr>
                      <a:rPr lang="cs-CZ" sz="1600" dirty="0"/>
                      <m:t>dopo</m:t>
                    </m:r>
                    <m:r>
                      <m:rPr>
                        <m:nor/>
                      </m:rPr>
                      <a:rPr lang="cs-CZ" sz="1600" dirty="0"/>
                      <m:t>čí</m:t>
                    </m:r>
                    <m:r>
                      <m:rPr>
                        <m:nor/>
                      </m:rPr>
                      <a:rPr lang="cs-CZ" sz="1600" dirty="0"/>
                      <m:t>tej</m:t>
                    </m:r>
                    <m:r>
                      <m:rPr>
                        <m:nor/>
                      </m:rPr>
                      <a:rPr lang="cs-CZ" sz="1600" dirty="0"/>
                      <m:t> </m:t>
                    </m:r>
                    <m:r>
                      <m:rPr>
                        <m:nor/>
                      </m:rPr>
                      <a:rPr lang="cs-CZ" sz="1600" dirty="0"/>
                      <m:t>chyb</m:t>
                    </m:r>
                    <m:r>
                      <m:rPr>
                        <m:nor/>
                      </m:rPr>
                      <a:rPr lang="cs-CZ" sz="1600" dirty="0"/>
                      <m:t>ě</m:t>
                    </m:r>
                    <m:r>
                      <m:rPr>
                        <m:nor/>
                      </m:rPr>
                      <a:rPr lang="cs-CZ" sz="1600" dirty="0"/>
                      <m:t>j</m:t>
                    </m:r>
                    <m:r>
                      <m:rPr>
                        <m:nor/>
                      </m:rPr>
                      <a:rPr lang="cs-CZ" sz="1600" dirty="0"/>
                      <m:t>í</m:t>
                    </m:r>
                    <m:r>
                      <m:rPr>
                        <m:nor/>
                      </m:rPr>
                      <a:rPr lang="cs-CZ" sz="1600" dirty="0"/>
                      <m:t>c</m:t>
                    </m:r>
                    <m:r>
                      <m:rPr>
                        <m:nor/>
                      </m:rPr>
                      <a:rPr lang="cs-CZ" sz="1600" dirty="0"/>
                      <m:t>í</m:t>
                    </m:r>
                    <m:r>
                      <a:rPr lang="cs-CZ" sz="1600" dirty="0">
                        <a:latin typeface="Cambria Math"/>
                      </a:rPr>
                      <m:t> ú</m:t>
                    </m:r>
                    <m:r>
                      <m:rPr>
                        <m:sty m:val="p"/>
                      </m:rPr>
                      <a:rPr lang="cs-CZ" sz="1600" dirty="0">
                        <a:latin typeface="Cambria Math"/>
                      </a:rPr>
                      <m:t>hly</m:t>
                    </m:r>
                  </m:oMath>
                </a14:m>
                <a:r>
                  <a:rPr lang="cs-CZ" sz="1600" dirty="0">
                    <a:latin typeface="Cambria Math"/>
                  </a:rPr>
                  <a:t>(udělej </a:t>
                </a:r>
                <a:r>
                  <a:rPr lang="cs-CZ" sz="1600" dirty="0" smtClean="0">
                    <a:latin typeface="Cambria Math"/>
                  </a:rPr>
                  <a:t>náčrt)</a:t>
                </a:r>
              </a:p>
              <a:p>
                <a:pPr marL="0" indent="0">
                  <a:buNone/>
                </a:pPr>
                <a:r>
                  <a:rPr lang="cs-CZ" sz="1600" dirty="0" smtClean="0">
                    <a:latin typeface="Cambria Math"/>
                  </a:rPr>
                  <a:t>-----------------------------------------------</a:t>
                </a:r>
              </a:p>
              <a:p>
                <a:pPr marL="0" indent="0">
                  <a:buNone/>
                </a:pPr>
                <a:endParaRPr lang="cs-CZ" sz="1600" dirty="0" smtClean="0"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cs-CZ" sz="1600" dirty="0" smtClean="0">
                    <a:latin typeface="Cambria Math"/>
                  </a:rPr>
                  <a:t>                                                   </a:t>
                </a:r>
                <a:endParaRPr lang="cs-CZ" sz="1600" dirty="0"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cs-CZ" sz="1600" dirty="0" smtClean="0">
                    <a:latin typeface="Cambria Math"/>
                  </a:rPr>
                  <a:t>D                             C     </a:t>
                </a:r>
                <a:r>
                  <a:rPr lang="cs-CZ" sz="1600" dirty="0" smtClean="0">
                    <a:solidFill>
                      <a:srgbClr val="FF0000"/>
                    </a:solidFill>
                    <a:latin typeface="Cambria Math"/>
                  </a:rPr>
                  <a:t>PLATÍ: </a:t>
                </a:r>
                <a:r>
                  <a:rPr lang="el-GR" sz="1600" dirty="0" smtClean="0">
                    <a:solidFill>
                      <a:srgbClr val="00B050"/>
                    </a:solidFill>
                    <a:latin typeface="Cambria Math"/>
                  </a:rPr>
                  <a:t>α</a:t>
                </a:r>
                <a:r>
                  <a:rPr lang="cs-CZ" sz="1600" dirty="0" smtClean="0">
                    <a:solidFill>
                      <a:srgbClr val="00B050"/>
                    </a:solidFill>
                    <a:latin typeface="Cambria Math"/>
                  </a:rPr>
                  <a:t>  =</a:t>
                </a:r>
                <a:r>
                  <a:rPr lang="el-GR" sz="1600" dirty="0">
                    <a:solidFill>
                      <a:srgbClr val="00B050"/>
                    </a:solidFill>
                    <a:latin typeface="Cambria Math"/>
                  </a:rPr>
                  <a:t>γ</a:t>
                </a:r>
                <a:r>
                  <a:rPr lang="cs-CZ" sz="1600" dirty="0" smtClean="0">
                    <a:solidFill>
                      <a:srgbClr val="00B050"/>
                    </a:solidFill>
                    <a:latin typeface="Cambria Math"/>
                  </a:rPr>
                  <a:t>  </a:t>
                </a:r>
              </a:p>
              <a:p>
                <a:pPr marL="0" indent="0">
                  <a:buNone/>
                </a:pPr>
                <a:r>
                  <a:rPr lang="cs-CZ" sz="1600" dirty="0" smtClean="0">
                    <a:solidFill>
                      <a:srgbClr val="00B050"/>
                    </a:solidFill>
                    <a:latin typeface="Cambria Math"/>
                  </a:rPr>
                  <a:t>       </a:t>
                </a:r>
                <a:r>
                  <a:rPr lang="el-GR" sz="1600" dirty="0" smtClean="0">
                    <a:solidFill>
                      <a:srgbClr val="FF0000"/>
                    </a:solidFill>
                    <a:latin typeface="Cambria Math"/>
                  </a:rPr>
                  <a:t>δ</a:t>
                </a:r>
                <a:r>
                  <a:rPr lang="cs-CZ" sz="1600" dirty="0" smtClean="0">
                    <a:solidFill>
                      <a:srgbClr val="FF0000"/>
                    </a:solidFill>
                    <a:latin typeface="Cambria Math"/>
                  </a:rPr>
                  <a:t>=?</a:t>
                </a:r>
                <a:r>
                  <a:rPr lang="cs-CZ" sz="1600" dirty="0" smtClean="0">
                    <a:solidFill>
                      <a:srgbClr val="00B050"/>
                    </a:solidFill>
                    <a:latin typeface="Cambria Math"/>
                  </a:rPr>
                  <a:t>         </a:t>
                </a:r>
                <a:r>
                  <a:rPr lang="el-GR" sz="1600" dirty="0" smtClean="0">
                    <a:solidFill>
                      <a:srgbClr val="FF0000"/>
                    </a:solidFill>
                    <a:latin typeface="Cambria Math"/>
                  </a:rPr>
                  <a:t>γ</a:t>
                </a:r>
                <a:r>
                  <a:rPr lang="cs-CZ" sz="1600" dirty="0" smtClean="0">
                    <a:solidFill>
                      <a:srgbClr val="FF0000"/>
                    </a:solidFill>
                    <a:latin typeface="Cambria Math"/>
                  </a:rPr>
                  <a:t>= ?</a:t>
                </a:r>
                <a:r>
                  <a:rPr lang="cs-CZ" sz="1600" baseline="30000" dirty="0" smtClean="0">
                    <a:solidFill>
                      <a:srgbClr val="FF0000"/>
                    </a:solidFill>
                    <a:latin typeface="Cambria Math"/>
                  </a:rPr>
                  <a:t>                               </a:t>
                </a:r>
                <a:r>
                  <a:rPr lang="el-GR" sz="1600" dirty="0" smtClean="0">
                    <a:solidFill>
                      <a:srgbClr val="00B050"/>
                    </a:solidFill>
                  </a:rPr>
                  <a:t>β</a:t>
                </a:r>
                <a:r>
                  <a:rPr lang="cs-CZ" sz="1600" dirty="0" smtClean="0">
                    <a:solidFill>
                      <a:srgbClr val="00B050"/>
                    </a:solidFill>
                    <a:latin typeface="Cambria Math"/>
                  </a:rPr>
                  <a:t>  = </a:t>
                </a:r>
                <a:r>
                  <a:rPr lang="el-GR" sz="1600" dirty="0">
                    <a:solidFill>
                      <a:srgbClr val="00B050"/>
                    </a:solidFill>
                    <a:latin typeface="Cambria Math"/>
                  </a:rPr>
                  <a:t>δ</a:t>
                </a:r>
                <a:endParaRPr lang="cs-CZ" sz="1600" dirty="0" smtClean="0">
                  <a:solidFill>
                    <a:srgbClr val="00B050"/>
                  </a:solidFill>
                  <a:latin typeface="Cambria Math"/>
                </a:endParaRPr>
              </a:p>
              <a:p>
                <a:pPr marL="0" indent="0">
                  <a:buNone/>
                </a:pPr>
                <a:endParaRPr lang="cs-CZ" sz="1600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sz="1600" dirty="0"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cs-CZ" sz="1600" dirty="0" smtClean="0">
                    <a:latin typeface="Cambria Math"/>
                  </a:rPr>
                  <a:t>                    </a:t>
                </a:r>
                <a:r>
                  <a:rPr lang="el-GR" sz="1600" dirty="0" smtClean="0">
                    <a:solidFill>
                      <a:srgbClr val="00B050"/>
                    </a:solidFill>
                    <a:latin typeface="Cambria Math"/>
                  </a:rPr>
                  <a:t>β</a:t>
                </a:r>
                <a:r>
                  <a:rPr lang="cs-CZ" sz="1600" dirty="0" smtClean="0">
                    <a:solidFill>
                      <a:srgbClr val="00B050"/>
                    </a:solidFill>
                    <a:latin typeface="Cambria Math"/>
                  </a:rPr>
                  <a:t> =   122     </a:t>
                </a:r>
                <a:endParaRPr lang="cs-CZ" sz="1600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sz="1600" dirty="0"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cs-CZ" sz="1600" dirty="0" smtClean="0">
                    <a:latin typeface="Cambria Math"/>
                  </a:rPr>
                  <a:t>A                    B</a:t>
                </a:r>
              </a:p>
              <a:p>
                <a:pPr marL="0" indent="0">
                  <a:buNone/>
                </a:pPr>
                <a:endParaRPr lang="cs-CZ" sz="1600" dirty="0">
                  <a:latin typeface="Cambria Math"/>
                </a:endParaRPr>
              </a:p>
              <a:p>
                <a:pPr marL="0" indent="0">
                  <a:buNone/>
                </a:pPr>
                <a:endParaRPr lang="cs-CZ" sz="1600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sz="1600" dirty="0" smtClean="0">
                  <a:latin typeface="Cambria Math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/>
                <a:stretch>
                  <a:fillRect l="-754" t="-4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4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FF0000"/>
                    </a:solidFill>
                  </a:rPr>
                  <a:t>VÝPOČET</a:t>
                </a:r>
              </a:p>
              <a:p>
                <a:pPr marL="0" indent="0">
                  <a:buNone/>
                </a:pPr>
                <a:endParaRPr lang="cs-CZ" sz="2000" dirty="0" smtClean="0">
                  <a:solidFill>
                    <a:srgbClr val="FF0000"/>
                  </a:solidFill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el-GR" sz="2000" dirty="0" smtClean="0">
                    <a:solidFill>
                      <a:srgbClr val="FF0000"/>
                    </a:solidFill>
                    <a:latin typeface="Cambria Math"/>
                  </a:rPr>
                  <a:t>α</a:t>
                </a:r>
                <a:r>
                  <a:rPr lang="cs-CZ" sz="2000" dirty="0" smtClean="0">
                    <a:latin typeface="Cambria Math"/>
                  </a:rPr>
                  <a:t>  </a:t>
                </a:r>
                <a:r>
                  <a:rPr lang="cs-CZ" sz="2000" dirty="0">
                    <a:latin typeface="Cambria Math"/>
                  </a:rPr>
                  <a:t>=</a:t>
                </a:r>
                <a:r>
                  <a:rPr lang="el-GR" sz="2000" dirty="0">
                    <a:solidFill>
                      <a:srgbClr val="FF0000"/>
                    </a:solidFill>
                    <a:latin typeface="Cambria Math"/>
                  </a:rPr>
                  <a:t>γ</a:t>
                </a:r>
                <a:r>
                  <a:rPr lang="cs-CZ" sz="2000" dirty="0">
                    <a:latin typeface="Cambria Math"/>
                  </a:rPr>
                  <a:t> </a:t>
                </a:r>
                <a:r>
                  <a:rPr lang="cs-CZ" sz="2000" dirty="0">
                    <a:solidFill>
                      <a:srgbClr val="FF0000"/>
                    </a:solidFill>
                    <a:latin typeface="Cambria Math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𝟓</m:t>
                        </m:r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𝟖</m:t>
                        </m:r>
                      </m:e>
                      <m:sup>
                        <m:r>
                          <a:rPr lang="cs-CZ" sz="20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𝟎</m:t>
                        </m:r>
                      </m:sup>
                    </m:sSup>
                  </m:oMath>
                </a14:m>
                <a:endParaRPr lang="cs-CZ" sz="2000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el-GR" sz="2000" dirty="0">
                    <a:solidFill>
                      <a:srgbClr val="FF0000"/>
                    </a:solidFill>
                    <a:latin typeface="Cambria Math"/>
                  </a:rPr>
                  <a:t>β</a:t>
                </a:r>
                <a:r>
                  <a:rPr lang="cs-CZ" sz="2000" dirty="0" smtClean="0">
                    <a:solidFill>
                      <a:srgbClr val="FF0000"/>
                    </a:solidFill>
                    <a:latin typeface="Cambria Math"/>
                  </a:rPr>
                  <a:t>  = </a:t>
                </a:r>
                <a:r>
                  <a:rPr lang="el-GR" sz="2000" dirty="0" smtClean="0">
                    <a:solidFill>
                      <a:srgbClr val="FF0000"/>
                    </a:solidFill>
                    <a:latin typeface="Cambria Math"/>
                  </a:rPr>
                  <a:t>δ</a:t>
                </a:r>
                <a:r>
                  <a:rPr lang="cs-CZ" sz="2000" dirty="0" smtClean="0">
                    <a:solidFill>
                      <a:srgbClr val="FF0000"/>
                    </a:solidFill>
                    <a:latin typeface="Cambria Math"/>
                  </a:rPr>
                  <a:t> =</a:t>
                </a:r>
                <a:r>
                  <a:rPr lang="cs-CZ" sz="2000" b="1" dirty="0" smtClean="0">
                    <a:latin typeface="Cambria Math"/>
                  </a:rPr>
                  <a:t>122</a:t>
                </a:r>
                <a:endParaRPr lang="cs-CZ" sz="2000" b="1" dirty="0">
                  <a:latin typeface="Cambria Math"/>
                </a:endParaRPr>
              </a:p>
              <a:p>
                <a:pPr marL="0" indent="0">
                  <a:buNone/>
                </a:pPr>
                <a:endParaRPr lang="cs-CZ" sz="2000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FF0000"/>
                    </a:solidFill>
                  </a:rPr>
                  <a:t>ZKOUŠKA</a:t>
                </a:r>
              </a:p>
              <a:p>
                <a:pPr marL="0" indent="0">
                  <a:buNone/>
                </a:pPr>
                <a:r>
                  <a:rPr lang="el-GR" sz="2000" dirty="0">
                    <a:solidFill>
                      <a:srgbClr val="FF0000"/>
                    </a:solidFill>
                    <a:latin typeface="Cambria Math"/>
                  </a:rPr>
                  <a:t>α</a:t>
                </a:r>
                <a:r>
                  <a:rPr lang="cs-CZ" sz="2000" dirty="0">
                    <a:latin typeface="Cambria Math"/>
                  </a:rPr>
                  <a:t> </a:t>
                </a:r>
                <a:r>
                  <a:rPr lang="cs-CZ" sz="2000" baseline="-25000" dirty="0">
                    <a:latin typeface="Cambria Math"/>
                  </a:rPr>
                  <a:t>=</a:t>
                </a:r>
                <a:r>
                  <a:rPr lang="cs-CZ" sz="2000" dirty="0" smtClean="0">
                    <a:latin typeface="Cambria Math"/>
                  </a:rPr>
                  <a:t>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>
                            <a:latin typeface="Cambria Math"/>
                          </a:rPr>
                          <m:t>𝟓</m:t>
                        </m:r>
                        <m:r>
                          <a:rPr lang="cs-CZ" sz="2000" b="1" i="1" smtClean="0">
                            <a:latin typeface="Cambria Math"/>
                          </a:rPr>
                          <m:t>𝟖</m:t>
                        </m:r>
                      </m:e>
                      <m:sup>
                        <m:r>
                          <a:rPr lang="cs-CZ" sz="2000" b="1" i="1">
                            <a:latin typeface="Cambria Math"/>
                          </a:rPr>
                          <m:t>𝟎</m:t>
                        </m:r>
                      </m:sup>
                    </m:sSup>
                  </m:oMath>
                </a14:m>
                <a:endParaRPr lang="cs-CZ" sz="20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el-GR" sz="2000" dirty="0" smtClean="0">
                    <a:solidFill>
                      <a:srgbClr val="FF0000"/>
                    </a:solidFill>
                  </a:rPr>
                  <a:t>β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</a:rPr>
                          <m:t>𝟏𝟐𝟐</m:t>
                        </m:r>
                      </m:e>
                      <m:sup>
                        <m:r>
                          <a:rPr lang="cs-CZ" sz="2000" b="1" i="1">
                            <a:latin typeface="Cambria Math"/>
                          </a:rPr>
                          <m:t>𝟎</m:t>
                        </m:r>
                      </m:sup>
                    </m:sSup>
                  </m:oMath>
                </a14:m>
                <a:endParaRPr lang="cs-CZ" sz="2000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el-GR" sz="2000" dirty="0">
                    <a:solidFill>
                      <a:srgbClr val="FF0000"/>
                    </a:solidFill>
                    <a:latin typeface="Cambria Math"/>
                  </a:rPr>
                  <a:t>γ</a:t>
                </a:r>
                <a:r>
                  <a:rPr lang="cs-CZ" sz="2000" dirty="0">
                    <a:latin typeface="Cambria Math"/>
                  </a:rPr>
                  <a:t> </a:t>
                </a:r>
                <a:r>
                  <a:rPr lang="cs-CZ" sz="2000" dirty="0">
                    <a:solidFill>
                      <a:srgbClr val="FF0000"/>
                    </a:solidFill>
                    <a:latin typeface="Cambria Math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>
                            <a:latin typeface="Cambria Math"/>
                          </a:rPr>
                          <m:t>𝟓𝟖</m:t>
                        </m:r>
                      </m:e>
                      <m:sup>
                        <m:r>
                          <a:rPr lang="cs-CZ" sz="2000" b="1" i="1">
                            <a:latin typeface="Cambria Math"/>
                          </a:rPr>
                          <m:t>𝟎</m:t>
                        </m:r>
                      </m:sup>
                    </m:sSup>
                  </m:oMath>
                </a14:m>
                <a:endParaRPr lang="cs-CZ" sz="20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el-GR" sz="2000" dirty="0">
                    <a:solidFill>
                      <a:srgbClr val="FF0000"/>
                    </a:solidFill>
                  </a:rPr>
                  <a:t>δ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</a:rPr>
                          <m:t>𝟏𝟐𝟐</m:t>
                        </m:r>
                      </m:e>
                      <m:sup>
                        <m:r>
                          <a:rPr lang="cs-CZ" sz="2000" b="1" i="1">
                            <a:latin typeface="Cambria Math"/>
                          </a:rPr>
                          <m:t>𝟎</m:t>
                        </m:r>
                      </m:sup>
                    </m:sSup>
                  </m:oMath>
                </a14:m>
                <a:endParaRPr lang="cs-CZ" sz="2000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FF0000"/>
                    </a:solidFill>
                  </a:rPr>
                  <a:t>------------</a:t>
                </a:r>
                <a:endParaRPr lang="cs-CZ" sz="20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FF0000"/>
                    </a:solidFill>
                  </a:rPr>
                  <a:t>        360</a:t>
                </a:r>
              </a:p>
              <a:p>
                <a:pPr marL="0" indent="0">
                  <a:buNone/>
                </a:pPr>
                <a:endParaRPr lang="cs-CZ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1662" t="-674" b="-9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Kosoúhelník 5"/>
          <p:cNvSpPr/>
          <p:nvPr/>
        </p:nvSpPr>
        <p:spPr>
          <a:xfrm>
            <a:off x="588190" y="3618078"/>
            <a:ext cx="1535538" cy="1179074"/>
          </a:xfrm>
          <a:prstGeom prst="parallelogram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92878" y="4531773"/>
            <a:ext cx="7633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00B050"/>
                </a:solidFill>
              </a:rPr>
              <a:t> </a:t>
            </a:r>
            <a:r>
              <a:rPr lang="el-GR" sz="1600" dirty="0" smtClean="0">
                <a:solidFill>
                  <a:srgbClr val="00B050"/>
                </a:solidFill>
              </a:rPr>
              <a:t>α</a:t>
            </a:r>
            <a:r>
              <a:rPr lang="cs-CZ" sz="1600" dirty="0" smtClean="0">
                <a:solidFill>
                  <a:srgbClr val="00B050"/>
                </a:solidFill>
              </a:rPr>
              <a:t>=58</a:t>
            </a:r>
            <a:r>
              <a:rPr lang="cs-CZ" sz="1600" baseline="30000" dirty="0" smtClean="0">
                <a:solidFill>
                  <a:srgbClr val="00B050"/>
                </a:solidFill>
              </a:rPr>
              <a:t>0</a:t>
            </a:r>
            <a:r>
              <a:rPr lang="el-GR" sz="1200" dirty="0" smtClean="0">
                <a:solidFill>
                  <a:srgbClr val="FF0000"/>
                </a:solidFill>
              </a:rPr>
              <a:t> </a:t>
            </a:r>
            <a:endParaRPr lang="cs-CZ" sz="1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7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Seznam zdrojů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Zdroj: vlastní tvorba autora</a:t>
            </a:r>
          </a:p>
          <a:p>
            <a:pPr marL="0" indent="0">
              <a:buNone/>
            </a:pPr>
            <a:r>
              <a:rPr lang="cs-CZ" b="1"/>
              <a:t>Obrázky a kliparty:</a:t>
            </a:r>
          </a:p>
          <a:p>
            <a:pPr marL="0" indent="0">
              <a:buNone/>
            </a:pPr>
            <a:r>
              <a:rPr lang="en-US" smtClean="0"/>
              <a:t>Dostupný</a:t>
            </a:r>
            <a:r>
              <a:rPr lang="en-US" dirty="0" smtClean="0"/>
              <a:t> </a:t>
            </a:r>
            <a:r>
              <a:rPr lang="en-US" dirty="0"/>
              <a:t>z http://office.microsoft.com/cs-cz/images/]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086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454</Words>
  <Application>Microsoft Office PowerPoint</Application>
  <PresentationFormat>Předvádění na obrazovce (4:3)</PresentationFormat>
  <Paragraphs>106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 49  Procvičovací pracovní list  Opakování vlastností  úhlů v čtyřúhelníku -pracují všichni žáci</vt:lpstr>
      <vt:lpstr>48 samostatná práce žáků Úhly v nekonvexních čtyřúhelnících  </vt:lpstr>
      <vt:lpstr>49 samostatná práce žáků  Úhly v konvexních čtyřúhelnících </vt:lpstr>
      <vt:lpstr>49samostatné práce žáků  ŘEŠENÍ Úhly v nekonvexních čtyřúhelnících </vt:lpstr>
      <vt:lpstr>49 samostatná práce žáků  ŘEŠENÍ Úhly v konvexních čtyřúhelnících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VLASTNOSTI:čtyřúhelníků</dc:title>
  <dc:creator>ZS SLOVAN</dc:creator>
  <cp:lastModifiedBy>H Koláčková</cp:lastModifiedBy>
  <cp:revision>32</cp:revision>
  <dcterms:created xsi:type="dcterms:W3CDTF">2012-05-13T05:34:00Z</dcterms:created>
  <dcterms:modified xsi:type="dcterms:W3CDTF">2013-04-30T05:54:31Z</dcterms:modified>
</cp:coreProperties>
</file>