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8" r:id="rId2"/>
    <p:sldId id="267" r:id="rId3"/>
    <p:sldId id="259" r:id="rId4"/>
    <p:sldId id="265" r:id="rId5"/>
    <p:sldId id="266" r:id="rId6"/>
    <p:sldId id="269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2" d="100"/>
          <a:sy n="82" d="100"/>
        </p:scale>
        <p:origin x="-156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19236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48982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46566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21803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97256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54857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26954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48817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41925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71302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53743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0471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4868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259632" y="1413867"/>
            <a:ext cx="7222194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PŘEDMĚT: MATEMATIKA</a:t>
            </a:r>
          </a:p>
          <a:p>
            <a:r>
              <a:rPr lang="cs-CZ" dirty="0" smtClean="0"/>
              <a:t>ROČNÍK:6</a:t>
            </a:r>
          </a:p>
          <a:p>
            <a:r>
              <a:rPr lang="cs-CZ" dirty="0" smtClean="0"/>
              <a:t>TÉMA: TROJÚHELNÍK A TROJÚHELNÍKOVÁ NEROVNOST</a:t>
            </a:r>
          </a:p>
          <a:p>
            <a:r>
              <a:rPr lang="cs-CZ" dirty="0" smtClean="0"/>
              <a:t>AUTOR: MGR. IVA ŠKVARLOVÁ</a:t>
            </a:r>
          </a:p>
          <a:p>
            <a:r>
              <a:rPr lang="cs-CZ" dirty="0" smtClean="0"/>
              <a:t>DATUM VYTVOŘENÍ: 10.3. 2012</a:t>
            </a:r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 19 _IŠ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52532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ANOTACE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 smtClean="0"/>
              <a:t>      a)</a:t>
            </a:r>
            <a:r>
              <a:rPr lang="cs-CZ" b="1" i="1" dirty="0" smtClean="0"/>
              <a:t>Cílová </a:t>
            </a:r>
            <a:r>
              <a:rPr lang="cs-CZ" b="1" i="1" dirty="0"/>
              <a:t>skupina</a:t>
            </a:r>
            <a:r>
              <a:rPr lang="cs-CZ" dirty="0"/>
              <a:t> : Práce je určena pro žáky 6.ročníku</a:t>
            </a:r>
          </a:p>
          <a:p>
            <a:pPr marL="0" indent="0">
              <a:buNone/>
            </a:pPr>
            <a:r>
              <a:rPr lang="cs-CZ" dirty="0" smtClean="0"/>
              <a:t>      b)</a:t>
            </a:r>
            <a:r>
              <a:rPr lang="cs-CZ" b="1" i="1" dirty="0" smtClean="0"/>
              <a:t>Téma </a:t>
            </a:r>
            <a:r>
              <a:rPr lang="cs-CZ" dirty="0" smtClean="0"/>
              <a:t>: Praktické využití trojúhelníkové nerovnosti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c)</a:t>
            </a:r>
            <a:r>
              <a:rPr lang="cs-CZ" b="1" i="1" dirty="0" smtClean="0"/>
              <a:t>Cíl</a:t>
            </a:r>
            <a:r>
              <a:rPr lang="cs-CZ" i="1" dirty="0" smtClean="0"/>
              <a:t> </a:t>
            </a:r>
            <a:r>
              <a:rPr lang="cs-CZ" dirty="0"/>
              <a:t>:Uplatnění vlastních vědomostí žáka </a:t>
            </a:r>
            <a:r>
              <a:rPr lang="cs-CZ" dirty="0" smtClean="0"/>
              <a:t>v</a:t>
            </a:r>
            <a:r>
              <a:rPr lang="cs-CZ" dirty="0"/>
              <a:t> procvičování učiva</a:t>
            </a:r>
          </a:p>
          <a:p>
            <a:pPr marL="0" indent="0">
              <a:buNone/>
            </a:pPr>
            <a:r>
              <a:rPr lang="cs-CZ" dirty="0"/>
              <a:t>           a jeho aplikacích      </a:t>
            </a:r>
          </a:p>
          <a:p>
            <a:pPr marL="0" indent="0">
              <a:buNone/>
            </a:pPr>
            <a:r>
              <a:rPr lang="cs-CZ" dirty="0" smtClean="0"/>
              <a:t>      d)</a:t>
            </a:r>
            <a:r>
              <a:rPr lang="cs-CZ" b="1" i="1" dirty="0" smtClean="0"/>
              <a:t>Pomůcky</a:t>
            </a:r>
            <a:r>
              <a:rPr lang="cs-CZ" dirty="0"/>
              <a:t>: pracovní list , psací potřeby</a:t>
            </a:r>
          </a:p>
          <a:p>
            <a:pPr marL="0" indent="0">
              <a:buNone/>
            </a:pPr>
            <a:r>
              <a:rPr lang="cs-CZ" dirty="0" smtClean="0"/>
              <a:t>      </a:t>
            </a:r>
            <a:r>
              <a:rPr lang="cs-CZ" dirty="0"/>
              <a:t>e)</a:t>
            </a:r>
            <a:r>
              <a:rPr lang="cs-CZ" b="1" i="1" dirty="0"/>
              <a:t>Klíčová </a:t>
            </a:r>
            <a:r>
              <a:rPr lang="cs-CZ" b="1" i="1" dirty="0" smtClean="0"/>
              <a:t>slovo</a:t>
            </a:r>
            <a:r>
              <a:rPr lang="cs-CZ" b="1" dirty="0" smtClean="0"/>
              <a:t>:</a:t>
            </a:r>
            <a:r>
              <a:rPr lang="cs-CZ" dirty="0" smtClean="0"/>
              <a:t> trojúhelníková nerovnost</a:t>
            </a:r>
            <a:r>
              <a:rPr lang="cs-CZ" dirty="0"/>
              <a:t> 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 smtClean="0"/>
              <a:t>     </a:t>
            </a:r>
            <a:r>
              <a:rPr lang="cs-CZ" dirty="0" smtClean="0"/>
              <a:t> f) </a:t>
            </a:r>
            <a:r>
              <a:rPr lang="cs-CZ" b="1" i="1" dirty="0" smtClean="0"/>
              <a:t>Pilotáž</a:t>
            </a:r>
            <a:r>
              <a:rPr lang="cs-CZ" b="1" dirty="0" smtClean="0"/>
              <a:t> </a:t>
            </a:r>
            <a:r>
              <a:rPr lang="cs-CZ" dirty="0"/>
              <a:t>: Žáci si ověřili schopnost samostatně pracovat</a:t>
            </a:r>
          </a:p>
          <a:p>
            <a:pPr marL="0" indent="0">
              <a:buNone/>
            </a:pPr>
            <a:r>
              <a:rPr lang="cs-CZ" dirty="0" smtClean="0"/>
              <a:t>             a aplikovat </a:t>
            </a:r>
            <a:r>
              <a:rPr lang="cs-CZ" dirty="0"/>
              <a:t>své nové vědomosti na konkrétních příkladech.</a:t>
            </a:r>
          </a:p>
          <a:p>
            <a:pPr marL="0" indent="0">
              <a:buNone/>
            </a:pPr>
            <a:r>
              <a:rPr lang="cs-CZ" dirty="0" smtClean="0"/>
              <a:t>            Žáci </a:t>
            </a:r>
            <a:r>
              <a:rPr lang="cs-CZ" dirty="0"/>
              <a:t>ocenili přehlednost zápisu a zadání, a také možnost</a:t>
            </a:r>
          </a:p>
          <a:p>
            <a:pPr marL="0" indent="0">
              <a:buNone/>
            </a:pPr>
            <a:r>
              <a:rPr lang="cs-CZ" dirty="0" smtClean="0"/>
              <a:t>            vracet </a:t>
            </a:r>
            <a:r>
              <a:rPr lang="cs-CZ" dirty="0"/>
              <a:t>se k příkladům podle potřeby.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736942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Trojúhelníková nerovnost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Odpověz: k čemu slouží  -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Trojúhelníková nerovnost</a:t>
            </a:r>
          </a:p>
          <a:p>
            <a:r>
              <a:rPr lang="cs-CZ" dirty="0" smtClean="0"/>
              <a:t>A)</a:t>
            </a:r>
          </a:p>
          <a:p>
            <a:r>
              <a:rPr lang="cs-CZ" dirty="0" smtClean="0"/>
              <a:t>B)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Příklad:1</a:t>
            </a:r>
          </a:p>
          <a:p>
            <a:r>
              <a:rPr lang="cs-CZ" dirty="0" smtClean="0"/>
              <a:t>Je dán         ABC : a= 3,5 cm b= 1,3 cm c= 6,8cm</a:t>
            </a:r>
          </a:p>
          <a:p>
            <a:r>
              <a:rPr lang="cs-CZ" dirty="0" smtClean="0"/>
              <a:t>Udělej náčrt a vypočítej</a:t>
            </a:r>
          </a:p>
          <a:p>
            <a:endParaRPr lang="cs-CZ" dirty="0" smtClean="0"/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Příklad:2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dirty="0" smtClean="0"/>
              <a:t>Je dán      ABC : a= 3,5 cm b= 3,3 cm c= 5,8cm</a:t>
            </a:r>
          </a:p>
          <a:p>
            <a:r>
              <a:rPr lang="cs-CZ" dirty="0" smtClean="0"/>
              <a:t>Udělej </a:t>
            </a:r>
            <a:r>
              <a:rPr lang="cs-CZ" dirty="0"/>
              <a:t>náčrt a vypočítej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Rovnoramenný trojúhelník 3"/>
          <p:cNvSpPr/>
          <p:nvPr/>
        </p:nvSpPr>
        <p:spPr>
          <a:xfrm>
            <a:off x="1942033" y="3230310"/>
            <a:ext cx="290953" cy="342706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Rovnoramenný trojúhelník 5"/>
          <p:cNvSpPr/>
          <p:nvPr/>
        </p:nvSpPr>
        <p:spPr>
          <a:xfrm>
            <a:off x="1868225" y="4869160"/>
            <a:ext cx="290953" cy="342706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47463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rgbClr val="FF0000"/>
                </a:solidFill>
              </a:rPr>
              <a:t>Trojúhelníková </a:t>
            </a:r>
            <a:r>
              <a:rPr lang="cs-CZ" dirty="0" smtClean="0">
                <a:solidFill>
                  <a:srgbClr val="FF0000"/>
                </a:solidFill>
              </a:rPr>
              <a:t>nerovnost - </a:t>
            </a:r>
            <a:r>
              <a:rPr lang="cs-CZ" dirty="0" smtClean="0">
                <a:solidFill>
                  <a:srgbClr val="00B050"/>
                </a:solidFill>
              </a:rPr>
              <a:t>řešení</a:t>
            </a:r>
            <a:endParaRPr lang="cs-CZ" dirty="0">
              <a:solidFill>
                <a:srgbClr val="FF00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r>
                  <a:rPr lang="cs-CZ" sz="1800" dirty="0" smtClean="0"/>
                  <a:t>Odpověz: k čemu slouží  -Trojúhelníková nerovnost</a:t>
                </a:r>
              </a:p>
              <a:p>
                <a:r>
                  <a:rPr lang="cs-CZ" sz="1800" dirty="0" smtClean="0">
                    <a:solidFill>
                      <a:srgbClr val="FF0000"/>
                    </a:solidFill>
                  </a:rPr>
                  <a:t>A)zjistit ,zda zadaný trojúhelník existuje</a:t>
                </a:r>
                <a:endParaRPr lang="cs-CZ" sz="1800" dirty="0">
                  <a:solidFill>
                    <a:srgbClr val="FF0000"/>
                  </a:solidFill>
                </a:endParaRPr>
              </a:p>
              <a:p>
                <a:r>
                  <a:rPr lang="cs-CZ" sz="1800" dirty="0" smtClean="0">
                    <a:solidFill>
                      <a:srgbClr val="FF0000"/>
                    </a:solidFill>
                  </a:rPr>
                  <a:t>B)zjistit , zda zadaný trojúhelník lze sestrojit</a:t>
                </a:r>
                <a:endParaRPr lang="cs-CZ" sz="1800" dirty="0">
                  <a:solidFill>
                    <a:srgbClr val="FF0000"/>
                  </a:solidFill>
                </a:endParaRPr>
              </a:p>
              <a:p>
                <a:r>
                  <a:rPr lang="cs-CZ" sz="1800" dirty="0" smtClean="0">
                    <a:solidFill>
                      <a:srgbClr val="0070C0"/>
                    </a:solidFill>
                  </a:rPr>
                  <a:t>Příklad 1</a:t>
                </a:r>
                <a:r>
                  <a:rPr lang="cs-CZ" sz="1800" dirty="0" smtClean="0"/>
                  <a:t>: Je </a:t>
                </a:r>
                <a:r>
                  <a:rPr lang="cs-CZ" sz="1800" dirty="0"/>
                  <a:t>dán </a:t>
                </a:r>
                <a:r>
                  <a:rPr lang="cs-CZ" sz="1800" dirty="0" smtClean="0"/>
                  <a:t>        ABC </a:t>
                </a:r>
                <a:r>
                  <a:rPr lang="cs-CZ" sz="1800" dirty="0"/>
                  <a:t>: a= 3,5 cm b= 1,3 cm c= 6,8cm</a:t>
                </a:r>
              </a:p>
              <a:p>
                <a:r>
                  <a:rPr lang="cs-CZ" sz="1800" dirty="0"/>
                  <a:t>Udělej náčrt a </a:t>
                </a:r>
                <a:r>
                  <a:rPr lang="cs-CZ" sz="1800" dirty="0" smtClean="0"/>
                  <a:t>vypočítej</a:t>
                </a:r>
              </a:p>
              <a:p>
                <a:r>
                  <a:rPr lang="cs-CZ" sz="1800" dirty="0" smtClean="0"/>
                  <a:t>             C                                     </a:t>
                </a:r>
                <a:r>
                  <a:rPr lang="cs-CZ" sz="1800" dirty="0" smtClean="0">
                    <a:solidFill>
                      <a:srgbClr val="FF0000"/>
                    </a:solidFill>
                  </a:rPr>
                  <a:t>výpočet trojúhelníkové nerovnosti</a:t>
                </a:r>
                <a:endParaRPr lang="cs-CZ" sz="1800" dirty="0">
                  <a:solidFill>
                    <a:srgbClr val="FF0000"/>
                  </a:solidFill>
                </a:endParaRPr>
              </a:p>
              <a:p>
                <a:r>
                  <a:rPr lang="cs-CZ" sz="1100" dirty="0" smtClean="0"/>
                  <a:t>     </a:t>
                </a:r>
                <a:r>
                  <a:rPr lang="cs-CZ" sz="1100" dirty="0" smtClean="0">
                    <a:solidFill>
                      <a:srgbClr val="00B050"/>
                    </a:solidFill>
                  </a:rPr>
                  <a:t>b = 1,3cm           a = 3,5cm                                           </a:t>
                </a:r>
                <a:r>
                  <a:rPr lang="cs-CZ" sz="1200" dirty="0" smtClean="0">
                    <a:solidFill>
                      <a:srgbClr val="FF0000"/>
                    </a:solidFill>
                  </a:rPr>
                  <a:t>3,5 + 1,3  › 6,8    nerovnost neplatí</a:t>
                </a:r>
              </a:p>
              <a:p>
                <a:r>
                  <a:rPr lang="cs-CZ" dirty="0" smtClean="0"/>
                  <a:t>    </a:t>
                </a:r>
                <a:r>
                  <a:rPr lang="cs-CZ" sz="2000" dirty="0" smtClean="0"/>
                  <a:t>A              B                         </a:t>
                </a:r>
                <a:r>
                  <a:rPr lang="cs-CZ" sz="1200" dirty="0" smtClean="0">
                    <a:solidFill>
                      <a:srgbClr val="00B050"/>
                    </a:solidFill>
                  </a:rPr>
                  <a:t>1,3 + 6,8 </a:t>
                </a:r>
                <a14:m>
                  <m:oMath xmlns:m="http://schemas.openxmlformats.org/officeDocument/2006/math">
                    <m:r>
                      <a:rPr lang="cs-CZ" sz="1200" i="1" smtClean="0">
                        <a:solidFill>
                          <a:srgbClr val="00B050"/>
                        </a:solidFill>
                        <a:latin typeface="Cambria Math"/>
                      </a:rPr>
                      <m:t>&gt;</m:t>
                    </m:r>
                    <m:r>
                      <a:rPr lang="cs-CZ" sz="1200" b="0" i="1" smtClean="0">
                        <a:solidFill>
                          <a:srgbClr val="00B050"/>
                        </a:solidFill>
                        <a:latin typeface="Cambria Math"/>
                      </a:rPr>
                      <m:t>3,5</m:t>
                    </m:r>
                  </m:oMath>
                </a14:m>
                <a:r>
                  <a:rPr lang="cs-CZ" sz="2000" dirty="0" smtClean="0">
                    <a:solidFill>
                      <a:srgbClr val="00B050"/>
                    </a:solidFill>
                  </a:rPr>
                  <a:t>  </a:t>
                </a:r>
                <a:r>
                  <a:rPr lang="cs-CZ" sz="1400" dirty="0" smtClean="0">
                    <a:solidFill>
                      <a:srgbClr val="00B050"/>
                    </a:solidFill>
                  </a:rPr>
                  <a:t>není nutno dál počítat</a:t>
                </a:r>
                <a:endParaRPr lang="cs-CZ" sz="1400" dirty="0"/>
              </a:p>
              <a:p>
                <a:r>
                  <a:rPr lang="cs-CZ" dirty="0" smtClean="0"/>
                  <a:t>    </a:t>
                </a:r>
                <a:r>
                  <a:rPr lang="cs-CZ" sz="1100" dirty="0" smtClean="0"/>
                  <a:t>         </a:t>
                </a:r>
                <a:r>
                  <a:rPr lang="cs-CZ" sz="1100" dirty="0" smtClean="0">
                    <a:solidFill>
                      <a:srgbClr val="00B050"/>
                    </a:solidFill>
                  </a:rPr>
                  <a:t>c = 3,5 cm                                                         </a:t>
                </a:r>
                <a:r>
                  <a:rPr lang="cs-CZ" sz="1200" dirty="0" smtClean="0">
                    <a:solidFill>
                      <a:srgbClr val="00B050"/>
                    </a:solidFill>
                  </a:rPr>
                  <a:t>3,5 + 6,8 &gt; 1,3</a:t>
                </a:r>
              </a:p>
              <a:p>
                <a:r>
                  <a:rPr lang="cs-CZ" dirty="0">
                    <a:solidFill>
                      <a:srgbClr val="FF0000"/>
                    </a:solidFill>
                  </a:rPr>
                  <a:t>zadaný trojúhelník 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neexistuje a nelze jej sestrojit</a:t>
                </a:r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630" t="-674" b="-323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Rovnoramenný trojúhelník 4"/>
          <p:cNvSpPr/>
          <p:nvPr/>
        </p:nvSpPr>
        <p:spPr>
          <a:xfrm>
            <a:off x="1259632" y="3573016"/>
            <a:ext cx="1060704" cy="914400"/>
          </a:xfrm>
          <a:prstGeom prst="triangle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Rovnoramenný trojúhelník 5"/>
          <p:cNvSpPr/>
          <p:nvPr/>
        </p:nvSpPr>
        <p:spPr>
          <a:xfrm>
            <a:off x="2555574" y="2564904"/>
            <a:ext cx="290953" cy="342706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93112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rgbClr val="FF0000"/>
                </a:solidFill>
              </a:rPr>
              <a:t>Trojúhelníková </a:t>
            </a:r>
            <a:r>
              <a:rPr lang="cs-CZ" dirty="0" smtClean="0">
                <a:solidFill>
                  <a:srgbClr val="FF0000"/>
                </a:solidFill>
              </a:rPr>
              <a:t>nerovnost -</a:t>
            </a:r>
            <a:r>
              <a:rPr lang="cs-CZ" dirty="0" smtClean="0">
                <a:solidFill>
                  <a:srgbClr val="00B050"/>
                </a:solidFill>
              </a:rPr>
              <a:t>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000" dirty="0" smtClean="0">
                <a:solidFill>
                  <a:srgbClr val="0070C0"/>
                </a:solidFill>
              </a:rPr>
              <a:t>PŘÍKLAD 2</a:t>
            </a:r>
            <a:r>
              <a:rPr lang="cs-CZ" sz="2000" dirty="0" smtClean="0"/>
              <a:t> : Je </a:t>
            </a:r>
            <a:r>
              <a:rPr lang="cs-CZ" sz="2000" dirty="0"/>
              <a:t>dán  </a:t>
            </a:r>
            <a:r>
              <a:rPr lang="cs-CZ" sz="2000" dirty="0" smtClean="0"/>
              <a:t>      ABC </a:t>
            </a:r>
            <a:r>
              <a:rPr lang="cs-CZ" sz="2000" dirty="0"/>
              <a:t>: a= 3,5 cm b= 3,3 cm </a:t>
            </a:r>
            <a:r>
              <a:rPr lang="cs-CZ" sz="2000" dirty="0" smtClean="0"/>
              <a:t>c = </a:t>
            </a:r>
            <a:r>
              <a:rPr lang="cs-CZ" sz="2000" dirty="0"/>
              <a:t>5,8cm</a:t>
            </a:r>
          </a:p>
          <a:p>
            <a:r>
              <a:rPr lang="cs-CZ" sz="2000" dirty="0"/>
              <a:t>Udělej náčrt a vypočítej</a:t>
            </a:r>
          </a:p>
          <a:p>
            <a:r>
              <a:rPr lang="cs-CZ" sz="2000" dirty="0" smtClean="0"/>
              <a:t>                C                          </a:t>
            </a:r>
            <a:r>
              <a:rPr lang="cs-CZ" sz="2000" dirty="0" smtClean="0">
                <a:solidFill>
                  <a:srgbClr val="FF0000"/>
                </a:solidFill>
              </a:rPr>
              <a:t>výpočet </a:t>
            </a:r>
            <a:r>
              <a:rPr lang="cs-CZ" sz="2000" dirty="0">
                <a:solidFill>
                  <a:srgbClr val="FF0000"/>
                </a:solidFill>
              </a:rPr>
              <a:t>trojúhelníkové </a:t>
            </a:r>
            <a:r>
              <a:rPr lang="cs-CZ" sz="2000" dirty="0" smtClean="0">
                <a:solidFill>
                  <a:srgbClr val="FF0000"/>
                </a:solidFill>
              </a:rPr>
              <a:t>nerovnosti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rgbClr val="FF0000"/>
                </a:solidFill>
              </a:rPr>
              <a:t>                                                                        </a:t>
            </a:r>
            <a:r>
              <a:rPr lang="cs-CZ" sz="1400" dirty="0" smtClean="0">
                <a:solidFill>
                  <a:srgbClr val="00B050"/>
                </a:solidFill>
              </a:rPr>
              <a:t>3,5 + 3,3 &gt; 5,8</a:t>
            </a:r>
            <a:endParaRPr lang="cs-CZ" sz="14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1400" dirty="0">
                <a:solidFill>
                  <a:srgbClr val="FF0000"/>
                </a:solidFill>
              </a:rPr>
              <a:t> </a:t>
            </a:r>
            <a:r>
              <a:rPr lang="cs-CZ" sz="1400" dirty="0" smtClean="0">
                <a:solidFill>
                  <a:srgbClr val="FF0000"/>
                </a:solidFill>
              </a:rPr>
              <a:t>         </a:t>
            </a:r>
            <a:r>
              <a:rPr lang="cs-CZ" sz="1400" dirty="0" smtClean="0">
                <a:solidFill>
                  <a:srgbClr val="00B050"/>
                </a:solidFill>
              </a:rPr>
              <a:t>b = 3,3cm                                                                            3,3 + 5, 8 &gt; 3,5                   </a:t>
            </a:r>
            <a:endParaRPr lang="cs-CZ" sz="14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000" dirty="0" smtClean="0">
                <a:solidFill>
                  <a:srgbClr val="FF0000"/>
                </a:solidFill>
              </a:rPr>
              <a:t>                                            	                        </a:t>
            </a:r>
            <a:r>
              <a:rPr lang="cs-CZ" sz="1400" dirty="0" smtClean="0">
                <a:solidFill>
                  <a:srgbClr val="00B050"/>
                </a:solidFill>
              </a:rPr>
              <a:t>5,8 + 3,5 &gt; 3,3</a:t>
            </a:r>
            <a:endParaRPr lang="cs-CZ" sz="20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000" dirty="0" smtClean="0">
                <a:solidFill>
                  <a:srgbClr val="FF0000"/>
                </a:solidFill>
              </a:rPr>
              <a:t> 	 	          </a:t>
            </a:r>
            <a:r>
              <a:rPr lang="cs-CZ" sz="1600" dirty="0" smtClean="0">
                <a:solidFill>
                  <a:srgbClr val="00B050"/>
                </a:solidFill>
              </a:rPr>
              <a:t>a= 3,5cm</a:t>
            </a:r>
            <a:endParaRPr lang="cs-CZ" sz="2000" dirty="0" smtClean="0">
              <a:solidFill>
                <a:srgbClr val="FF0000"/>
              </a:solidFill>
            </a:endParaRPr>
          </a:p>
          <a:p>
            <a:endParaRPr lang="cs-CZ" sz="2000" dirty="0">
              <a:solidFill>
                <a:srgbClr val="FF0000"/>
              </a:solidFill>
            </a:endParaRPr>
          </a:p>
          <a:p>
            <a:r>
              <a:rPr lang="cs-CZ" sz="2000" dirty="0" smtClean="0">
                <a:solidFill>
                  <a:srgbClr val="FF0000"/>
                </a:solidFill>
              </a:rPr>
              <a:t>               </a:t>
            </a:r>
          </a:p>
          <a:p>
            <a:endParaRPr lang="cs-CZ" sz="2000" dirty="0" smtClean="0">
              <a:solidFill>
                <a:srgbClr val="FF0000"/>
              </a:solidFill>
            </a:endParaRPr>
          </a:p>
          <a:p>
            <a:r>
              <a:rPr lang="cs-CZ" sz="2000" dirty="0"/>
              <a:t> </a:t>
            </a:r>
            <a:r>
              <a:rPr lang="cs-CZ" sz="2000" dirty="0" smtClean="0"/>
              <a:t> A      </a:t>
            </a:r>
            <a:r>
              <a:rPr lang="cs-CZ" sz="1400" dirty="0" smtClean="0">
                <a:solidFill>
                  <a:srgbClr val="00B050"/>
                </a:solidFill>
              </a:rPr>
              <a:t>c = 5,8 cm</a:t>
            </a:r>
            <a:r>
              <a:rPr lang="cs-CZ" sz="2000" dirty="0" smtClean="0"/>
              <a:t>                  B</a:t>
            </a:r>
          </a:p>
          <a:p>
            <a:endParaRPr lang="cs-CZ" sz="2000" dirty="0"/>
          </a:p>
          <a:p>
            <a:r>
              <a:rPr lang="cs-CZ" sz="2000" dirty="0" smtClean="0">
                <a:solidFill>
                  <a:srgbClr val="FF0000"/>
                </a:solidFill>
              </a:rPr>
              <a:t>Výpočty platí, zadaný </a:t>
            </a:r>
            <a:r>
              <a:rPr lang="cs-CZ" sz="2000" dirty="0">
                <a:solidFill>
                  <a:srgbClr val="FF0000"/>
                </a:solidFill>
              </a:rPr>
              <a:t>trojúhelník </a:t>
            </a:r>
            <a:r>
              <a:rPr lang="cs-CZ" sz="2000" dirty="0" smtClean="0">
                <a:solidFill>
                  <a:srgbClr val="FF0000"/>
                </a:solidFill>
              </a:rPr>
              <a:t>existuje </a:t>
            </a:r>
            <a:r>
              <a:rPr lang="cs-CZ" sz="2000" dirty="0">
                <a:solidFill>
                  <a:srgbClr val="FF0000"/>
                </a:solidFill>
              </a:rPr>
              <a:t>a </a:t>
            </a:r>
            <a:r>
              <a:rPr lang="cs-CZ" sz="2000" dirty="0" smtClean="0">
                <a:solidFill>
                  <a:srgbClr val="FF0000"/>
                </a:solidFill>
              </a:rPr>
              <a:t>lze </a:t>
            </a:r>
            <a:r>
              <a:rPr lang="cs-CZ" sz="2000" dirty="0">
                <a:solidFill>
                  <a:srgbClr val="FF0000"/>
                </a:solidFill>
              </a:rPr>
              <a:t>jej sestrojit</a:t>
            </a:r>
            <a:endParaRPr lang="cs-CZ" sz="2000" dirty="0"/>
          </a:p>
          <a:p>
            <a:endParaRPr lang="cs-CZ" sz="2000" dirty="0" smtClean="0">
              <a:solidFill>
                <a:srgbClr val="FF0000"/>
              </a:solidFill>
            </a:endParaRPr>
          </a:p>
          <a:p>
            <a:endParaRPr lang="cs-CZ" sz="2000" dirty="0"/>
          </a:p>
        </p:txBody>
      </p:sp>
      <p:sp>
        <p:nvSpPr>
          <p:cNvPr id="4" name="Rovnoramenný trojúhelník 3"/>
          <p:cNvSpPr/>
          <p:nvPr/>
        </p:nvSpPr>
        <p:spPr>
          <a:xfrm>
            <a:off x="1115616" y="2590369"/>
            <a:ext cx="2140824" cy="2411613"/>
          </a:xfrm>
          <a:prstGeom prst="triangle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Rovnoramenný trojúhelník 5"/>
          <p:cNvSpPr/>
          <p:nvPr/>
        </p:nvSpPr>
        <p:spPr>
          <a:xfrm>
            <a:off x="2864209" y="1556792"/>
            <a:ext cx="290953" cy="342706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13024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/>
              <a:t>Seznam zdrojů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Seznam zdrojů</a:t>
            </a:r>
          </a:p>
          <a:p>
            <a:r>
              <a:rPr lang="cs-CZ" b="1"/>
              <a:t>Zdroje: vlastní tvorba autora</a:t>
            </a:r>
            <a:endParaRPr lang="cs-CZ"/>
          </a:p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4319027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140</TotalTime>
  <Words>269</Words>
  <Application>Microsoft Office PowerPoint</Application>
  <PresentationFormat>Předvádění na obrazovce (4:3)</PresentationFormat>
  <Paragraphs>72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 </vt:lpstr>
      <vt:lpstr>Trojúhelníková nerovnost</vt:lpstr>
      <vt:lpstr>Trojúhelníková nerovnost - řešení</vt:lpstr>
      <vt:lpstr>Trojúhelníková nerovnost - řešení</vt:lpstr>
      <vt:lpstr>Seznam zdrojů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Trojúhelník a jeho úhly</dc:title>
  <cp:lastModifiedBy> </cp:lastModifiedBy>
  <cp:revision>25</cp:revision>
  <dcterms:modified xsi:type="dcterms:W3CDTF">2012-05-23T11:41:32Z</dcterms:modified>
</cp:coreProperties>
</file>