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4" r:id="rId3"/>
    <p:sldId id="257" r:id="rId4"/>
    <p:sldId id="260" r:id="rId5"/>
    <p:sldId id="261" r:id="rId6"/>
    <p:sldId id="262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MATEMATIKA</a:t>
            </a:r>
          </a:p>
          <a:p>
            <a:r>
              <a:rPr lang="cs-CZ" dirty="0" smtClean="0"/>
              <a:t>ROČNÍK:6</a:t>
            </a:r>
          </a:p>
          <a:p>
            <a:r>
              <a:rPr lang="cs-CZ" dirty="0" smtClean="0"/>
              <a:t>TÉMA:TROJÚHELNÍK  A VNITŘNÍ ÚHLY</a:t>
            </a:r>
          </a:p>
          <a:p>
            <a:r>
              <a:rPr lang="cs-CZ" dirty="0" smtClean="0"/>
              <a:t>AUTOR:  MGR . IVA ŠKVARLOVÁ</a:t>
            </a:r>
          </a:p>
          <a:p>
            <a:r>
              <a:rPr lang="cs-CZ" dirty="0" smtClean="0"/>
              <a:t>DATUM VYTVOŘENÍ:   14.3.2012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 20 _IŠ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9085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ANOTACE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    a)</a:t>
            </a:r>
            <a:r>
              <a:rPr lang="cs-CZ" b="1" i="1" dirty="0" smtClean="0"/>
              <a:t>Cílová </a:t>
            </a:r>
            <a:r>
              <a:rPr lang="cs-CZ" b="1" i="1" dirty="0"/>
              <a:t>skupina</a:t>
            </a:r>
            <a:r>
              <a:rPr lang="cs-CZ" dirty="0"/>
              <a:t> : Práce je určena pro žáky 6.ročníku</a:t>
            </a:r>
          </a:p>
          <a:p>
            <a:pPr marL="0" indent="0">
              <a:buNone/>
            </a:pPr>
            <a:r>
              <a:rPr lang="cs-CZ" dirty="0" smtClean="0"/>
              <a:t>    b)</a:t>
            </a:r>
            <a:r>
              <a:rPr lang="cs-CZ" b="1" i="1" dirty="0" smtClean="0"/>
              <a:t>Téma </a:t>
            </a:r>
            <a:r>
              <a:rPr lang="cs-CZ" dirty="0" smtClean="0"/>
              <a:t>: Praktické </a:t>
            </a:r>
            <a:r>
              <a:rPr lang="cs-CZ"/>
              <a:t>využití </a:t>
            </a:r>
            <a:r>
              <a:rPr lang="cs-CZ" smtClean="0"/>
              <a:t>znalostí </a:t>
            </a:r>
            <a:r>
              <a:rPr lang="cs-CZ" dirty="0" smtClean="0"/>
              <a:t>pro počítání s vnitřními úhly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trojúhelníka </a:t>
            </a:r>
          </a:p>
          <a:p>
            <a:pPr marL="0" indent="0">
              <a:buNone/>
            </a:pPr>
            <a:r>
              <a:rPr lang="cs-CZ" dirty="0" smtClean="0"/>
              <a:t>    c)</a:t>
            </a:r>
            <a:r>
              <a:rPr lang="cs-CZ" b="1" i="1" dirty="0" smtClean="0"/>
              <a:t>Cíl</a:t>
            </a:r>
            <a:r>
              <a:rPr lang="cs-CZ" i="1" dirty="0" smtClean="0"/>
              <a:t> </a:t>
            </a:r>
            <a:r>
              <a:rPr lang="cs-CZ" dirty="0" smtClean="0"/>
              <a:t>:Uplatnění vlastních vědomostí žáka </a:t>
            </a:r>
            <a:r>
              <a:rPr lang="cs-CZ" dirty="0"/>
              <a:t>v procvičování učiva</a:t>
            </a:r>
          </a:p>
          <a:p>
            <a:pPr marL="0" indent="0">
              <a:buNone/>
            </a:pPr>
            <a:r>
              <a:rPr lang="cs-CZ" dirty="0"/>
              <a:t>           a jeho aplikacích  </a:t>
            </a:r>
            <a:r>
              <a:rPr lang="cs-CZ" dirty="0" smtClean="0"/>
              <a:t>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d)</a:t>
            </a:r>
            <a:r>
              <a:rPr lang="cs-CZ" b="1" i="1" dirty="0" smtClean="0"/>
              <a:t>Pomůcky</a:t>
            </a:r>
            <a:r>
              <a:rPr lang="cs-CZ" dirty="0"/>
              <a:t>: pracovní list , psací potřeby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/>
              <a:t>e)</a:t>
            </a:r>
            <a:r>
              <a:rPr lang="cs-CZ" b="1" i="1" dirty="0"/>
              <a:t>Klíčová slova</a:t>
            </a:r>
            <a:r>
              <a:rPr lang="cs-CZ" b="1" dirty="0"/>
              <a:t>:</a:t>
            </a:r>
            <a:r>
              <a:rPr lang="cs-CZ" dirty="0"/>
              <a:t> </a:t>
            </a:r>
            <a:r>
              <a:rPr lang="cs-CZ" dirty="0" smtClean="0"/>
              <a:t>vnitřní úhly trojúhelníka</a:t>
            </a:r>
            <a:r>
              <a:rPr lang="cs-CZ" dirty="0"/>
              <a:t> 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f)</a:t>
            </a:r>
            <a:r>
              <a:rPr lang="cs-CZ" b="1" i="1" dirty="0" smtClean="0"/>
              <a:t>Pilotáž</a:t>
            </a:r>
            <a:r>
              <a:rPr lang="cs-CZ" b="1" dirty="0" smtClean="0"/>
              <a:t> </a:t>
            </a:r>
            <a:r>
              <a:rPr lang="cs-CZ" dirty="0"/>
              <a:t>: Žáci si ověřili schopnost samostatně pracovat</a:t>
            </a:r>
          </a:p>
          <a:p>
            <a:pPr marL="0" indent="0">
              <a:buNone/>
            </a:pPr>
            <a:r>
              <a:rPr lang="cs-CZ" dirty="0" smtClean="0"/>
              <a:t>       a </a:t>
            </a:r>
            <a:r>
              <a:rPr lang="cs-CZ" dirty="0"/>
              <a:t>aplikovat své nové vědomosti na </a:t>
            </a:r>
            <a:r>
              <a:rPr lang="cs-CZ" dirty="0" smtClean="0"/>
              <a:t>konkrétních  </a:t>
            </a:r>
          </a:p>
          <a:p>
            <a:pPr marL="0" indent="0">
              <a:buNone/>
            </a:pPr>
            <a:r>
              <a:rPr lang="cs-CZ" dirty="0" smtClean="0"/>
              <a:t>       příkladech. Žáci </a:t>
            </a:r>
            <a:r>
              <a:rPr lang="cs-CZ" dirty="0"/>
              <a:t>ocenili přehlednost zápisu a zadání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/>
              <a:t>a také </a:t>
            </a:r>
            <a:r>
              <a:rPr lang="cs-CZ" dirty="0" smtClean="0"/>
              <a:t>možnost vracet se k příkladům podle potřeby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399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TROJÚHELNÍK A VNITŘNÍ ÚHLY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Podle zadání úhlů zjisti druh trojúhelníku</a:t>
                </a:r>
              </a:p>
              <a:p>
                <a:r>
                  <a:rPr lang="cs-CZ" dirty="0" smtClean="0"/>
                  <a:t>1. Je dán            ABC: </a:t>
                </a:r>
                <a:r>
                  <a:rPr lang="el-GR" dirty="0" smtClean="0"/>
                  <a:t>α</a:t>
                </a:r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136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0</m:t>
                        </m:r>
                      </m:sup>
                    </m:sSup>
                  </m:oMath>
                </a14:m>
                <a:r>
                  <a:rPr lang="cs-CZ" dirty="0" smtClean="0"/>
                  <a:t> </a:t>
                </a:r>
                <a:r>
                  <a:rPr lang="el-GR" dirty="0" smtClean="0"/>
                  <a:t>β</a:t>
                </a:r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12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0</m:t>
                        </m:r>
                      </m:sup>
                    </m:sSup>
                  </m:oMath>
                </a14:m>
                <a:r>
                  <a:rPr lang="cs-CZ" dirty="0" smtClean="0"/>
                  <a:t> </a:t>
                </a:r>
                <a:r>
                  <a:rPr lang="el-GR" dirty="0" smtClean="0"/>
                  <a:t>γ</a:t>
                </a:r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32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0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r>
                  <a:rPr lang="cs-CZ" dirty="0" smtClean="0"/>
                  <a:t>A)udělej náčrt</a:t>
                </a:r>
              </a:p>
              <a:p>
                <a:r>
                  <a:rPr lang="cs-CZ" dirty="0" smtClean="0"/>
                  <a:t>B)zkoušku úhlů</a:t>
                </a:r>
              </a:p>
              <a:p>
                <a:r>
                  <a:rPr lang="cs-CZ" dirty="0" smtClean="0"/>
                  <a:t>C)urči druh 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Rovnoramenný trojúhelník 3"/>
          <p:cNvSpPr/>
          <p:nvPr/>
        </p:nvSpPr>
        <p:spPr>
          <a:xfrm>
            <a:off x="2487394" y="2265186"/>
            <a:ext cx="720080" cy="29971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2847434" y="4077072"/>
            <a:ext cx="720080" cy="29971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5039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TROJÚHELNÍK A VNITŘNÍ ÚHLY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sz="3600" dirty="0" smtClean="0"/>
                  <a:t>1. Doplň matematický vztah pro úhly v       </a:t>
                </a:r>
              </a:p>
              <a:p>
                <a:r>
                  <a:rPr lang="cs-CZ" dirty="0" smtClean="0"/>
                  <a:t>2. Jsou dány úhly </a:t>
                </a:r>
                <a:r>
                  <a:rPr lang="el-GR" dirty="0"/>
                  <a:t>α</a:t>
                </a:r>
                <a:r>
                  <a:rPr lang="cs-CZ" dirty="0"/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55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0</m:t>
                        </m:r>
                      </m:sup>
                    </m:sSup>
                  </m:oMath>
                </a14:m>
                <a:r>
                  <a:rPr lang="cs-CZ" dirty="0" smtClean="0"/>
                  <a:t> a </a:t>
                </a:r>
                <a:r>
                  <a:rPr lang="el-GR" dirty="0"/>
                  <a:t>β</a:t>
                </a:r>
                <a:r>
                  <a:rPr lang="cs-CZ" dirty="0"/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113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0</m:t>
                        </m:r>
                      </m:sup>
                    </m:sSup>
                  </m:oMath>
                </a14:m>
                <a:r>
                  <a:rPr lang="cs-CZ" dirty="0" smtClean="0"/>
                  <a:t> v         ABC, dopočítej </a:t>
                </a:r>
                <a:r>
                  <a:rPr lang="cs-CZ" dirty="0"/>
                  <a:t>ostatní vnitřní </a:t>
                </a:r>
                <a:r>
                  <a:rPr lang="cs-CZ" dirty="0" smtClean="0"/>
                  <a:t>úhly.</a:t>
                </a:r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000" t="-2022" r="-34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Rovnoramenný trojúhelník 3"/>
          <p:cNvSpPr/>
          <p:nvPr/>
        </p:nvSpPr>
        <p:spPr>
          <a:xfrm>
            <a:off x="7966084" y="1802695"/>
            <a:ext cx="556648" cy="36004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7131112" y="2371271"/>
            <a:ext cx="556648" cy="36004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216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TROJÚHELNÍK A VNITŘNÍ </a:t>
            </a:r>
            <a:r>
              <a:rPr lang="cs-CZ" sz="3600" dirty="0" smtClean="0">
                <a:solidFill>
                  <a:srgbClr val="FF0000"/>
                </a:solidFill>
              </a:rPr>
              <a:t>ÚHLY - </a:t>
            </a:r>
            <a:r>
              <a:rPr lang="cs-CZ" sz="3600" dirty="0" smtClean="0">
                <a:solidFill>
                  <a:srgbClr val="00B050"/>
                </a:solidFill>
              </a:rPr>
              <a:t>ŘEŠENÍ</a:t>
            </a:r>
            <a:endParaRPr lang="cs-CZ" sz="36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4853136"/>
              </a:xfrm>
            </p:spPr>
            <p:txBody>
              <a:bodyPr>
                <a:normAutofit fontScale="55000" lnSpcReduction="20000"/>
              </a:bodyPr>
              <a:lstStyle/>
              <a:p>
                <a:r>
                  <a:rPr lang="cs-CZ" sz="2800" dirty="0" smtClean="0">
                    <a:solidFill>
                      <a:srgbClr val="FF0000"/>
                    </a:solidFill>
                  </a:rPr>
                  <a:t>Podle zadání úhlů zjisti druh trojúhelníku</a:t>
                </a:r>
              </a:p>
              <a:p>
                <a:endParaRPr lang="cs-CZ" sz="2800" dirty="0">
                  <a:solidFill>
                    <a:srgbClr val="FF0000"/>
                  </a:solidFill>
                </a:endParaRPr>
              </a:p>
              <a:p>
                <a:endParaRPr lang="cs-CZ" sz="2800" dirty="0" smtClean="0">
                  <a:solidFill>
                    <a:srgbClr val="FF0000"/>
                  </a:solidFill>
                </a:endParaRPr>
              </a:p>
              <a:p>
                <a:r>
                  <a:rPr lang="cs-CZ" sz="2800" dirty="0"/>
                  <a:t>1. Je </a:t>
                </a:r>
                <a:r>
                  <a:rPr lang="cs-CZ" sz="2800" dirty="0" smtClean="0"/>
                  <a:t>dán              </a:t>
                </a:r>
                <a:r>
                  <a:rPr lang="cs-CZ" sz="2800" dirty="0"/>
                  <a:t>ABC: </a:t>
                </a:r>
                <a:r>
                  <a:rPr lang="el-GR" sz="2800" dirty="0"/>
                  <a:t>α</a:t>
                </a:r>
                <a:r>
                  <a:rPr lang="cs-CZ" sz="2800" dirty="0"/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136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0</m:t>
                        </m:r>
                      </m:sup>
                    </m:sSup>
                  </m:oMath>
                </a14:m>
                <a:r>
                  <a:rPr lang="cs-CZ" sz="2800" dirty="0" smtClean="0"/>
                  <a:t>   </a:t>
                </a:r>
                <a:r>
                  <a:rPr lang="el-GR" sz="2800" dirty="0"/>
                  <a:t>β</a:t>
                </a:r>
                <a:r>
                  <a:rPr lang="cs-CZ" sz="2800" dirty="0"/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12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0</m:t>
                        </m:r>
                      </m:sup>
                    </m:sSup>
                  </m:oMath>
                </a14:m>
                <a:r>
                  <a:rPr lang="cs-CZ" sz="2800" dirty="0" smtClean="0"/>
                  <a:t>    </a:t>
                </a:r>
                <a:r>
                  <a:rPr lang="el-GR" sz="2800" dirty="0" smtClean="0"/>
                  <a:t>γ</a:t>
                </a:r>
                <a:r>
                  <a:rPr lang="cs-CZ" sz="2800" dirty="0" smtClean="0"/>
                  <a:t>=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32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0</m:t>
                        </m:r>
                      </m:sup>
                    </m:sSup>
                  </m:oMath>
                </a14:m>
                <a:endParaRPr lang="cs-CZ" sz="2800" dirty="0" smtClean="0"/>
              </a:p>
              <a:p>
                <a:r>
                  <a:rPr lang="cs-CZ" sz="2800" dirty="0">
                    <a:solidFill>
                      <a:srgbClr val="FF0000"/>
                    </a:solidFill>
                  </a:rPr>
                  <a:t>A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) udělej náčrt                                                                               </a:t>
                </a:r>
                <a:r>
                  <a:rPr lang="cs-CZ" sz="2800" dirty="0">
                    <a:solidFill>
                      <a:srgbClr val="FF0000"/>
                    </a:solidFill>
                  </a:rPr>
                  <a:t>B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) zkoušku úhlů </a:t>
                </a:r>
                <a:r>
                  <a:rPr lang="cs-CZ" sz="2800" dirty="0">
                    <a:solidFill>
                      <a:srgbClr val="FF0000"/>
                    </a:solidFill>
                  </a:rPr>
                  <a:t>: </a:t>
                </a:r>
                <a:endParaRPr lang="cs-CZ" sz="2800" dirty="0" smtClean="0">
                  <a:solidFill>
                    <a:srgbClr val="FF0000"/>
                  </a:solidFill>
                </a:endParaRPr>
              </a:p>
              <a:p>
                <a:r>
                  <a:rPr lang="cs-CZ" sz="2800" dirty="0" smtClean="0">
                    <a:solidFill>
                      <a:srgbClr val="FF0000"/>
                    </a:solidFill>
                  </a:rPr>
                  <a:t>              </a:t>
                </a:r>
                <a:endParaRPr lang="cs-CZ" sz="2800" dirty="0">
                  <a:solidFill>
                    <a:srgbClr val="FF0000"/>
                  </a:solidFill>
                </a:endParaRPr>
              </a:p>
              <a:p>
                <a:endParaRPr lang="cs-CZ" sz="2800" dirty="0" smtClean="0">
                  <a:solidFill>
                    <a:srgbClr val="FF0000"/>
                  </a:solidFill>
                </a:endParaRPr>
              </a:p>
              <a:p>
                <a:r>
                  <a:rPr lang="cs-CZ" sz="3800" dirty="0" smtClean="0">
                    <a:solidFill>
                      <a:srgbClr val="FF0000"/>
                    </a:solidFill>
                  </a:rPr>
                  <a:t>                                                                                     </a:t>
                </a:r>
                <a:r>
                  <a:rPr lang="el-GR" sz="3800" dirty="0" smtClean="0">
                    <a:solidFill>
                      <a:srgbClr val="FF0000"/>
                    </a:solidFill>
                  </a:rPr>
                  <a:t>α</a:t>
                </a:r>
                <a:r>
                  <a:rPr lang="cs-CZ" sz="3800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3800" dirty="0">
                    <a:solidFill>
                      <a:srgbClr val="FF0000"/>
                    </a:solidFill>
                  </a:rPr>
                  <a:t>+</a:t>
                </a:r>
                <a:r>
                  <a:rPr lang="el-GR" sz="3800" dirty="0">
                    <a:solidFill>
                      <a:srgbClr val="FF0000"/>
                    </a:solidFill>
                  </a:rPr>
                  <a:t>β</a:t>
                </a:r>
                <a:r>
                  <a:rPr lang="cs-CZ" sz="3800" dirty="0">
                    <a:solidFill>
                      <a:srgbClr val="FF0000"/>
                    </a:solidFill>
                  </a:rPr>
                  <a:t> +</a:t>
                </a:r>
                <a:r>
                  <a:rPr lang="el-GR" sz="3800" dirty="0">
                    <a:solidFill>
                      <a:srgbClr val="FF0000"/>
                    </a:solidFill>
                  </a:rPr>
                  <a:t>γ</a:t>
                </a:r>
                <a:r>
                  <a:rPr lang="cs-CZ" sz="3800" dirty="0">
                    <a:solidFill>
                      <a:srgbClr val="FF0000"/>
                    </a:solidFill>
                  </a:rPr>
                  <a:t> = </a:t>
                </a:r>
                <a:r>
                  <a:rPr lang="cs-CZ" sz="3800" dirty="0" smtClean="0">
                    <a:solidFill>
                      <a:srgbClr val="FF0000"/>
                    </a:solidFill>
                  </a:rPr>
                  <a:t>180°</a:t>
                </a:r>
                <a:endParaRPr lang="cs-CZ" sz="3800" dirty="0"/>
              </a:p>
              <a:p>
                <a:r>
                  <a:rPr lang="cs-CZ" sz="2800" dirty="0" smtClean="0"/>
                  <a:t>                       </a:t>
                </a:r>
                <a:r>
                  <a:rPr lang="cs-CZ" sz="2800" dirty="0">
                    <a:solidFill>
                      <a:srgbClr val="FF0000"/>
                    </a:solidFill>
                  </a:rPr>
                  <a:t> </a:t>
                </a:r>
                <a:r>
                  <a:rPr lang="cs-CZ" sz="2800" dirty="0"/>
                  <a:t>C  </a:t>
                </a:r>
                <a:r>
                  <a:rPr lang="el-GR" sz="2800" dirty="0">
                    <a:solidFill>
                      <a:srgbClr val="00B050"/>
                    </a:solidFill>
                  </a:rPr>
                  <a:t>γ</a:t>
                </a:r>
                <a:r>
                  <a:rPr lang="cs-CZ" sz="2800" dirty="0">
                    <a:solidFill>
                      <a:srgbClr val="00B050"/>
                    </a:solidFill>
                  </a:rPr>
                  <a:t>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solidFill>
                              <a:srgbClr val="00B050"/>
                            </a:solidFill>
                            <a:latin typeface="Cambria Math"/>
                          </a:rPr>
                          <m:t>32</m:t>
                        </m:r>
                      </m:e>
                      <m:sup>
                        <m:r>
                          <a:rPr lang="cs-CZ" sz="2800" i="1">
                            <a:solidFill>
                              <a:srgbClr val="00B050"/>
                            </a:solidFill>
                            <a:latin typeface="Cambria Math"/>
                          </a:rPr>
                          <m:t>0</m:t>
                        </m:r>
                      </m:sup>
                    </m:sSup>
                  </m:oMath>
                </a14:m>
                <a:r>
                  <a:rPr lang="cs-CZ" sz="2800" dirty="0" smtClean="0"/>
                  <a:t>                                                                                                 136 + 12 + 32 = 180</a:t>
                </a:r>
              </a:p>
              <a:p>
                <a:r>
                  <a:rPr lang="cs-CZ" sz="2800" dirty="0">
                    <a:solidFill>
                      <a:srgbClr val="00B050"/>
                    </a:solidFill>
                  </a:rPr>
                  <a:t> </a:t>
                </a:r>
                <a:r>
                  <a:rPr lang="cs-CZ" sz="2800" dirty="0" smtClean="0">
                    <a:solidFill>
                      <a:srgbClr val="00B050"/>
                    </a:solidFill>
                  </a:rPr>
                  <a:t>                    </a:t>
                </a:r>
                <a:r>
                  <a:rPr lang="cs-CZ" sz="2800" dirty="0" smtClean="0"/>
                  <a:t>                                                                                            ano , úhly tvoří trojúhelník</a:t>
                </a:r>
              </a:p>
              <a:p>
                <a:endParaRPr lang="cs-CZ" sz="2800" dirty="0"/>
              </a:p>
              <a:p>
                <a:endParaRPr lang="cs-CZ" sz="2800" dirty="0" smtClean="0"/>
              </a:p>
              <a:p>
                <a:r>
                  <a:rPr lang="cs-CZ" sz="2800" dirty="0" smtClean="0">
                    <a:solidFill>
                      <a:srgbClr val="00B050"/>
                    </a:solidFill>
                  </a:rPr>
                  <a:t>                         </a:t>
                </a:r>
                <a:r>
                  <a:rPr lang="el-GR" sz="2800" dirty="0" smtClean="0">
                    <a:solidFill>
                      <a:srgbClr val="00B050"/>
                    </a:solidFill>
                  </a:rPr>
                  <a:t>α</a:t>
                </a:r>
                <a:r>
                  <a:rPr lang="cs-CZ" sz="2800" dirty="0" smtClean="0">
                    <a:solidFill>
                      <a:srgbClr val="00B050"/>
                    </a:solidFill>
                  </a:rPr>
                  <a:t> </a:t>
                </a:r>
                <a:r>
                  <a:rPr lang="cs-CZ" sz="2800" dirty="0">
                    <a:solidFill>
                      <a:srgbClr val="00B050"/>
                    </a:solidFill>
                  </a:rPr>
                  <a:t>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solidFill>
                              <a:srgbClr val="00B050"/>
                            </a:solidFill>
                            <a:latin typeface="Cambria Math"/>
                          </a:rPr>
                          <m:t>136</m:t>
                        </m:r>
                      </m:e>
                      <m:sup>
                        <m:r>
                          <a:rPr lang="cs-CZ" sz="2800" i="1">
                            <a:solidFill>
                              <a:srgbClr val="00B050"/>
                            </a:solidFill>
                            <a:latin typeface="Cambria Math"/>
                          </a:rPr>
                          <m:t>0</m:t>
                        </m:r>
                      </m:sup>
                    </m:sSup>
                  </m:oMath>
                </a14:m>
                <a:r>
                  <a:rPr lang="cs-CZ" sz="2800" dirty="0" smtClean="0"/>
                  <a:t>       </a:t>
                </a:r>
                <a:r>
                  <a:rPr lang="el-GR" sz="2800" dirty="0" smtClean="0">
                    <a:solidFill>
                      <a:srgbClr val="00B050"/>
                    </a:solidFill>
                  </a:rPr>
                  <a:t>β</a:t>
                </a:r>
                <a:r>
                  <a:rPr lang="cs-CZ" sz="2800" dirty="0">
                    <a:solidFill>
                      <a:srgbClr val="00B050"/>
                    </a:solidFill>
                  </a:rPr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solidFill>
                              <a:srgbClr val="00B050"/>
                            </a:solidFill>
                            <a:latin typeface="Cambria Math"/>
                          </a:rPr>
                          <m:t>12</m:t>
                        </m:r>
                      </m:e>
                      <m:sup>
                        <m:r>
                          <a:rPr lang="cs-CZ" sz="2800" i="1">
                            <a:solidFill>
                              <a:srgbClr val="00B050"/>
                            </a:solidFill>
                            <a:latin typeface="Cambria Math"/>
                          </a:rPr>
                          <m:t>0</m:t>
                        </m:r>
                      </m:sup>
                    </m:sSup>
                  </m:oMath>
                </a14:m>
                <a:r>
                  <a:rPr lang="cs-CZ" sz="2800" dirty="0" smtClean="0"/>
                  <a:t>         </a:t>
                </a:r>
                <a:endParaRPr lang="cs-CZ" sz="2800" dirty="0"/>
              </a:p>
              <a:p>
                <a:r>
                  <a:rPr lang="cs-CZ" sz="2800" dirty="0" smtClean="0"/>
                  <a:t>                      A                                   B</a:t>
                </a:r>
                <a:endParaRPr lang="cs-CZ" sz="2800" dirty="0"/>
              </a:p>
              <a:p>
                <a:endParaRPr lang="cs-CZ" sz="2800" dirty="0" smtClean="0"/>
              </a:p>
              <a:p>
                <a:endParaRPr lang="cs-CZ" sz="2800" dirty="0"/>
              </a:p>
              <a:p>
                <a:r>
                  <a:rPr lang="cs-CZ" sz="2800" dirty="0">
                    <a:solidFill>
                      <a:srgbClr val="FF0000"/>
                    </a:solidFill>
                  </a:rPr>
                  <a:t>C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) urči </a:t>
                </a:r>
                <a:r>
                  <a:rPr lang="cs-CZ" sz="2800" dirty="0">
                    <a:solidFill>
                      <a:srgbClr val="FF0000"/>
                    </a:solidFill>
                  </a:rPr>
                  <a:t>druh 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trojúhelníku</a:t>
                </a:r>
              </a:p>
              <a:p>
                <a:endParaRPr lang="cs-CZ" sz="2800" dirty="0" smtClean="0">
                  <a:solidFill>
                    <a:srgbClr val="FF0000"/>
                  </a:solidFill>
                </a:endParaRPr>
              </a:p>
              <a:p>
                <a:r>
                  <a:rPr lang="el-GR" sz="2800" dirty="0">
                    <a:solidFill>
                      <a:srgbClr val="00B050"/>
                    </a:solidFill>
                  </a:rPr>
                  <a:t>α</a:t>
                </a:r>
                <a:r>
                  <a:rPr lang="cs-CZ" sz="2800" dirty="0">
                    <a:solidFill>
                      <a:srgbClr val="00B050"/>
                    </a:solidFill>
                  </a:rPr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solidFill>
                              <a:srgbClr val="00B050"/>
                            </a:solidFill>
                            <a:latin typeface="Cambria Math"/>
                          </a:rPr>
                          <m:t>136</m:t>
                        </m:r>
                      </m:e>
                      <m:sup>
                        <m:r>
                          <a:rPr lang="cs-CZ" sz="2800" i="1">
                            <a:solidFill>
                              <a:srgbClr val="00B050"/>
                            </a:solidFill>
                            <a:latin typeface="Cambria Math"/>
                          </a:rPr>
                          <m:t>0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rgbClr val="FF0000"/>
                    </a:solidFill>
                  </a:rPr>
                  <a:t> - jeden vnitřní úhel je  tupý, pak je daný trojúhelník tupoúhlý</a:t>
                </a:r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4853136"/>
              </a:xfrm>
              <a:blipFill rotWithShape="1">
                <a:blip r:embed="rId2"/>
                <a:stretch>
                  <a:fillRect l="-667" t="-10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Rovnoramenný trojúhelník 4"/>
          <p:cNvSpPr/>
          <p:nvPr/>
        </p:nvSpPr>
        <p:spPr>
          <a:xfrm rot="13297190">
            <a:off x="1302541" y="3940609"/>
            <a:ext cx="2124236" cy="719718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     </a:t>
            </a:r>
            <a:endParaRPr lang="cs-CZ" dirty="0"/>
          </a:p>
        </p:txBody>
      </p:sp>
      <p:sp>
        <p:nvSpPr>
          <p:cNvPr id="6" name="Rovnoramenný trojúhelník 5"/>
          <p:cNvSpPr/>
          <p:nvPr/>
        </p:nvSpPr>
        <p:spPr>
          <a:xfrm>
            <a:off x="1657011" y="2261723"/>
            <a:ext cx="387725" cy="228600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4309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TROJÚHELNÍK A VNITŘNÍ ÚHLY - </a:t>
            </a:r>
            <a:r>
              <a:rPr lang="cs-CZ" sz="3600" dirty="0">
                <a:solidFill>
                  <a:srgbClr val="00B050"/>
                </a:solidFill>
              </a:rPr>
              <a:t>ŘEŠENÍ</a:t>
            </a:r>
            <a:endParaRPr lang="cs-CZ" sz="3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r>
                  <a:rPr lang="cs-CZ" dirty="0" smtClean="0"/>
                  <a:t>1.Doplň matematický vztah pro vnitřní úhly v      </a:t>
                </a:r>
              </a:p>
              <a:p>
                <a:r>
                  <a:rPr lang="el-GR" sz="4000" dirty="0">
                    <a:solidFill>
                      <a:srgbClr val="FF0000"/>
                    </a:solidFill>
                  </a:rPr>
                  <a:t>α</a:t>
                </a:r>
                <a:r>
                  <a:rPr lang="cs-CZ" sz="4000" dirty="0">
                    <a:solidFill>
                      <a:srgbClr val="FF0000"/>
                    </a:solidFill>
                  </a:rPr>
                  <a:t> +</a:t>
                </a:r>
                <a:r>
                  <a:rPr lang="el-GR" sz="4000" dirty="0">
                    <a:solidFill>
                      <a:srgbClr val="FF0000"/>
                    </a:solidFill>
                  </a:rPr>
                  <a:t>β</a:t>
                </a:r>
                <a:r>
                  <a:rPr lang="cs-CZ" sz="4000" dirty="0">
                    <a:solidFill>
                      <a:srgbClr val="FF0000"/>
                    </a:solidFill>
                  </a:rPr>
                  <a:t> +</a:t>
                </a:r>
                <a:r>
                  <a:rPr lang="el-GR" sz="4000" dirty="0">
                    <a:solidFill>
                      <a:srgbClr val="FF0000"/>
                    </a:solidFill>
                  </a:rPr>
                  <a:t>γ</a:t>
                </a:r>
                <a:r>
                  <a:rPr lang="cs-CZ" sz="4000" dirty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40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4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180</m:t>
                        </m:r>
                      </m:e>
                      <m:sup>
                        <m:r>
                          <a:rPr lang="cs-CZ" sz="4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0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r>
                  <a:rPr lang="cs-CZ" dirty="0"/>
                  <a:t>2.Je dán úhel </a:t>
                </a:r>
                <a:r>
                  <a:rPr lang="el-GR" dirty="0"/>
                  <a:t>α</a:t>
                </a:r>
                <a:r>
                  <a:rPr lang="cs-CZ" dirty="0"/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55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0</m:t>
                        </m:r>
                      </m:sup>
                    </m:sSup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r>
                  <a:rPr lang="el-GR" dirty="0" smtClean="0"/>
                  <a:t>β</a:t>
                </a:r>
                <a:r>
                  <a:rPr lang="cs-CZ" dirty="0" smtClean="0"/>
                  <a:t> </a:t>
                </a:r>
                <a:r>
                  <a:rPr lang="cs-CZ" dirty="0"/>
                  <a:t>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113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0</m:t>
                        </m:r>
                      </m:sup>
                    </m:sSup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v           </a:t>
                </a:r>
                <a:r>
                  <a:rPr lang="cs-CZ" dirty="0"/>
                  <a:t>ABC dopočítej ostatní vnitřní úhly</a:t>
                </a:r>
              </a:p>
              <a:p>
                <a:r>
                  <a:rPr lang="el-GR" dirty="0">
                    <a:solidFill>
                      <a:srgbClr val="FF0000"/>
                    </a:solidFill>
                  </a:rPr>
                  <a:t>α</a:t>
                </a:r>
                <a:r>
                  <a:rPr lang="cs-CZ" dirty="0">
                    <a:solidFill>
                      <a:srgbClr val="FF0000"/>
                    </a:solidFill>
                  </a:rPr>
                  <a:t> +</a:t>
                </a:r>
                <a:r>
                  <a:rPr lang="el-GR" dirty="0">
                    <a:solidFill>
                      <a:srgbClr val="FF0000"/>
                    </a:solidFill>
                  </a:rPr>
                  <a:t>β</a:t>
                </a:r>
                <a:r>
                  <a:rPr lang="cs-CZ" dirty="0">
                    <a:solidFill>
                      <a:srgbClr val="FF0000"/>
                    </a:solidFill>
                  </a:rPr>
                  <a:t> +</a:t>
                </a:r>
                <a:r>
                  <a:rPr lang="el-GR" dirty="0">
                    <a:solidFill>
                      <a:srgbClr val="FF0000"/>
                    </a:solidFill>
                  </a:rPr>
                  <a:t>γ</a:t>
                </a:r>
                <a:r>
                  <a:rPr lang="cs-CZ" dirty="0">
                    <a:solidFill>
                      <a:srgbClr val="FF0000"/>
                    </a:solidFill>
                  </a:rPr>
                  <a:t> = 180                       </a:t>
                </a:r>
                <a:r>
                  <a:rPr lang="cs-CZ" sz="2400" dirty="0">
                    <a:solidFill>
                      <a:srgbClr val="00B050"/>
                    </a:solidFill>
                  </a:rPr>
                  <a:t>zkouška úhlů :</a:t>
                </a:r>
                <a:r>
                  <a:rPr lang="el-GR" dirty="0"/>
                  <a:t> α</a:t>
                </a:r>
                <a:r>
                  <a:rPr lang="cs-CZ" dirty="0"/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55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0</m:t>
                        </m:r>
                      </m:sup>
                    </m:sSup>
                  </m:oMath>
                </a14:m>
                <a:endParaRPr lang="cs-CZ" dirty="0">
                  <a:solidFill>
                    <a:srgbClr val="FF0000"/>
                  </a:solidFill>
                </a:endParaRPr>
              </a:p>
              <a:p>
                <a:r>
                  <a:rPr lang="cs-CZ" dirty="0">
                    <a:solidFill>
                      <a:srgbClr val="FF0000"/>
                    </a:solidFill>
                  </a:rPr>
                  <a:t>55 + 113 + </a:t>
                </a:r>
                <a:r>
                  <a:rPr lang="el-GR" dirty="0">
                    <a:solidFill>
                      <a:srgbClr val="FF0000"/>
                    </a:solidFill>
                  </a:rPr>
                  <a:t>γ</a:t>
                </a:r>
                <a:r>
                  <a:rPr lang="cs-CZ" dirty="0">
                    <a:solidFill>
                      <a:srgbClr val="FF0000"/>
                    </a:solidFill>
                  </a:rPr>
                  <a:t> = 180                             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 </a:t>
                </a:r>
                <a:r>
                  <a:rPr lang="el-GR" dirty="0" smtClean="0"/>
                  <a:t>β</a:t>
                </a:r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113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0</m:t>
                        </m:r>
                      </m:sup>
                    </m:sSup>
                  </m:oMath>
                </a14:m>
                <a:endParaRPr lang="cs-CZ" dirty="0">
                  <a:solidFill>
                    <a:srgbClr val="FF0000"/>
                  </a:solidFill>
                </a:endParaRPr>
              </a:p>
              <a:p>
                <a:r>
                  <a:rPr lang="cs-CZ" dirty="0">
                    <a:solidFill>
                      <a:srgbClr val="FF0000"/>
                    </a:solidFill>
                  </a:rPr>
                  <a:t>168 +  </a:t>
                </a:r>
                <a:r>
                  <a:rPr lang="el-GR" dirty="0">
                    <a:solidFill>
                      <a:srgbClr val="FF0000"/>
                    </a:solidFill>
                  </a:rPr>
                  <a:t>γ</a:t>
                </a:r>
                <a:r>
                  <a:rPr lang="cs-CZ" dirty="0">
                    <a:solidFill>
                      <a:srgbClr val="FF0000"/>
                    </a:solidFill>
                  </a:rPr>
                  <a:t>          = 180                                 </a:t>
                </a:r>
                <a:r>
                  <a:rPr lang="el-GR" dirty="0">
                    <a:solidFill>
                      <a:srgbClr val="FF0000"/>
                    </a:solidFill>
                  </a:rPr>
                  <a:t>γ</a:t>
                </a:r>
                <a:r>
                  <a:rPr lang="cs-CZ" dirty="0">
                    <a:solidFill>
                      <a:srgbClr val="FF0000"/>
                    </a:solidFill>
                  </a:rPr>
                  <a:t> =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12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0</m:t>
                        </m:r>
                      </m:sup>
                    </m:sSup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            </a:t>
                </a:r>
                <a:r>
                  <a:rPr lang="el-GR" dirty="0">
                    <a:solidFill>
                      <a:srgbClr val="FF0000"/>
                    </a:solidFill>
                  </a:rPr>
                  <a:t>γ</a:t>
                </a:r>
                <a:r>
                  <a:rPr lang="cs-CZ" dirty="0">
                    <a:solidFill>
                      <a:srgbClr val="FF0000"/>
                    </a:solidFill>
                  </a:rPr>
                  <a:t>          =  180 – 168             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                  </a:t>
                </a:r>
                <a:r>
                  <a:rPr lang="cs-CZ" dirty="0">
                    <a:solidFill>
                      <a:srgbClr val="FF0000"/>
                    </a:solidFill>
                  </a:rPr>
                  <a:t>-----------</a:t>
                </a:r>
              </a:p>
              <a:p>
                <a:r>
                  <a:rPr lang="cs-CZ" dirty="0">
                    <a:solidFill>
                      <a:srgbClr val="FF0000"/>
                    </a:solidFill>
                  </a:rPr>
                  <a:t>               </a:t>
                </a:r>
                <a:r>
                  <a:rPr lang="el-GR" dirty="0">
                    <a:solidFill>
                      <a:srgbClr val="FF0000"/>
                    </a:solidFill>
                  </a:rPr>
                  <a:t>γ</a:t>
                </a:r>
                <a:r>
                  <a:rPr lang="cs-CZ" dirty="0">
                    <a:solidFill>
                      <a:srgbClr val="FF0000"/>
                    </a:solidFill>
                  </a:rPr>
                  <a:t>      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12</m:t>
                        </m:r>
                      </m:e>
                      <m:sup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0</m:t>
                        </m:r>
                      </m:sup>
                    </m:sSup>
                  </m:oMath>
                </a14:m>
                <a:r>
                  <a:rPr lang="cs-CZ" dirty="0" smtClean="0"/>
                  <a:t>                           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180</m:t>
                        </m:r>
                      </m:e>
                      <m:sup>
                        <m:r>
                          <a:rPr lang="cs-CZ" b="0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0</m:t>
                        </m:r>
                      </m:sup>
                    </m:sSup>
                  </m:oMath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074" t="-2695" b="-28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Rovnoramenný trojúhelník 3"/>
          <p:cNvSpPr/>
          <p:nvPr/>
        </p:nvSpPr>
        <p:spPr>
          <a:xfrm>
            <a:off x="6156176" y="2636912"/>
            <a:ext cx="576064" cy="432048"/>
          </a:xfrm>
          <a:prstGeom prst="triangl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2620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/>
              <a:t>Seznam zdrojů</a:t>
            </a:r>
            <a:br>
              <a:rPr lang="cs-CZ" b="1"/>
            </a:b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Seznam zdrojů</a:t>
            </a:r>
          </a:p>
          <a:p>
            <a:r>
              <a:rPr lang="cs-CZ" b="1" dirty="0"/>
              <a:t>Zdroje: vlastní tvorba autora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669634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403</Words>
  <Application>Microsoft Office PowerPoint</Application>
  <PresentationFormat>Předvádění na obrazovce (4:3)</PresentationFormat>
  <Paragraphs>72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TROJÚHELNÍK A VNITŘNÍ ÚHLY</vt:lpstr>
      <vt:lpstr>TROJÚHELNÍK A VNITŘNÍ ÚHLY</vt:lpstr>
      <vt:lpstr>TROJÚHELNÍK A VNITŘNÍ ÚHLY - ŘEŠENÍ</vt:lpstr>
      <vt:lpstr>TROJÚHELNÍK A VNITŘNÍ ÚHLY - ŘEŠENÍ</vt:lpstr>
      <vt:lpstr>Seznam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 </cp:lastModifiedBy>
  <cp:revision>21</cp:revision>
  <dcterms:created xsi:type="dcterms:W3CDTF">2012-05-01T15:12:29Z</dcterms:created>
  <dcterms:modified xsi:type="dcterms:W3CDTF">2012-05-23T11:41:09Z</dcterms:modified>
</cp:coreProperties>
</file>