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PRACOVNÍ VÝCHOVA</a:t>
            </a:r>
          </a:p>
          <a:p>
            <a:r>
              <a:rPr lang="cs-CZ" dirty="0" smtClean="0"/>
              <a:t>ROČNÍK:7.</a:t>
            </a:r>
          </a:p>
          <a:p>
            <a:r>
              <a:rPr lang="cs-CZ" dirty="0" smtClean="0"/>
              <a:t>TÉMA: VAŘENÍ V CVIČNÉ KUCHYNI - PALAČINKY</a:t>
            </a:r>
          </a:p>
          <a:p>
            <a:r>
              <a:rPr lang="cs-CZ" dirty="0" smtClean="0"/>
              <a:t>AUTOR: MGR. IVA ŠKVARLOVÁ</a:t>
            </a:r>
          </a:p>
          <a:p>
            <a:r>
              <a:rPr lang="cs-CZ" dirty="0" smtClean="0"/>
              <a:t>DATUM VYTVOŘENÍ: 06.02.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37 _IŠ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49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 a)  </a:t>
            </a:r>
            <a:r>
              <a:rPr lang="cs-CZ" b="1" dirty="0"/>
              <a:t>Cílová skupina</a:t>
            </a:r>
            <a:r>
              <a:rPr lang="cs-CZ" dirty="0"/>
              <a:t>: Práce je určena pro žáky 7. ročníku  </a:t>
            </a:r>
          </a:p>
          <a:p>
            <a:pPr marL="0" indent="0">
              <a:buNone/>
            </a:pPr>
            <a:r>
              <a:rPr lang="cs-CZ" dirty="0"/>
              <a:t>              b)</a:t>
            </a:r>
            <a:r>
              <a:rPr lang="cs-CZ" b="1" dirty="0"/>
              <a:t>Téma</a:t>
            </a:r>
            <a:r>
              <a:rPr lang="cs-CZ" dirty="0"/>
              <a:t>: Teoretické základy zpracování surovin, </a:t>
            </a:r>
          </a:p>
          <a:p>
            <a:pPr marL="0" indent="0">
              <a:buNone/>
            </a:pPr>
            <a:r>
              <a:rPr lang="cs-CZ" dirty="0"/>
              <a:t>                              praktická práce, </a:t>
            </a:r>
            <a:r>
              <a:rPr lang="cs-CZ" dirty="0" smtClean="0"/>
              <a:t>palačinky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c)</a:t>
            </a:r>
            <a:r>
              <a:rPr lang="cs-CZ" b="1" dirty="0"/>
              <a:t>Cí</a:t>
            </a:r>
            <a:r>
              <a:rPr lang="cs-CZ" dirty="0"/>
              <a:t>l: Žáci využijí teoretické poznatky při práci v kuchyni, </a:t>
            </a:r>
          </a:p>
          <a:p>
            <a:pPr marL="0" indent="0">
              <a:buNone/>
            </a:pPr>
            <a:r>
              <a:rPr lang="cs-CZ" dirty="0"/>
              <a:t>                        získají manuální  zručnost a kuchařské dovedností</a:t>
            </a:r>
          </a:p>
          <a:p>
            <a:pPr marL="0" indent="0">
              <a:buNone/>
            </a:pPr>
            <a:r>
              <a:rPr lang="cs-CZ" dirty="0"/>
              <a:t>	d)</a:t>
            </a:r>
            <a:r>
              <a:rPr lang="cs-CZ" b="1" dirty="0"/>
              <a:t>Pomůcky</a:t>
            </a:r>
            <a:r>
              <a:rPr lang="cs-CZ" dirty="0"/>
              <a:t>: pracovní list, suroviny, potřeby k vaření ve školní </a:t>
            </a:r>
          </a:p>
          <a:p>
            <a:pPr marL="0" indent="0">
              <a:buNone/>
            </a:pPr>
            <a:r>
              <a:rPr lang="cs-CZ" dirty="0"/>
              <a:t>                                   cvičné kuchyňce, pracovní oblečení </a:t>
            </a:r>
          </a:p>
          <a:p>
            <a:pPr marL="0" indent="0">
              <a:buNone/>
            </a:pPr>
            <a:r>
              <a:rPr lang="cs-CZ" dirty="0"/>
              <a:t>                e)</a:t>
            </a:r>
            <a:r>
              <a:rPr lang="cs-CZ" b="1" dirty="0"/>
              <a:t>Klíčová slova</a:t>
            </a:r>
            <a:r>
              <a:rPr lang="cs-CZ" dirty="0"/>
              <a:t>:  </a:t>
            </a:r>
            <a:r>
              <a:rPr lang="cs-CZ" dirty="0" smtClean="0"/>
              <a:t>palačinky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	  f)</a:t>
            </a:r>
            <a:r>
              <a:rPr lang="cs-CZ" b="1" dirty="0"/>
              <a:t>Pilotáž</a:t>
            </a:r>
            <a:r>
              <a:rPr lang="cs-CZ" dirty="0"/>
              <a:t>:   </a:t>
            </a:r>
          </a:p>
          <a:p>
            <a:pPr marL="0" indent="0">
              <a:buNone/>
            </a:pPr>
            <a:r>
              <a:rPr lang="cs-CZ" dirty="0"/>
              <a:t> Žáci si ověřili svou manuální zručnosti při přípravě </a:t>
            </a:r>
            <a:r>
              <a:rPr lang="cs-CZ" dirty="0" smtClean="0"/>
              <a:t>palačinek. </a:t>
            </a:r>
            <a:r>
              <a:rPr lang="cs-CZ" dirty="0"/>
              <a:t>Ocenili přehlednost zápisu receptu, zadání postupu práce a také možnost ochutnávkou ihned ověřit kvalitu svého výrobku. Také ocenili možnost aplikovat své nové vědomosti doma</a:t>
            </a:r>
          </a:p>
        </p:txBody>
      </p:sp>
    </p:spTree>
    <p:extLst>
      <p:ext uri="{BB962C8B-B14F-4D97-AF65-F5344CB8AC3E}">
        <p14:creationId xmlns:p14="http://schemas.microsoft.com/office/powerpoint/2010/main" val="596721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O</a:t>
            </a:r>
            <a:r>
              <a:rPr lang="cs-CZ" dirty="0" smtClean="0"/>
              <a:t>b</a:t>
            </a:r>
            <a:r>
              <a:rPr lang="cs-CZ" dirty="0" smtClean="0"/>
              <a:t>eznámení </a:t>
            </a:r>
            <a:r>
              <a:rPr lang="cs-CZ" dirty="0"/>
              <a:t>s receptem</a:t>
            </a:r>
          </a:p>
          <a:p>
            <a:r>
              <a:rPr lang="cs-CZ" dirty="0" smtClean="0"/>
              <a:t>Výroba litého </a:t>
            </a:r>
            <a:r>
              <a:rPr lang="cs-CZ" dirty="0"/>
              <a:t>těsta</a:t>
            </a:r>
          </a:p>
          <a:p>
            <a:r>
              <a:rPr lang="cs-CZ" dirty="0" smtClean="0"/>
              <a:t>Smažení těsta                         </a:t>
            </a:r>
            <a:endParaRPr lang="cs-CZ" dirty="0"/>
          </a:p>
          <a:p>
            <a:r>
              <a:rPr lang="cs-CZ" dirty="0" smtClean="0"/>
              <a:t>Plnění palačinky</a:t>
            </a:r>
            <a:endParaRPr lang="cs-CZ" dirty="0"/>
          </a:p>
          <a:p>
            <a:r>
              <a:rPr lang="cs-CZ" dirty="0" smtClean="0"/>
              <a:t>Servírování </a:t>
            </a:r>
            <a:endParaRPr lang="cs-CZ" dirty="0"/>
          </a:p>
          <a:p>
            <a:r>
              <a:rPr lang="cs-CZ" dirty="0"/>
              <a:t>Ochutnávka    </a:t>
            </a:r>
          </a:p>
          <a:p>
            <a:endParaRPr lang="cs-CZ" dirty="0"/>
          </a:p>
        </p:txBody>
      </p:sp>
      <p:pic>
        <p:nvPicPr>
          <p:cNvPr id="4" name="Obrázek 3" descr="C:\Users\ZS SLOVAN\AppData\Local\Microsoft\Windows\Temporary Internet Files\Content.IE5\A6MWZD1V\MC900347407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32856"/>
            <a:ext cx="2183765" cy="1527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2" descr="C:\Users\ZS SLOVAN\AppData\Local\Microsoft\Windows\Temporary Internet Files\Content.IE5\A6MWZD1V\MP9004252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172" y="4099729"/>
            <a:ext cx="1964076" cy="196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85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Suroviny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  <a:r>
              <a:rPr lang="cs-CZ" b="1" dirty="0"/>
              <a:t>Základní recept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Na</a:t>
            </a:r>
            <a:r>
              <a:rPr lang="cs-CZ" b="1" dirty="0"/>
              <a:t> 6 až 10 palačinek potřebujeme</a:t>
            </a:r>
            <a:endParaRPr lang="cs-CZ" dirty="0"/>
          </a:p>
          <a:p>
            <a:pPr lvl="0"/>
            <a:r>
              <a:rPr lang="cs-CZ" dirty="0"/>
              <a:t>0,5 l mléka </a:t>
            </a:r>
          </a:p>
          <a:p>
            <a:pPr lvl="0"/>
            <a:r>
              <a:rPr lang="cs-CZ" dirty="0"/>
              <a:t>2 vejce </a:t>
            </a:r>
          </a:p>
          <a:p>
            <a:pPr lvl="0"/>
            <a:r>
              <a:rPr lang="cs-CZ" dirty="0"/>
              <a:t>špetku soli </a:t>
            </a:r>
          </a:p>
          <a:p>
            <a:pPr lvl="0"/>
            <a:r>
              <a:rPr lang="cs-CZ" dirty="0"/>
              <a:t>200 g hladké mouky </a:t>
            </a:r>
          </a:p>
          <a:p>
            <a:pPr lvl="0"/>
            <a:r>
              <a:rPr lang="cs-CZ" dirty="0" smtClean="0"/>
              <a:t>tuk </a:t>
            </a:r>
            <a:r>
              <a:rPr lang="cs-CZ" dirty="0"/>
              <a:t>na smažení podle své chuti (olej, máslo, sádlo)</a:t>
            </a:r>
          </a:p>
          <a:p>
            <a:endParaRPr lang="cs-CZ" dirty="0"/>
          </a:p>
        </p:txBody>
      </p:sp>
      <p:pic>
        <p:nvPicPr>
          <p:cNvPr id="7170" name="Picture 2" descr="C:\Users\ZS SLOVAN\AppData\Local\Microsoft\Windows\Temporary Internet Files\Content.IE5\L4P2QOMS\MC90044175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744" y="908720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ZS SLOVAN\AppData\Local\Microsoft\Windows\Temporary Internet Files\Content.IE5\JGX493PI\MP900424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48880"/>
            <a:ext cx="1866751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2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/>
                <a:ea typeface="Times New Roman"/>
                <a:cs typeface="Times New Roman"/>
              </a:rPr>
              <a:t>Palačinky - postup</a:t>
            </a:r>
            <a:r>
              <a:rPr lang="cs-CZ" sz="2800" dirty="0">
                <a:ea typeface="Calibri"/>
                <a:cs typeface="Times New Roman"/>
              </a:rPr>
              <a:t/>
            </a:r>
            <a:br>
              <a:rPr lang="cs-CZ" sz="2800" dirty="0"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Times New Roman"/>
                <a:ea typeface="Times New Roman"/>
                <a:cs typeface="Times New Roman"/>
              </a:rPr>
              <a:t>V </a:t>
            </a:r>
            <a:r>
              <a:rPr lang="cs-CZ" dirty="0">
                <a:latin typeface="Times New Roman"/>
                <a:ea typeface="Times New Roman"/>
                <a:cs typeface="Times New Roman"/>
              </a:rPr>
              <a:t>hrnci rozkvedláme nebo šlehačem rozmícháme mléko s vejci a špetkou soli. Za stálého míchání postupně přidáváme mouku.</a:t>
            </a:r>
            <a:endParaRPr lang="cs-CZ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Tekuté, středně husté, zcela hladké těsto naběračkou lijeme na vyhřátou, tukem pomaštěnou pánev. Krouživým nakláněním pánve hmotu souměrně dotvarujeme na celou plochu dna.</a:t>
            </a:r>
            <a:endParaRPr lang="cs-CZ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Times New Roman"/>
                <a:ea typeface="Times New Roman"/>
                <a:cs typeface="Times New Roman"/>
              </a:rPr>
              <a:t>Po </a:t>
            </a:r>
            <a:r>
              <a:rPr lang="cs-CZ" dirty="0">
                <a:latin typeface="Times New Roman"/>
                <a:ea typeface="Times New Roman"/>
                <a:cs typeface="Times New Roman"/>
              </a:rPr>
              <a:t>chvíli smažení těsto ztuhne a palačinkou lze v pánvi pohybovat. Poté ji obracíme a dopečeme z druhé strany.</a:t>
            </a:r>
            <a:endParaRPr lang="cs-CZ" sz="2800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6147" name="Picture 3" descr="C:\Users\ZS SLOVAN\AppData\Local\Microsoft\Windows\Temporary Internet Files\Content.IE5\SWYL7UV4\MC9002373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637" y="1"/>
            <a:ext cx="1448154" cy="134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42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PLNĚNÍ PALAČINEK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 smtClean="0">
                <a:latin typeface="Times New Roman"/>
                <a:ea typeface="Times New Roman"/>
                <a:cs typeface="Times New Roman"/>
              </a:rPr>
              <a:t>    Palačinky </a:t>
            </a:r>
            <a:r>
              <a:rPr lang="cs-CZ" b="1" dirty="0">
                <a:latin typeface="Times New Roman"/>
                <a:ea typeface="Times New Roman"/>
                <a:cs typeface="Times New Roman"/>
              </a:rPr>
              <a:t>lze plnit</a:t>
            </a:r>
            <a:r>
              <a:rPr lang="cs-CZ" dirty="0">
                <a:latin typeface="Times New Roman"/>
                <a:ea typeface="Times New Roman"/>
                <a:cs typeface="Times New Roman"/>
              </a:rPr>
              <a:t> </a:t>
            </a:r>
            <a:endParaRPr lang="cs-CZ" sz="28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oslazeným či jinak ochuceným tvarohem, </a:t>
            </a:r>
            <a:endParaRPr lang="cs-CZ" sz="28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zavařeninou, </a:t>
            </a:r>
            <a:endParaRPr lang="cs-CZ" sz="28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povidly,  </a:t>
            </a:r>
            <a:endParaRPr lang="cs-CZ" sz="28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ovocem syrovým i tepelně upraveným, </a:t>
            </a:r>
            <a:endParaRPr lang="cs-CZ" sz="28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zmrzlinou. </a:t>
            </a:r>
            <a:endParaRPr lang="cs-CZ" sz="2800" dirty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latin typeface="Times New Roman"/>
                <a:ea typeface="Times New Roman"/>
                <a:cs typeface="Times New Roman"/>
              </a:rPr>
              <a:t>Můžeme </a:t>
            </a:r>
            <a:r>
              <a:rPr lang="cs-CZ" dirty="0">
                <a:latin typeface="Times New Roman"/>
                <a:ea typeface="Times New Roman"/>
                <a:cs typeface="Times New Roman"/>
              </a:rPr>
              <a:t>je pocukrovat, dochutit skořicí, čokoládovou polevou, mletými ořechy, šlehačkou apod.  </a:t>
            </a:r>
            <a:endParaRPr lang="cs-CZ" sz="2800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5123" name="Picture 3" descr="C:\Users\ZS SLOVAN\AppData\Local\Microsoft\Windows\Temporary Internet Files\Content.IE5\A6MWZD1V\MP9004097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708" y="1916832"/>
            <a:ext cx="178318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 SLOVAN\AppData\Local\Microsoft\Windows\Temporary Internet Files\Content.IE5\JGX493PI\MC900348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2525106"/>
            <a:ext cx="1343602" cy="1191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38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lastní </a:t>
            </a:r>
            <a:r>
              <a:rPr lang="cs-CZ" b="1" dirty="0">
                <a:solidFill>
                  <a:srgbClr val="FF0000"/>
                </a:solidFill>
              </a:rPr>
              <a:t>práce </a:t>
            </a:r>
            <a:r>
              <a:rPr lang="cs-CZ" b="1" dirty="0" smtClean="0">
                <a:solidFill>
                  <a:srgbClr val="FF0000"/>
                </a:solidFill>
              </a:rPr>
              <a:t>žáků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ZS SLOVAN\Desktop\foto pro dum vaření\SP_A06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Desktop\foto pro dum vaření\palačinky\SP_A067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44824"/>
            <a:ext cx="2592288" cy="452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87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Smažení a mazání marmeládou</a:t>
            </a:r>
            <a:endParaRPr lang="cs-CZ" dirty="0"/>
          </a:p>
        </p:txBody>
      </p:sp>
      <p:pic>
        <p:nvPicPr>
          <p:cNvPr id="3074" name="Picture 2" descr="C:\Users\ZS SLOVAN\Desktop\foto pro dum vaření\palačinky\SP_A062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3096344" cy="37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Desktop\foto pro dum vaření\SP_A062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88841"/>
            <a:ext cx="273630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34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solidFill>
                  <a:srgbClr val="FF0000"/>
                </a:solidFill>
              </a:rPr>
              <a:t>PAK UŽ JEN DOBROU CHUŤ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ZS SLOVAN\Desktop\foto pro dum vaření\palačinky\SP_A062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2238896" cy="298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 SLOVAN\Desktop\foto pro dum vaření\palačinky\SP_A067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8840"/>
            <a:ext cx="2808312" cy="383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57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Zdroj: vlastní tvorba autora</a:t>
            </a:r>
          </a:p>
          <a:p>
            <a:r>
              <a:rPr lang="cs-CZ" dirty="0"/>
              <a:t>Foto: vlastní fotoalbum autora</a:t>
            </a:r>
          </a:p>
          <a:p>
            <a:r>
              <a:rPr lang="en-US" dirty="0"/>
              <a:t>Dostupný z http://office.microsoft.com/cs-cz/images/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357301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 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Seznam zdrojů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1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157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PRACOVNÍ LIST</vt:lpstr>
      <vt:lpstr>Suroviny: Základní recept </vt:lpstr>
      <vt:lpstr>Palačinky - postup </vt:lpstr>
      <vt:lpstr>PLNĚNÍ PALAČINEK</vt:lpstr>
      <vt:lpstr>Vlastní práce žáků</vt:lpstr>
      <vt:lpstr>Smažení a mazání marmeládou</vt:lpstr>
      <vt:lpstr> PAK UŽ JEN DOBROU CHUŤ  </vt:lpstr>
      <vt:lpstr>Seznam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21</cp:revision>
  <dcterms:created xsi:type="dcterms:W3CDTF">2012-03-12T18:52:27Z</dcterms:created>
  <dcterms:modified xsi:type="dcterms:W3CDTF">2012-08-05T10:04:46Z</dcterms:modified>
</cp:coreProperties>
</file>