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20"/>
  </p:notesMasterIdLst>
  <p:sldIdLst>
    <p:sldId id="299" r:id="rId2"/>
    <p:sldId id="256" r:id="rId3"/>
    <p:sldId id="292" r:id="rId4"/>
    <p:sldId id="264" r:id="rId5"/>
    <p:sldId id="298" r:id="rId6"/>
    <p:sldId id="266" r:id="rId7"/>
    <p:sldId id="260" r:id="rId8"/>
    <p:sldId id="262" r:id="rId9"/>
    <p:sldId id="259" r:id="rId10"/>
    <p:sldId id="263" r:id="rId11"/>
    <p:sldId id="265" r:id="rId12"/>
    <p:sldId id="258" r:id="rId13"/>
    <p:sldId id="293" r:id="rId14"/>
    <p:sldId id="294" r:id="rId15"/>
    <p:sldId id="295" r:id="rId16"/>
    <p:sldId id="296" r:id="rId17"/>
    <p:sldId id="297" r:id="rId18"/>
    <p:sldId id="300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709" autoAdjust="0"/>
  </p:normalViewPr>
  <p:slideViewPr>
    <p:cSldViewPr>
      <p:cViewPr varScale="1">
        <p:scale>
          <a:sx n="103" d="100"/>
          <a:sy n="103" d="100"/>
        </p:scale>
        <p:origin x="-20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48" y="1291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806C97-3551-40C5-8A38-73456DC351DC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729860-234B-4935-B3CE-E3ED3D1CFA04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21845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A729860-234B-4935-B3CE-E3ED3D1CFA04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Přímá spojovací čára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Přímá spojovací čára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Elipsa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Elipsa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Elipsa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Přímá spojovací čára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Přímá spojovací čára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Přímá spojovací čára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Elipsa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Elipsa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Elipsa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Elipsa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Elipsa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ovací čára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000" b="1" i="0" baseline="0">
                <a:solidFill>
                  <a:schemeClr val="accent3">
                    <a:lumMod val="75000"/>
                  </a:schemeClr>
                </a:solidFill>
              </a:defRPr>
            </a:lvl1pPr>
          </a:lstStyle>
          <a:p>
            <a:r>
              <a:rPr kumimoji="0" lang="cs-CZ" dirty="0" smtClean="0"/>
              <a:t>Klepnutím lze upravit styl předlohy nadpisů.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Přímá spojovací čára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Elipsa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Elipsa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0" name="Přímá spojovací čára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Přímá spojovací čára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ovací čára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ovací čára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1DC8DD65-B9CA-4022-8B25-62EFE69262CE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Elipsa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9F357E9C-B0E1-463B-BE7C-29C75730B3D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ujlov.cz/atlasryb.php?ryba=3&amp;name=Cand%C3%A1t+obecn%C3%BD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ppodyji.cz/na-znojemsku-letos-ubylo-zab-a-colku-muze-za-to-zrejme-kruty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://rybarislovec.mypage.cz/menu/fotogalerie/ryby-nasich-vod" TargetMode="Externa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rk.cz/r/atlasy/atlas_ryb/maloostni/kaproviti/karas_obecny/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upload.wikimedia.org/wikipedia/commons/1/17/L%C3%ADn_obecn%C3%BD.jpg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upload.wikimedia.org/wikipedia/commons/1/15/Perca_fluviatilis_Prague_Vltava_4.jpg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upload.wikimedia.org/wikipedia/commons/b/be/Rutilus_rutilus.jpg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hyperlink" Target="http://www.mrk.cz/r/atlasy/atlas_ryb/maloostni/sumcoviti/sumec_velky/" TargetMode="Externa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1/1a/Hecht.jpg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hyperlink" Target="http://www.rendy.eu/images/689.jpg" TargetMode="Externa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upload.wikimedia.org/wikipedia/commons/5/5e/Anguidae.jpg" TargetMode="Externa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upload.wikimedia.org/wikipedia/commons/3/38/Natrix_natrix_(Karl_L).jpg" TargetMode="External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prirodniparky.hys.cz/rakovecke-udoli-zivocichove/" TargetMode="External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hyperlink" Target="http://upload.wikimedia.org/wikipedia/commons/b/be/European_Common_Frog_Rana_temporaria_(cropped).jpg" TargetMode="Externa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-540568" y="0"/>
            <a:ext cx="9684568" cy="7317432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scene3d>
            <a:camera prst="isometricRightUp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endParaRPr lang="cs-CZ"/>
          </a:p>
        </p:txBody>
      </p:sp>
      <p:sp>
        <p:nvSpPr>
          <p:cNvPr id="5" name="Nadpis 1"/>
          <p:cNvSpPr txBox="1">
            <a:spLocks/>
          </p:cNvSpPr>
          <p:nvPr/>
        </p:nvSpPr>
        <p:spPr>
          <a:xfrm>
            <a:off x="1043609" y="4437112"/>
            <a:ext cx="6264695" cy="2420887"/>
          </a:xfrm>
          <a:prstGeom prst="rect">
            <a:avLst/>
          </a:prstGeom>
        </p:spPr>
        <p:txBody>
          <a:bodyPr anchor="ctr"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Vypracovala:	Mgr. Marcela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Minaříková</a:t>
            </a:r>
          </a:p>
          <a:p>
            <a:pPr fontAlgn="auto">
              <a:spcAft>
                <a:spcPts val="0"/>
              </a:spcAft>
              <a:defRPr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		Mgr. Světlana </a:t>
            </a:r>
            <a:r>
              <a:rPr lang="cs-CZ" sz="2400" b="1" dirty="0" err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Čumalová</a:t>
            </a:r>
            <a:endParaRPr lang="cs-CZ" sz="24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  <a:ea typeface="+mj-ea"/>
              <a:cs typeface="+mj-cs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Téma:	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Živočichové –	</a:t>
            </a:r>
            <a:r>
              <a:rPr lang="cs-CZ" sz="2400" b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ryby plazi, obojživelníci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/>
            </a:r>
            <a:b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</a:b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Vznik:</a:t>
            </a:r>
            <a:r>
              <a:rPr lang="cs-CZ" sz="2400" b="1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	</a:t>
            </a:r>
            <a:r>
              <a:rPr lang="cs-CZ" sz="2400" b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říjen </a:t>
            </a: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2011</a:t>
            </a:r>
            <a:b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</a:b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Číslo projektu</a:t>
            </a:r>
            <a:r>
              <a:rPr lang="cs-CZ" sz="2400" b="1">
                <a:solidFill>
                  <a:schemeClr val="accent1">
                    <a:lumMod val="75000"/>
                  </a:schemeClr>
                </a:solidFill>
                <a:latin typeface="Calibri" pitchFamily="34" charset="0"/>
                <a:ea typeface="+mj-ea"/>
                <a:cs typeface="+mj-cs"/>
              </a:rPr>
              <a:t>: </a:t>
            </a:r>
            <a:r>
              <a:rPr lang="cs-CZ" sz="2400">
                <a:solidFill>
                  <a:schemeClr val="accent1">
                    <a:lumMod val="75000"/>
                  </a:schemeClr>
                </a:solidFill>
              </a:rPr>
              <a:t>CZ.1.07/1.4.00/21.2787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6" name="Podnadpis 2"/>
          <p:cNvSpPr txBox="1">
            <a:spLocks/>
          </p:cNvSpPr>
          <p:nvPr/>
        </p:nvSpPr>
        <p:spPr>
          <a:xfrm>
            <a:off x="1476375" y="2205038"/>
            <a:ext cx="3959225" cy="1368425"/>
          </a:xfrm>
          <a:prstGeom prst="rect">
            <a:avLst/>
          </a:prstGeom>
          <a:ln w="38100">
            <a:noFill/>
          </a:ln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Základní škola</a:t>
            </a:r>
          </a:p>
          <a:p>
            <a:pPr marL="342900" indent="-342900" algn="ctr" fontAlgn="auto">
              <a:spcBef>
                <a:spcPct val="20000"/>
              </a:spcBef>
              <a:spcAft>
                <a:spcPts val="0"/>
              </a:spcAft>
              <a:defRPr/>
            </a:pPr>
            <a:r>
              <a:rPr lang="cs-CZ" sz="4000" b="1" dirty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Jana </a:t>
            </a:r>
            <a:r>
              <a:rPr lang="cs-CZ" sz="4000" b="1" dirty="0" err="1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Noháče</a:t>
            </a:r>
            <a:endParaRPr lang="cs-CZ" sz="40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369888"/>
            <a:ext cx="5767388" cy="1114425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</p:pic>
      <p:sp>
        <p:nvSpPr>
          <p:cNvPr id="8" name="TextovéPole 16"/>
          <p:cNvSpPr txBox="1"/>
          <p:nvPr/>
        </p:nvSpPr>
        <p:spPr>
          <a:xfrm>
            <a:off x="1115616" y="4005064"/>
            <a:ext cx="6696472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cs-CZ" sz="2800" b="1" smtClean="0">
                <a:solidFill>
                  <a:schemeClr val="accent1">
                    <a:lumMod val="75000"/>
                  </a:schemeClr>
                </a:solidFill>
                <a:latin typeface="Calibri" pitchFamily="34" charset="0"/>
              </a:rPr>
              <a:t>VY_32_INOVACE_1 Břeclavsko v ČR</a:t>
            </a:r>
            <a:endParaRPr lang="cs-CZ" sz="2800" b="1" dirty="0">
              <a:solidFill>
                <a:schemeClr val="accent1">
                  <a:lumMod val="75000"/>
                </a:schemeClr>
              </a:solidFill>
              <a:latin typeface="Calibri" pitchFamily="34" charset="0"/>
            </a:endParaRPr>
          </a:p>
        </p:txBody>
      </p:sp>
      <p:pic>
        <p:nvPicPr>
          <p:cNvPr id="9" name="Obrázek 8" descr="skolacervena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80063" y="1700213"/>
            <a:ext cx="2976562" cy="2233612"/>
          </a:xfrm>
          <a:prstGeom prst="rect">
            <a:avLst/>
          </a:prstGeom>
          <a:noFill/>
          <a:ln w="952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476672"/>
            <a:ext cx="6172200" cy="1894362"/>
          </a:xfrm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Anotace</a:t>
            </a:r>
            <a:b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Živočichové na Břeclavsku </a:t>
            </a:r>
            <a:b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</a:b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– Ryby, Plazi, Obojživelníci</a:t>
            </a:r>
            <a:endParaRPr lang="cs-CZ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339752" y="2348880"/>
            <a:ext cx="4608512" cy="1800200"/>
          </a:xfrm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Encyklopedický seznam a </a:t>
            </a:r>
            <a:r>
              <a:rPr lang="cs-CZ" smtClean="0">
                <a:solidFill>
                  <a:schemeClr val="accent1">
                    <a:lumMod val="75000"/>
                  </a:schemeClr>
                </a:solidFill>
              </a:rPr>
              <a:t>popis živočichů</a:t>
            </a:r>
          </a:p>
          <a:p>
            <a:r>
              <a:rPr lang="cs-CZ">
                <a:solidFill>
                  <a:schemeClr val="accent1">
                    <a:lumMod val="75000"/>
                  </a:schemeClr>
                </a:solidFill>
              </a:rPr>
              <a:t>Karty je možno vytisknout a používat jako doplňkový materiál při výuce.</a:t>
            </a:r>
          </a:p>
          <a:p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972452" cy="1143000"/>
          </a:xfrm>
        </p:spPr>
        <p:txBody>
          <a:bodyPr>
            <a:normAutofit fontScale="90000"/>
          </a:bodyPr>
          <a:lstStyle/>
          <a:p>
            <a:r>
              <a:rPr lang="cs-CZ" sz="4000" b="1" dirty="0" smtClean="0">
                <a:solidFill>
                  <a:schemeClr val="accent3">
                    <a:lumMod val="75000"/>
                  </a:schemeClr>
                </a:solidFill>
              </a:rPr>
              <a:t>Seznam živočichů – </a:t>
            </a:r>
            <a:r>
              <a:rPr lang="cs-CZ" sz="3300" b="1" dirty="0" smtClean="0">
                <a:solidFill>
                  <a:schemeClr val="accent3">
                    <a:lumMod val="75000"/>
                  </a:schemeClr>
                </a:solidFill>
              </a:rPr>
              <a:t>Ryby, Plazi, Obojživelníci</a:t>
            </a:r>
            <a:endParaRPr lang="cs-CZ" sz="33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 numCol="2">
            <a:normAutofit/>
          </a:bodyPr>
          <a:lstStyle/>
          <a:p>
            <a:r>
              <a:rPr lang="cs-CZ" dirty="0" smtClean="0"/>
              <a:t>Candát obecný</a:t>
            </a:r>
          </a:p>
          <a:p>
            <a:r>
              <a:rPr lang="cs-CZ" dirty="0" smtClean="0"/>
              <a:t>Čolek podunajský</a:t>
            </a:r>
          </a:p>
          <a:p>
            <a:r>
              <a:rPr lang="cs-CZ" dirty="0" smtClean="0"/>
              <a:t>Kapr obecný</a:t>
            </a:r>
          </a:p>
          <a:p>
            <a:r>
              <a:rPr lang="cs-CZ" dirty="0" smtClean="0"/>
              <a:t>Karas obecný</a:t>
            </a:r>
          </a:p>
          <a:p>
            <a:r>
              <a:rPr lang="cs-CZ" dirty="0" smtClean="0"/>
              <a:t>Lín obecný</a:t>
            </a:r>
          </a:p>
          <a:p>
            <a:r>
              <a:rPr lang="cs-CZ" dirty="0" smtClean="0"/>
              <a:t>Okoun říční</a:t>
            </a:r>
          </a:p>
          <a:p>
            <a:r>
              <a:rPr lang="cs-CZ" dirty="0" smtClean="0"/>
              <a:t>Plotice obecná</a:t>
            </a:r>
          </a:p>
          <a:p>
            <a:r>
              <a:rPr lang="cs-CZ" dirty="0" smtClean="0"/>
              <a:t>Sumec velký</a:t>
            </a:r>
          </a:p>
          <a:p>
            <a:r>
              <a:rPr lang="cs-CZ" dirty="0" smtClean="0"/>
              <a:t>Štika obecná	</a:t>
            </a:r>
          </a:p>
          <a:p>
            <a:endParaRPr lang="cs-CZ" dirty="0" smtClean="0"/>
          </a:p>
          <a:p>
            <a:endParaRPr lang="cs-CZ" dirty="0" smtClean="0"/>
          </a:p>
          <a:p>
            <a:r>
              <a:rPr lang="cs-CZ" dirty="0" smtClean="0"/>
              <a:t>Ještěrka obecná</a:t>
            </a:r>
          </a:p>
          <a:p>
            <a:r>
              <a:rPr lang="cs-CZ" dirty="0" smtClean="0"/>
              <a:t>Slepýš křehký</a:t>
            </a:r>
          </a:p>
          <a:p>
            <a:r>
              <a:rPr lang="cs-CZ" dirty="0" smtClean="0"/>
              <a:t>Užovka obojková</a:t>
            </a:r>
          </a:p>
          <a:p>
            <a:endParaRPr lang="cs-CZ" dirty="0" smtClean="0"/>
          </a:p>
          <a:p>
            <a:r>
              <a:rPr lang="cs-CZ" dirty="0" smtClean="0"/>
              <a:t>Ropucha obecná</a:t>
            </a:r>
          </a:p>
          <a:p>
            <a:r>
              <a:rPr lang="cs-CZ" dirty="0" smtClean="0"/>
              <a:t>Skokan hnědý				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Candát obecný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řád: okounovití</a:t>
            </a:r>
          </a:p>
          <a:p>
            <a:r>
              <a:rPr lang="cs-CZ" dirty="0" smtClean="0"/>
              <a:t>délka: až 130 cm</a:t>
            </a:r>
          </a:p>
          <a:p>
            <a:r>
              <a:rPr lang="cs-CZ" dirty="0" smtClean="0"/>
              <a:t>hmotnost: až 21 kg</a:t>
            </a:r>
          </a:p>
          <a:p>
            <a:r>
              <a:rPr lang="cs-CZ" dirty="0" smtClean="0"/>
              <a:t>charakteristika: Candát p</a:t>
            </a:r>
            <a:r>
              <a:rPr lang="en-US" dirty="0" err="1" smtClean="0"/>
              <a:t>atří</a:t>
            </a:r>
            <a:r>
              <a:rPr lang="en-US" dirty="0" smtClean="0"/>
              <a:t> </a:t>
            </a:r>
            <a:r>
              <a:rPr lang="en-US" dirty="0" err="1" smtClean="0"/>
              <a:t>mezi</a:t>
            </a:r>
            <a:r>
              <a:rPr lang="en-US" dirty="0" smtClean="0"/>
              <a:t> u</a:t>
            </a:r>
            <a:r>
              <a:rPr lang="cs-CZ" dirty="0" err="1" smtClean="0"/>
              <a:t>šlechtilé</a:t>
            </a:r>
            <a:r>
              <a:rPr lang="cs-CZ" dirty="0" smtClean="0"/>
              <a:t> druhy ryb. </a:t>
            </a:r>
            <a:r>
              <a:rPr lang="en-US" dirty="0" err="1" smtClean="0"/>
              <a:t>Tělo</a:t>
            </a:r>
            <a:r>
              <a:rPr lang="en-US" dirty="0" smtClean="0"/>
              <a:t> </a:t>
            </a:r>
            <a:r>
              <a:rPr lang="cs-CZ" dirty="0" smtClean="0"/>
              <a:t>má</a:t>
            </a:r>
            <a:r>
              <a:rPr lang="en-US" dirty="0" smtClean="0"/>
              <a:t> </a:t>
            </a:r>
            <a:r>
              <a:rPr lang="en-US" dirty="0" err="1" smtClean="0"/>
              <a:t>protáhlé</a:t>
            </a:r>
            <a:r>
              <a:rPr lang="en-US" dirty="0" smtClean="0"/>
              <a:t>, z </a:t>
            </a:r>
            <a:r>
              <a:rPr lang="en-US" dirty="0" err="1" smtClean="0"/>
              <a:t>boků</a:t>
            </a:r>
            <a:r>
              <a:rPr lang="en-US" dirty="0" smtClean="0"/>
              <a:t> </a:t>
            </a:r>
            <a:r>
              <a:rPr lang="en-US" dirty="0" err="1" smtClean="0"/>
              <a:t>zploštělé</a:t>
            </a:r>
            <a:r>
              <a:rPr lang="en-US" dirty="0" smtClean="0"/>
              <a:t>. </a:t>
            </a:r>
            <a:r>
              <a:rPr lang="en-US" dirty="0" err="1" smtClean="0"/>
              <a:t>Hlava</a:t>
            </a:r>
            <a:r>
              <a:rPr lang="en-US" dirty="0" smtClean="0"/>
              <a:t> </a:t>
            </a:r>
            <a:r>
              <a:rPr lang="cs-CZ" dirty="0" smtClean="0"/>
              <a:t>je </a:t>
            </a:r>
            <a:r>
              <a:rPr lang="en-US" dirty="0" err="1" smtClean="0"/>
              <a:t>zakončena</a:t>
            </a:r>
            <a:r>
              <a:rPr lang="en-US" dirty="0" smtClean="0"/>
              <a:t> </a:t>
            </a:r>
            <a:r>
              <a:rPr lang="en-US" dirty="0" err="1" smtClean="0"/>
              <a:t>koncovými</a:t>
            </a:r>
            <a:r>
              <a:rPr lang="en-US" dirty="0" smtClean="0"/>
              <a:t> </a:t>
            </a:r>
            <a:r>
              <a:rPr lang="en-US" dirty="0" err="1" smtClean="0"/>
              <a:t>ústy</a:t>
            </a:r>
            <a:r>
              <a:rPr lang="en-US" dirty="0" smtClean="0"/>
              <a:t>. V </a:t>
            </a:r>
            <a:r>
              <a:rPr lang="en-US" dirty="0" err="1" smtClean="0"/>
              <a:t>tlamě</a:t>
            </a:r>
            <a:r>
              <a:rPr lang="en-US" dirty="0" smtClean="0"/>
              <a:t> se </a:t>
            </a:r>
            <a:r>
              <a:rPr lang="en-US" dirty="0" err="1" smtClean="0"/>
              <a:t>nachází</a:t>
            </a:r>
            <a:r>
              <a:rPr lang="en-US" dirty="0" smtClean="0"/>
              <a:t> </a:t>
            </a:r>
            <a:r>
              <a:rPr lang="en-US" dirty="0" err="1" smtClean="0"/>
              <a:t>řada</a:t>
            </a:r>
            <a:r>
              <a:rPr lang="en-US" dirty="0" smtClean="0"/>
              <a:t> </a:t>
            </a:r>
            <a:r>
              <a:rPr lang="en-US" dirty="0" err="1" smtClean="0"/>
              <a:t>drobných</a:t>
            </a:r>
            <a:r>
              <a:rPr lang="en-US" dirty="0" smtClean="0"/>
              <a:t> </a:t>
            </a:r>
            <a:r>
              <a:rPr lang="en-US" dirty="0" err="1" smtClean="0"/>
              <a:t>zoubků</a:t>
            </a:r>
            <a:r>
              <a:rPr lang="en-US" dirty="0" smtClean="0"/>
              <a:t> a </a:t>
            </a:r>
            <a:r>
              <a:rPr lang="en-US" dirty="0" err="1" smtClean="0"/>
              <a:t>také</a:t>
            </a:r>
            <a:r>
              <a:rPr lang="en-US" dirty="0" smtClean="0"/>
              <a:t> </a:t>
            </a:r>
            <a:r>
              <a:rPr lang="en-US" dirty="0" err="1" smtClean="0"/>
              <a:t>velké</a:t>
            </a:r>
            <a:r>
              <a:rPr lang="en-US" dirty="0" smtClean="0"/>
              <a:t> </a:t>
            </a:r>
            <a:r>
              <a:rPr lang="en-US" dirty="0" err="1" smtClean="0"/>
              <a:t>tzv</a:t>
            </a:r>
            <a:r>
              <a:rPr lang="en-US" dirty="0" smtClean="0"/>
              <a:t>. p</a:t>
            </a:r>
            <a:r>
              <a:rPr lang="cs-CZ" dirty="0" err="1" smtClean="0"/>
              <a:t>sí</a:t>
            </a:r>
            <a:r>
              <a:rPr lang="cs-CZ" dirty="0" smtClean="0"/>
              <a:t> zuby</a:t>
            </a:r>
            <a:r>
              <a:rPr lang="en-US" dirty="0" smtClean="0"/>
              <a:t>. Na </a:t>
            </a:r>
            <a:r>
              <a:rPr lang="en-US" dirty="0" err="1" smtClean="0"/>
              <a:t>hřbetě</a:t>
            </a:r>
            <a:r>
              <a:rPr lang="en-US" dirty="0" smtClean="0"/>
              <a:t> se </a:t>
            </a:r>
            <a:r>
              <a:rPr lang="en-US" dirty="0" err="1" smtClean="0"/>
              <a:t>nachází</a:t>
            </a:r>
            <a:r>
              <a:rPr lang="en-US" dirty="0" smtClean="0"/>
              <a:t> </a:t>
            </a:r>
            <a:r>
              <a:rPr lang="en-US" dirty="0" err="1" smtClean="0"/>
              <a:t>dvě</a:t>
            </a:r>
            <a:r>
              <a:rPr lang="en-US" dirty="0" smtClean="0"/>
              <a:t> h</a:t>
            </a:r>
            <a:r>
              <a:rPr lang="cs-CZ" dirty="0" err="1" smtClean="0"/>
              <a:t>řbetní</a:t>
            </a:r>
            <a:r>
              <a:rPr lang="cs-CZ" dirty="0" smtClean="0"/>
              <a:t> ploutve</a:t>
            </a:r>
            <a:r>
              <a:rPr lang="en-US" dirty="0" smtClean="0"/>
              <a:t>, </a:t>
            </a:r>
            <a:r>
              <a:rPr lang="en-US" dirty="0" err="1" smtClean="0"/>
              <a:t>první</a:t>
            </a:r>
            <a:r>
              <a:rPr lang="en-US" dirty="0" smtClean="0"/>
              <a:t> </a:t>
            </a:r>
            <a:r>
              <a:rPr lang="en-US" dirty="0" err="1" smtClean="0"/>
              <a:t>vyztužena</a:t>
            </a:r>
            <a:r>
              <a:rPr lang="en-US" dirty="0" smtClean="0"/>
              <a:t> </a:t>
            </a:r>
            <a:r>
              <a:rPr lang="en-US" dirty="0" err="1" smtClean="0"/>
              <a:t>tvrdými</a:t>
            </a:r>
            <a:r>
              <a:rPr lang="en-US" dirty="0" smtClean="0"/>
              <a:t> </a:t>
            </a:r>
            <a:r>
              <a:rPr lang="en-US" dirty="0" err="1" smtClean="0"/>
              <a:t>paprsky</a:t>
            </a:r>
            <a:r>
              <a:rPr lang="en-US" dirty="0" smtClean="0"/>
              <a:t>, </a:t>
            </a:r>
            <a:r>
              <a:rPr lang="en-US" dirty="0" err="1" smtClean="0"/>
              <a:t>druhá</a:t>
            </a:r>
            <a:r>
              <a:rPr lang="en-US" dirty="0" smtClean="0"/>
              <a:t> </a:t>
            </a:r>
            <a:r>
              <a:rPr lang="en-US" dirty="0" err="1" smtClean="0"/>
              <a:t>měkkými</a:t>
            </a:r>
            <a:r>
              <a:rPr lang="en-US" dirty="0" smtClean="0"/>
              <a:t>. </a:t>
            </a:r>
            <a:r>
              <a:rPr lang="en-US" dirty="0" err="1" smtClean="0"/>
              <a:t>Tělo</a:t>
            </a:r>
            <a:r>
              <a:rPr lang="en-US" dirty="0" smtClean="0"/>
              <a:t> je </a:t>
            </a:r>
            <a:r>
              <a:rPr lang="en-US" dirty="0" err="1" smtClean="0"/>
              <a:t>zbarveno</a:t>
            </a:r>
            <a:r>
              <a:rPr lang="en-US" dirty="0" smtClean="0"/>
              <a:t> </a:t>
            </a:r>
            <a:r>
              <a:rPr lang="en-US" dirty="0" err="1" smtClean="0"/>
              <a:t>šedě</a:t>
            </a:r>
            <a:r>
              <a:rPr lang="en-US" dirty="0" smtClean="0"/>
              <a:t> s </a:t>
            </a:r>
            <a:r>
              <a:rPr lang="en-US" dirty="0" err="1" smtClean="0"/>
              <a:t>odstíny</a:t>
            </a:r>
            <a:r>
              <a:rPr lang="en-US" dirty="0" smtClean="0"/>
              <a:t> </a:t>
            </a:r>
            <a:r>
              <a:rPr lang="en-US" dirty="0" err="1" smtClean="0"/>
              <a:t>zelené</a:t>
            </a:r>
            <a:r>
              <a:rPr lang="en-US" dirty="0" smtClean="0"/>
              <a:t>. V </a:t>
            </a:r>
            <a:r>
              <a:rPr lang="en-US" dirty="0" err="1" smtClean="0"/>
              <a:t>mládí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bocích</a:t>
            </a:r>
            <a:r>
              <a:rPr lang="en-US" dirty="0" smtClean="0"/>
              <a:t> </a:t>
            </a:r>
            <a:r>
              <a:rPr lang="en-US" dirty="0" err="1" smtClean="0"/>
              <a:t>zřetelné</a:t>
            </a:r>
            <a:r>
              <a:rPr lang="en-US" dirty="0" smtClean="0"/>
              <a:t> </a:t>
            </a:r>
            <a:r>
              <a:rPr lang="en-US" dirty="0" err="1" smtClean="0"/>
              <a:t>svislé</a:t>
            </a:r>
            <a:r>
              <a:rPr lang="en-US" dirty="0" smtClean="0"/>
              <a:t> </a:t>
            </a:r>
            <a:r>
              <a:rPr lang="en-US" dirty="0" err="1" smtClean="0"/>
              <a:t>tmavé</a:t>
            </a:r>
            <a:r>
              <a:rPr lang="en-US" dirty="0" smtClean="0"/>
              <a:t> </a:t>
            </a:r>
            <a:r>
              <a:rPr lang="en-US" dirty="0" err="1" smtClean="0"/>
              <a:t>pruhy</a:t>
            </a:r>
            <a:r>
              <a:rPr lang="en-US" dirty="0" smtClean="0"/>
              <a:t>. V </a:t>
            </a:r>
            <a:r>
              <a:rPr lang="en-US" dirty="0" err="1" smtClean="0"/>
              <a:t>mládí</a:t>
            </a:r>
            <a:r>
              <a:rPr lang="en-US" dirty="0" smtClean="0"/>
              <a:t> se </a:t>
            </a:r>
            <a:r>
              <a:rPr lang="en-US" dirty="0" err="1" smtClean="0"/>
              <a:t>živí</a:t>
            </a:r>
            <a:r>
              <a:rPr lang="en-US" dirty="0" smtClean="0"/>
              <a:t> </a:t>
            </a:r>
            <a:r>
              <a:rPr lang="en-US" dirty="0" err="1" smtClean="0"/>
              <a:t>především</a:t>
            </a:r>
            <a:r>
              <a:rPr lang="en-US" dirty="0" smtClean="0"/>
              <a:t> </a:t>
            </a:r>
            <a:r>
              <a:rPr lang="cs-CZ" dirty="0" smtClean="0"/>
              <a:t>měkkýši</a:t>
            </a:r>
            <a:r>
              <a:rPr lang="en-US" dirty="0" smtClean="0"/>
              <a:t> a </a:t>
            </a:r>
            <a:r>
              <a:rPr lang="en-US" dirty="0" err="1" smtClean="0"/>
              <a:t>dalšími</a:t>
            </a:r>
            <a:r>
              <a:rPr lang="en-US" dirty="0" smtClean="0"/>
              <a:t> b</a:t>
            </a:r>
            <a:r>
              <a:rPr lang="cs-CZ" dirty="0" err="1" smtClean="0"/>
              <a:t>ezobratlými</a:t>
            </a:r>
            <a:r>
              <a:rPr lang="en-US" dirty="0" smtClean="0"/>
              <a:t>. V d</a:t>
            </a:r>
            <a:r>
              <a:rPr lang="cs-CZ" dirty="0" err="1" smtClean="0"/>
              <a:t>ospělosti</a:t>
            </a:r>
            <a:r>
              <a:rPr lang="en-US" dirty="0" smtClean="0"/>
              <a:t> </a:t>
            </a:r>
            <a:r>
              <a:rPr lang="en-US" dirty="0" err="1" smtClean="0"/>
              <a:t>přijímá</a:t>
            </a:r>
            <a:r>
              <a:rPr lang="en-US" dirty="0" smtClean="0"/>
              <a:t> </a:t>
            </a:r>
            <a:r>
              <a:rPr lang="en-US" dirty="0" err="1" smtClean="0"/>
              <a:t>výhradně</a:t>
            </a:r>
            <a:r>
              <a:rPr lang="en-US" dirty="0" smtClean="0"/>
              <a:t> </a:t>
            </a:r>
            <a:r>
              <a:rPr lang="en-US" dirty="0" err="1" smtClean="0"/>
              <a:t>drobnější</a:t>
            </a:r>
            <a:r>
              <a:rPr lang="en-US" dirty="0" smtClean="0"/>
              <a:t> </a:t>
            </a:r>
            <a:r>
              <a:rPr lang="en-US" dirty="0" err="1" smtClean="0"/>
              <a:t>druhy</a:t>
            </a:r>
            <a:r>
              <a:rPr lang="en-US" dirty="0" smtClean="0"/>
              <a:t> </a:t>
            </a:r>
            <a:r>
              <a:rPr lang="en-US" dirty="0" err="1" smtClean="0"/>
              <a:t>ryb</a:t>
            </a:r>
            <a:r>
              <a:rPr lang="en-US" dirty="0" smtClean="0"/>
              <a:t>.</a:t>
            </a:r>
            <a:endParaRPr lang="cs-CZ" dirty="0" smtClean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844824"/>
            <a:ext cx="3657600" cy="2143916"/>
          </a:xfrm>
        </p:spPr>
      </p:pic>
      <p:sp>
        <p:nvSpPr>
          <p:cNvPr id="6" name="Obdélník 5"/>
          <p:cNvSpPr/>
          <p:nvPr/>
        </p:nvSpPr>
        <p:spPr>
          <a:xfrm>
            <a:off x="323528" y="4305870"/>
            <a:ext cx="410445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http://www.mujlov.cz/atlasryb.php?ryba=3&amp;name=Cand%C3%A1t+obecn%C3%BD</a:t>
            </a:r>
            <a:endParaRPr lang="cs-CZ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Čolek podunajský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ln>
            <a:solidFill>
              <a:schemeClr val="tx1"/>
            </a:solidFill>
          </a:ln>
        </p:spPr>
        <p:txBody>
          <a:bodyPr>
            <a:normAutofit fontScale="85000" lnSpcReduction="20000"/>
          </a:bodyPr>
          <a:lstStyle/>
          <a:p>
            <a:r>
              <a:rPr lang="en-US" dirty="0" err="1" smtClean="0"/>
              <a:t>řád</a:t>
            </a:r>
            <a:r>
              <a:rPr lang="en-US" dirty="0" smtClean="0"/>
              <a:t>: </a:t>
            </a:r>
            <a:r>
              <a:rPr lang="en-US" dirty="0" err="1" smtClean="0"/>
              <a:t>mloci</a:t>
            </a:r>
            <a:endParaRPr lang="cs-CZ" dirty="0" smtClean="0"/>
          </a:p>
          <a:p>
            <a:r>
              <a:rPr lang="en-US" dirty="0" err="1" smtClean="0"/>
              <a:t>délka</a:t>
            </a:r>
            <a:r>
              <a:rPr lang="en-US" dirty="0" smtClean="0"/>
              <a:t>: 6 cm- 10 cm</a:t>
            </a:r>
            <a:endParaRPr lang="cs-CZ" dirty="0" smtClean="0"/>
          </a:p>
          <a:p>
            <a:r>
              <a:rPr lang="en-US" dirty="0" err="1" smtClean="0"/>
              <a:t>charakteristika</a:t>
            </a:r>
            <a:r>
              <a:rPr lang="en-US" dirty="0" smtClean="0"/>
              <a:t>: </a:t>
            </a:r>
            <a:r>
              <a:rPr lang="cs-CZ" dirty="0" smtClean="0"/>
              <a:t>Žije v tůních a mělkých vodních plochách. Jeho potravu na souši tvoří drobný hmyz (brouci), larvy hmyzu, pavouci, svinky a malí červi,dešťovky a plži. V časném předjaří mohou hlavní potravu tvořit vajíčka skokana hnědého. Ve vodě loví hmyz, červy a drobné korýše. Čolek podunajský je kriticky ohrožený živočich.</a:t>
            </a:r>
          </a:p>
          <a:p>
            <a:endParaRPr lang="cs-CZ" dirty="0"/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0344" y="1765920"/>
            <a:ext cx="3657600" cy="2743200"/>
          </a:xfrm>
        </p:spPr>
      </p:pic>
      <p:sp>
        <p:nvSpPr>
          <p:cNvPr id="8" name="Obdélník 7"/>
          <p:cNvSpPr/>
          <p:nvPr/>
        </p:nvSpPr>
        <p:spPr>
          <a:xfrm>
            <a:off x="467544" y="4653136"/>
            <a:ext cx="36004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http://www.nppodyji.cz/na-znojemsku-letos-ubylo-zab-a-colku-muze-za-to-zrejme-kruty</a:t>
            </a:r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Kapr obecný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řád: </a:t>
            </a:r>
            <a:r>
              <a:rPr lang="cs-CZ" dirty="0" err="1" smtClean="0"/>
              <a:t>máloostní</a:t>
            </a:r>
            <a:endParaRPr lang="cs-CZ" dirty="0" smtClean="0"/>
          </a:p>
          <a:p>
            <a:r>
              <a:rPr lang="cs-CZ" dirty="0" smtClean="0"/>
              <a:t>délka: až 100cm</a:t>
            </a:r>
          </a:p>
          <a:p>
            <a:r>
              <a:rPr lang="cs-CZ" dirty="0" smtClean="0"/>
              <a:t>hmotnost: až 20 kg</a:t>
            </a:r>
          </a:p>
          <a:p>
            <a:r>
              <a:rPr lang="cs-CZ" dirty="0" smtClean="0"/>
              <a:t>charakteristika: </a:t>
            </a:r>
            <a:r>
              <a:rPr lang="cs-CZ" dirty="0" err="1" smtClean="0"/>
              <a:t>Hř</a:t>
            </a:r>
            <a:r>
              <a:rPr lang="en-US" dirty="0" smtClean="0"/>
              <a:t>bet </a:t>
            </a:r>
            <a:r>
              <a:rPr lang="cs-CZ" dirty="0" smtClean="0"/>
              <a:t>kapra se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hlavou</a:t>
            </a:r>
            <a:r>
              <a:rPr lang="en-US" dirty="0" smtClean="0"/>
              <a:t> </a:t>
            </a:r>
            <a:r>
              <a:rPr lang="en-US" dirty="0" err="1" smtClean="0"/>
              <a:t>výrazně</a:t>
            </a:r>
            <a:r>
              <a:rPr lang="en-US" dirty="0" smtClean="0"/>
              <a:t> </a:t>
            </a:r>
            <a:r>
              <a:rPr lang="en-US" dirty="0" err="1" smtClean="0"/>
              <a:t>zvedá</a:t>
            </a:r>
            <a:r>
              <a:rPr lang="en-US" dirty="0" smtClean="0"/>
              <a:t> a je </a:t>
            </a:r>
            <a:r>
              <a:rPr lang="en-US" dirty="0" err="1" smtClean="0"/>
              <a:t>oproti</a:t>
            </a:r>
            <a:r>
              <a:rPr lang="en-US" dirty="0" smtClean="0"/>
              <a:t> </a:t>
            </a:r>
            <a:r>
              <a:rPr lang="en-US" dirty="0" err="1" smtClean="0"/>
              <a:t>tělu</a:t>
            </a:r>
            <a:r>
              <a:rPr lang="en-US" dirty="0" smtClean="0"/>
              <a:t> </a:t>
            </a:r>
            <a:r>
              <a:rPr lang="en-US" dirty="0" err="1" smtClean="0"/>
              <a:t>menší</a:t>
            </a:r>
            <a:r>
              <a:rPr lang="en-US" dirty="0" smtClean="0"/>
              <a:t>. </a:t>
            </a:r>
            <a:r>
              <a:rPr lang="en-US" dirty="0" err="1" smtClean="0"/>
              <a:t>Tlama</a:t>
            </a:r>
            <a:r>
              <a:rPr lang="en-US" dirty="0" smtClean="0"/>
              <a:t> </a:t>
            </a:r>
            <a:r>
              <a:rPr lang="en-US" dirty="0" err="1" smtClean="0"/>
              <a:t>kapra</a:t>
            </a:r>
            <a:r>
              <a:rPr lang="en-US" dirty="0" smtClean="0"/>
              <a:t> je </a:t>
            </a:r>
            <a:r>
              <a:rPr lang="en-US" dirty="0" err="1" smtClean="0"/>
              <a:t>výsuvná</a:t>
            </a:r>
            <a:r>
              <a:rPr lang="en-US" dirty="0" smtClean="0"/>
              <a:t> a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jejím</a:t>
            </a:r>
            <a:r>
              <a:rPr lang="en-US" dirty="0" smtClean="0"/>
              <a:t> </a:t>
            </a:r>
            <a:r>
              <a:rPr lang="en-US" dirty="0" err="1" smtClean="0"/>
              <a:t>obvodu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čtyři</a:t>
            </a:r>
            <a:r>
              <a:rPr lang="en-US" dirty="0" smtClean="0"/>
              <a:t> </a:t>
            </a:r>
            <a:r>
              <a:rPr lang="en-US" dirty="0" err="1" smtClean="0"/>
              <a:t>vousy</a:t>
            </a:r>
            <a:r>
              <a:rPr lang="en-US" dirty="0" smtClean="0"/>
              <a:t>. </a:t>
            </a:r>
            <a:r>
              <a:rPr lang="en-US" dirty="0" err="1" smtClean="0"/>
              <a:t>Ústa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neozubená</a:t>
            </a:r>
            <a:r>
              <a:rPr lang="en-US" dirty="0" smtClean="0"/>
              <a:t>, </a:t>
            </a:r>
            <a:r>
              <a:rPr lang="en-US" dirty="0" err="1" smtClean="0"/>
              <a:t>potravu</a:t>
            </a:r>
            <a:r>
              <a:rPr lang="en-US" dirty="0" smtClean="0"/>
              <a:t> </a:t>
            </a:r>
            <a:r>
              <a:rPr lang="en-US" dirty="0" err="1" smtClean="0"/>
              <a:t>zpracovávají</a:t>
            </a:r>
            <a:r>
              <a:rPr lang="en-US" dirty="0" smtClean="0"/>
              <a:t> </a:t>
            </a:r>
            <a:r>
              <a:rPr lang="en-US" dirty="0" err="1" smtClean="0"/>
              <a:t>požerákové</a:t>
            </a:r>
            <a:r>
              <a:rPr lang="en-US" dirty="0" smtClean="0"/>
              <a:t> </a:t>
            </a:r>
            <a:r>
              <a:rPr lang="en-US" dirty="0" err="1" smtClean="0"/>
              <a:t>kosti</a:t>
            </a:r>
            <a:r>
              <a:rPr lang="en-US" dirty="0" smtClean="0"/>
              <a:t>, </a:t>
            </a:r>
            <a:r>
              <a:rPr lang="en-US" dirty="0" err="1" smtClean="0"/>
              <a:t>které</a:t>
            </a:r>
            <a:r>
              <a:rPr lang="en-US" dirty="0" smtClean="0"/>
              <a:t> </a:t>
            </a:r>
            <a:r>
              <a:rPr lang="en-US" dirty="0" err="1" smtClean="0"/>
              <a:t>mají</a:t>
            </a:r>
            <a:r>
              <a:rPr lang="en-US" dirty="0" smtClean="0"/>
              <a:t> u </a:t>
            </a:r>
            <a:r>
              <a:rPr lang="en-US" dirty="0" err="1" smtClean="0"/>
              <a:t>kapra</a:t>
            </a:r>
            <a:r>
              <a:rPr lang="en-US" dirty="0" smtClean="0"/>
              <a:t> </a:t>
            </a:r>
            <a:r>
              <a:rPr lang="en-US" dirty="0" err="1" smtClean="0"/>
              <a:t>tři</a:t>
            </a:r>
            <a:r>
              <a:rPr lang="en-US" dirty="0" smtClean="0"/>
              <a:t> </a:t>
            </a:r>
            <a:r>
              <a:rPr lang="en-US" dirty="0" err="1" smtClean="0"/>
              <a:t>řady</a:t>
            </a:r>
            <a:r>
              <a:rPr lang="en-US" dirty="0" smtClean="0"/>
              <a:t> </a:t>
            </a:r>
            <a:r>
              <a:rPr lang="en-US" dirty="0" err="1" smtClean="0"/>
              <a:t>zubů</a:t>
            </a:r>
            <a:r>
              <a:rPr lang="en-US" dirty="0" smtClean="0"/>
              <a:t>. </a:t>
            </a:r>
            <a:r>
              <a:rPr lang="en-US" dirty="0" err="1" smtClean="0"/>
              <a:t>Oči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zlatavé</a:t>
            </a:r>
            <a:r>
              <a:rPr lang="en-US" dirty="0" smtClean="0"/>
              <a:t>, </a:t>
            </a:r>
            <a:r>
              <a:rPr lang="en-US" dirty="0" err="1" smtClean="0"/>
              <a:t>olivově</a:t>
            </a:r>
            <a:r>
              <a:rPr lang="en-US" dirty="0" smtClean="0"/>
              <a:t> </a:t>
            </a:r>
            <a:r>
              <a:rPr lang="en-US" dirty="0" err="1" smtClean="0"/>
              <a:t>zelené</a:t>
            </a:r>
            <a:r>
              <a:rPr lang="en-US" dirty="0" smtClean="0"/>
              <a:t> a </a:t>
            </a:r>
            <a:r>
              <a:rPr lang="en-US" dirty="0" err="1" smtClean="0"/>
              <a:t>pohyblivé</a:t>
            </a:r>
            <a:r>
              <a:rPr lang="en-US" dirty="0" smtClean="0"/>
              <a:t>. </a:t>
            </a:r>
            <a:r>
              <a:rPr lang="en-US" dirty="0" err="1" smtClean="0"/>
              <a:t>Kapr</a:t>
            </a:r>
            <a:r>
              <a:rPr lang="en-US" dirty="0" smtClean="0"/>
              <a:t> </a:t>
            </a:r>
            <a:r>
              <a:rPr lang="en-US" dirty="0" err="1" smtClean="0"/>
              <a:t>má</a:t>
            </a:r>
            <a:r>
              <a:rPr lang="en-US" dirty="0" smtClean="0"/>
              <a:t> </a:t>
            </a:r>
            <a:r>
              <a:rPr lang="en-US" dirty="0" err="1" smtClean="0"/>
              <a:t>hřbetní</a:t>
            </a:r>
            <a:r>
              <a:rPr lang="en-US" dirty="0" smtClean="0"/>
              <a:t>, </a:t>
            </a:r>
            <a:r>
              <a:rPr lang="en-US" dirty="0" err="1" smtClean="0"/>
              <a:t>prsní</a:t>
            </a:r>
            <a:r>
              <a:rPr lang="en-US" dirty="0" smtClean="0"/>
              <a:t>, </a:t>
            </a:r>
            <a:r>
              <a:rPr lang="en-US" dirty="0" err="1" smtClean="0"/>
              <a:t>břišní</a:t>
            </a:r>
            <a:r>
              <a:rPr lang="en-US" dirty="0" smtClean="0"/>
              <a:t>, </a:t>
            </a:r>
            <a:r>
              <a:rPr lang="en-US" dirty="0" err="1" smtClean="0"/>
              <a:t>řitní</a:t>
            </a:r>
            <a:r>
              <a:rPr lang="en-US" dirty="0" smtClean="0"/>
              <a:t> a </a:t>
            </a:r>
            <a:r>
              <a:rPr lang="en-US" dirty="0" err="1" smtClean="0"/>
              <a:t>ocasní</a:t>
            </a:r>
            <a:r>
              <a:rPr lang="en-US" dirty="0" smtClean="0"/>
              <a:t> </a:t>
            </a:r>
            <a:r>
              <a:rPr lang="en-US" dirty="0" err="1" smtClean="0"/>
              <a:t>ploutve</a:t>
            </a:r>
            <a:r>
              <a:rPr lang="en-US" dirty="0" smtClean="0"/>
              <a:t>. </a:t>
            </a:r>
            <a:r>
              <a:rPr lang="en-US" dirty="0" err="1" smtClean="0"/>
              <a:t>Kapr</a:t>
            </a:r>
            <a:r>
              <a:rPr lang="en-US" dirty="0" smtClean="0"/>
              <a:t> </a:t>
            </a:r>
            <a:r>
              <a:rPr lang="en-US" dirty="0" err="1" smtClean="0"/>
              <a:t>obecný</a:t>
            </a:r>
            <a:r>
              <a:rPr lang="en-US" dirty="0" smtClean="0"/>
              <a:t> je </a:t>
            </a:r>
            <a:r>
              <a:rPr lang="en-US" dirty="0" err="1" smtClean="0"/>
              <a:t>všežravec</a:t>
            </a:r>
            <a:r>
              <a:rPr lang="cs-CZ" dirty="0" smtClean="0"/>
              <a:t>. </a:t>
            </a:r>
            <a:r>
              <a:rPr lang="en-US" dirty="0" smtClean="0"/>
              <a:t>Je </a:t>
            </a:r>
            <a:r>
              <a:rPr lang="en-US" dirty="0" err="1" smtClean="0"/>
              <a:t>největší</a:t>
            </a:r>
            <a:r>
              <a:rPr lang="en-US" dirty="0" smtClean="0"/>
              <a:t> </a:t>
            </a:r>
            <a:r>
              <a:rPr lang="en-US" dirty="0" err="1" smtClean="0"/>
              <a:t>českou</a:t>
            </a:r>
            <a:r>
              <a:rPr lang="en-US" dirty="0" smtClean="0"/>
              <a:t> </a:t>
            </a:r>
            <a:r>
              <a:rPr lang="en-US" dirty="0" err="1" smtClean="0"/>
              <a:t>kaprovitou</a:t>
            </a:r>
            <a:r>
              <a:rPr lang="en-US" dirty="0" smtClean="0"/>
              <a:t> </a:t>
            </a:r>
            <a:r>
              <a:rPr lang="en-US" dirty="0" err="1" smtClean="0"/>
              <a:t>rybou</a:t>
            </a:r>
            <a:r>
              <a:rPr lang="en-US" dirty="0" smtClean="0"/>
              <a:t> a </a:t>
            </a:r>
            <a:r>
              <a:rPr lang="en-US" dirty="0" err="1" smtClean="0"/>
              <a:t>jeho</a:t>
            </a:r>
            <a:r>
              <a:rPr lang="en-US" dirty="0" smtClean="0"/>
              <a:t> </a:t>
            </a:r>
            <a:r>
              <a:rPr lang="en-US" dirty="0" err="1" smtClean="0"/>
              <a:t>chov</a:t>
            </a:r>
            <a:r>
              <a:rPr lang="en-US" dirty="0" smtClean="0"/>
              <a:t> </a:t>
            </a:r>
            <a:r>
              <a:rPr lang="en-US" dirty="0" err="1" smtClean="0"/>
              <a:t>má</a:t>
            </a:r>
            <a:r>
              <a:rPr lang="en-US" dirty="0" smtClean="0"/>
              <a:t> pro Č</a:t>
            </a:r>
            <a:r>
              <a:rPr lang="cs-CZ" dirty="0" smtClean="0"/>
              <a:t>eskou republiku</a:t>
            </a:r>
            <a:r>
              <a:rPr lang="en-US" dirty="0" smtClean="0"/>
              <a:t> </a:t>
            </a:r>
            <a:r>
              <a:rPr lang="en-US" dirty="0" err="1" smtClean="0"/>
              <a:t>velký</a:t>
            </a:r>
            <a:r>
              <a:rPr lang="en-US" dirty="0" smtClean="0"/>
              <a:t> </a:t>
            </a:r>
            <a:r>
              <a:rPr lang="en-US" dirty="0" err="1" smtClean="0"/>
              <a:t>hospodářský</a:t>
            </a:r>
            <a:r>
              <a:rPr lang="en-US" dirty="0" smtClean="0"/>
              <a:t> </a:t>
            </a:r>
            <a:r>
              <a:rPr lang="en-US" dirty="0" err="1" smtClean="0"/>
              <a:t>význam</a:t>
            </a:r>
            <a:r>
              <a:rPr lang="en-US" dirty="0" smtClean="0"/>
              <a:t>. 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467544" y="4798893"/>
            <a:ext cx="3600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http://rybarislovec.mypage.cz/menu/fotogalerie/ryby-nasich-vod</a:t>
            </a:r>
            <a:endParaRPr lang="cs-CZ" dirty="0" smtClean="0"/>
          </a:p>
        </p:txBody>
      </p:sp>
      <p:pic>
        <p:nvPicPr>
          <p:cNvPr id="7" name="Zástupný symbol pro obsah 6" descr="kapr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357158" y="1714488"/>
            <a:ext cx="3643338" cy="2891538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Karas obecný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řád: </a:t>
            </a:r>
            <a:r>
              <a:rPr lang="cs-CZ" dirty="0" err="1" smtClean="0"/>
              <a:t>máloostní</a:t>
            </a:r>
            <a:endParaRPr lang="cs-CZ" dirty="0" smtClean="0"/>
          </a:p>
          <a:p>
            <a:r>
              <a:rPr lang="cs-CZ" dirty="0" smtClean="0"/>
              <a:t>délka: do 45 cm</a:t>
            </a:r>
          </a:p>
          <a:p>
            <a:r>
              <a:rPr lang="cs-CZ" dirty="0" smtClean="0"/>
              <a:t>charakteristika: Karas</a:t>
            </a:r>
            <a:r>
              <a:rPr lang="en-US" dirty="0" smtClean="0"/>
              <a:t> je </a:t>
            </a:r>
            <a:r>
              <a:rPr lang="en-US" dirty="0" err="1" smtClean="0"/>
              <a:t>sladkovodní</a:t>
            </a:r>
            <a:r>
              <a:rPr lang="en-US" dirty="0" smtClean="0"/>
              <a:t> </a:t>
            </a:r>
            <a:r>
              <a:rPr lang="en-US" dirty="0" err="1" smtClean="0"/>
              <a:t>všežravá</a:t>
            </a:r>
            <a:r>
              <a:rPr lang="en-US" dirty="0" smtClean="0"/>
              <a:t> r</a:t>
            </a:r>
            <a:r>
              <a:rPr lang="cs-CZ" dirty="0" err="1" smtClean="0"/>
              <a:t>yba</a:t>
            </a:r>
            <a:r>
              <a:rPr lang="en-US" dirty="0" smtClean="0"/>
              <a:t> </a:t>
            </a:r>
            <a:r>
              <a:rPr lang="en-US" dirty="0" err="1" smtClean="0"/>
              <a:t>podobná</a:t>
            </a:r>
            <a:r>
              <a:rPr lang="en-US" dirty="0" smtClean="0"/>
              <a:t> k</a:t>
            </a:r>
            <a:r>
              <a:rPr lang="cs-CZ" dirty="0" err="1" smtClean="0"/>
              <a:t>aprovi</a:t>
            </a:r>
            <a:r>
              <a:rPr lang="cs-CZ" dirty="0" smtClean="0"/>
              <a:t>. M</a:t>
            </a:r>
            <a:r>
              <a:rPr lang="en-US" dirty="0" smtClean="0"/>
              <a:t>á </a:t>
            </a:r>
            <a:r>
              <a:rPr lang="en-US" dirty="0" err="1" smtClean="0"/>
              <a:t>vysoké</a:t>
            </a:r>
            <a:r>
              <a:rPr lang="en-US" dirty="0" smtClean="0"/>
              <a:t> </a:t>
            </a:r>
            <a:r>
              <a:rPr lang="en-US" dirty="0" err="1" smtClean="0"/>
              <a:t>ploché</a:t>
            </a:r>
            <a:r>
              <a:rPr lang="en-US" dirty="0" smtClean="0"/>
              <a:t> </a:t>
            </a:r>
            <a:r>
              <a:rPr lang="en-US" dirty="0" err="1" smtClean="0"/>
              <a:t>tělo</a:t>
            </a:r>
            <a:r>
              <a:rPr lang="en-US" dirty="0" smtClean="0"/>
              <a:t> </a:t>
            </a:r>
            <a:r>
              <a:rPr lang="en-US" dirty="0" err="1" smtClean="0"/>
              <a:t>pokryté</a:t>
            </a:r>
            <a:r>
              <a:rPr lang="en-US" dirty="0" smtClean="0"/>
              <a:t> </a:t>
            </a:r>
            <a:r>
              <a:rPr lang="en-US" dirty="0" err="1" smtClean="0"/>
              <a:t>velkými</a:t>
            </a:r>
            <a:r>
              <a:rPr lang="en-US" dirty="0" smtClean="0"/>
              <a:t> š</a:t>
            </a:r>
            <a:r>
              <a:rPr lang="cs-CZ" dirty="0" err="1" smtClean="0"/>
              <a:t>upinami</a:t>
            </a:r>
            <a:r>
              <a:rPr lang="en-US" dirty="0" smtClean="0"/>
              <a:t>. Na </a:t>
            </a:r>
            <a:r>
              <a:rPr lang="en-US" dirty="0" err="1" smtClean="0"/>
              <a:t>hřbetě</a:t>
            </a:r>
            <a:r>
              <a:rPr lang="en-US" dirty="0" smtClean="0"/>
              <a:t> se </a:t>
            </a:r>
            <a:r>
              <a:rPr lang="en-US" dirty="0" err="1" smtClean="0"/>
              <a:t>nachází</a:t>
            </a:r>
            <a:r>
              <a:rPr lang="en-US" dirty="0" smtClean="0"/>
              <a:t> </a:t>
            </a:r>
            <a:r>
              <a:rPr lang="en-US" dirty="0" err="1" smtClean="0"/>
              <a:t>vyklenutá</a:t>
            </a:r>
            <a:r>
              <a:rPr lang="en-US" dirty="0" smtClean="0"/>
              <a:t> h</a:t>
            </a:r>
            <a:r>
              <a:rPr lang="cs-CZ" dirty="0" err="1" smtClean="0"/>
              <a:t>řbetní</a:t>
            </a:r>
            <a:r>
              <a:rPr lang="cs-CZ" dirty="0" smtClean="0"/>
              <a:t> ploutev</a:t>
            </a:r>
            <a:r>
              <a:rPr lang="en-US" dirty="0" smtClean="0"/>
              <a:t>. </a:t>
            </a:r>
            <a:r>
              <a:rPr lang="en-US" dirty="0" err="1" smtClean="0"/>
              <a:t>Oproti</a:t>
            </a:r>
            <a:r>
              <a:rPr lang="en-US" dirty="0" smtClean="0"/>
              <a:t> </a:t>
            </a:r>
            <a:r>
              <a:rPr lang="en-US" dirty="0" err="1" smtClean="0"/>
              <a:t>kaprovi</a:t>
            </a:r>
            <a:r>
              <a:rPr lang="en-US" dirty="0" smtClean="0"/>
              <a:t> </a:t>
            </a:r>
            <a:r>
              <a:rPr lang="en-US" dirty="0" err="1" smtClean="0"/>
              <a:t>obecnému</a:t>
            </a:r>
            <a:r>
              <a:rPr lang="en-US" dirty="0" smtClean="0"/>
              <a:t> </a:t>
            </a:r>
            <a:r>
              <a:rPr lang="en-US" dirty="0" err="1" smtClean="0"/>
              <a:t>nemá</a:t>
            </a:r>
            <a:r>
              <a:rPr lang="en-US" dirty="0" smtClean="0"/>
              <a:t> </a:t>
            </a:r>
            <a:r>
              <a:rPr lang="en-US" dirty="0" err="1" smtClean="0"/>
              <a:t>karas</a:t>
            </a:r>
            <a:r>
              <a:rPr lang="en-US" dirty="0" smtClean="0"/>
              <a:t> </a:t>
            </a:r>
            <a:r>
              <a:rPr lang="en-US" dirty="0" err="1" smtClean="0"/>
              <a:t>vousky</a:t>
            </a:r>
            <a:r>
              <a:rPr lang="en-US" dirty="0" smtClean="0"/>
              <a:t> </a:t>
            </a:r>
            <a:r>
              <a:rPr lang="en-US" dirty="0" err="1" smtClean="0"/>
              <a:t>kolem</a:t>
            </a:r>
            <a:r>
              <a:rPr lang="en-US" dirty="0" smtClean="0"/>
              <a:t> </a:t>
            </a:r>
            <a:r>
              <a:rPr lang="en-US" dirty="0" err="1" smtClean="0"/>
              <a:t>tlamy</a:t>
            </a:r>
            <a:r>
              <a:rPr lang="en-US" dirty="0" smtClean="0"/>
              <a:t>. </a:t>
            </a:r>
            <a:r>
              <a:rPr lang="en-US" dirty="0" err="1" smtClean="0"/>
              <a:t>Karas</a:t>
            </a:r>
            <a:r>
              <a:rPr lang="en-US" dirty="0" smtClean="0"/>
              <a:t> </a:t>
            </a:r>
            <a:r>
              <a:rPr lang="en-US" dirty="0" err="1" smtClean="0"/>
              <a:t>patří</a:t>
            </a:r>
            <a:r>
              <a:rPr lang="en-US" dirty="0" smtClean="0"/>
              <a:t> </a:t>
            </a:r>
            <a:r>
              <a:rPr lang="en-US" dirty="0" err="1" smtClean="0"/>
              <a:t>mezi</a:t>
            </a:r>
            <a:r>
              <a:rPr lang="en-US" dirty="0" smtClean="0"/>
              <a:t> </a:t>
            </a:r>
            <a:r>
              <a:rPr lang="en-US" dirty="0" err="1" smtClean="0"/>
              <a:t>všežravce</a:t>
            </a:r>
            <a:r>
              <a:rPr lang="en-US" dirty="0" smtClean="0"/>
              <a:t>, </a:t>
            </a:r>
            <a:r>
              <a:rPr lang="en-US" dirty="0" err="1" smtClean="0"/>
              <a:t>který</a:t>
            </a:r>
            <a:r>
              <a:rPr lang="en-US" dirty="0" smtClean="0"/>
              <a:t> </a:t>
            </a:r>
            <a:r>
              <a:rPr lang="en-US" dirty="0" err="1" smtClean="0"/>
              <a:t>požírá</a:t>
            </a:r>
            <a:r>
              <a:rPr lang="en-US" dirty="0" smtClean="0"/>
              <a:t> </a:t>
            </a:r>
            <a:r>
              <a:rPr lang="en-US" dirty="0" err="1" smtClean="0"/>
              <a:t>jak</a:t>
            </a:r>
            <a:r>
              <a:rPr lang="en-US" dirty="0" smtClean="0"/>
              <a:t> </a:t>
            </a:r>
            <a:r>
              <a:rPr lang="en-US" dirty="0" err="1" smtClean="0"/>
              <a:t>rostliny</a:t>
            </a:r>
            <a:r>
              <a:rPr lang="en-US" dirty="0" smtClean="0"/>
              <a:t>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menší</a:t>
            </a:r>
            <a:r>
              <a:rPr lang="en-US" dirty="0" smtClean="0"/>
              <a:t> </a:t>
            </a:r>
            <a:r>
              <a:rPr lang="en-US" dirty="0" err="1" smtClean="0"/>
              <a:t>živočichy</a:t>
            </a:r>
            <a:r>
              <a:rPr lang="cs-CZ" dirty="0" smtClean="0"/>
              <a:t>. Je to </a:t>
            </a:r>
            <a:r>
              <a:rPr lang="cs-CZ" dirty="0" smtClean="0"/>
              <a:t>ryba </a:t>
            </a:r>
            <a:r>
              <a:rPr lang="cs-CZ" dirty="0" err="1" smtClean="0"/>
              <a:t>tzv.plevelná</a:t>
            </a:r>
            <a:r>
              <a:rPr lang="cs-CZ" dirty="0" smtClean="0"/>
              <a:t>.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628800"/>
            <a:ext cx="3657600" cy="2743200"/>
          </a:xfrm>
        </p:spPr>
      </p:pic>
      <p:sp>
        <p:nvSpPr>
          <p:cNvPr id="6" name="Obdélník 5"/>
          <p:cNvSpPr/>
          <p:nvPr/>
        </p:nvSpPr>
        <p:spPr>
          <a:xfrm>
            <a:off x="467544" y="4665910"/>
            <a:ext cx="367240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http://www.mrk.cz/r/atlasy/atlas_ryb/maloostni/kaproviti/karas_obecny/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Lín obecný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dirty="0" smtClean="0"/>
              <a:t>řád: </a:t>
            </a:r>
            <a:r>
              <a:rPr lang="cs-CZ" dirty="0" err="1" smtClean="0"/>
              <a:t>máloostní</a:t>
            </a:r>
            <a:endParaRPr lang="cs-CZ" dirty="0" smtClean="0"/>
          </a:p>
          <a:p>
            <a:r>
              <a:rPr lang="cs-CZ" dirty="0" smtClean="0"/>
              <a:t>délka: do 35 cm</a:t>
            </a:r>
          </a:p>
          <a:p>
            <a:r>
              <a:rPr lang="cs-CZ" dirty="0" smtClean="0"/>
              <a:t>hmotnost: 0,4 - 0,80 kg</a:t>
            </a:r>
          </a:p>
          <a:p>
            <a:r>
              <a:rPr lang="cs-CZ" dirty="0" smtClean="0"/>
              <a:t>charakteristika: </a:t>
            </a:r>
            <a:r>
              <a:rPr lang="en-US" dirty="0" err="1" smtClean="0"/>
              <a:t>Lín</a:t>
            </a:r>
            <a:r>
              <a:rPr lang="en-US" dirty="0" smtClean="0"/>
              <a:t> </a:t>
            </a:r>
            <a:r>
              <a:rPr lang="en-US" dirty="0" err="1" smtClean="0"/>
              <a:t>obecný</a:t>
            </a:r>
            <a:r>
              <a:rPr lang="en-US" dirty="0" smtClean="0"/>
              <a:t> je </a:t>
            </a:r>
            <a:r>
              <a:rPr lang="en-US" dirty="0" err="1" smtClean="0"/>
              <a:t>kaprovitá</a:t>
            </a:r>
            <a:r>
              <a:rPr lang="en-US" dirty="0" smtClean="0"/>
              <a:t> </a:t>
            </a:r>
            <a:r>
              <a:rPr lang="en-US" dirty="0" err="1" smtClean="0"/>
              <a:t>ryba</a:t>
            </a:r>
            <a:r>
              <a:rPr lang="en-US" dirty="0" smtClean="0"/>
              <a:t> </a:t>
            </a:r>
            <a:r>
              <a:rPr lang="en-US" dirty="0" err="1" smtClean="0"/>
              <a:t>střední</a:t>
            </a:r>
            <a:r>
              <a:rPr lang="en-US" dirty="0" smtClean="0"/>
              <a:t> </a:t>
            </a:r>
            <a:r>
              <a:rPr lang="en-US" dirty="0" err="1" smtClean="0"/>
              <a:t>velikosti</a:t>
            </a:r>
            <a:r>
              <a:rPr lang="en-US" dirty="0" smtClean="0"/>
              <a:t> s </a:t>
            </a:r>
            <a:r>
              <a:rPr lang="en-US" dirty="0" err="1" smtClean="0"/>
              <a:t>několika</a:t>
            </a:r>
            <a:r>
              <a:rPr lang="en-US" dirty="0" smtClean="0"/>
              <a:t> </a:t>
            </a:r>
            <a:r>
              <a:rPr lang="en-US" dirty="0" err="1" smtClean="0"/>
              <a:t>nezaměnitelnými</a:t>
            </a:r>
            <a:r>
              <a:rPr lang="en-US" dirty="0" smtClean="0"/>
              <a:t> </a:t>
            </a:r>
            <a:r>
              <a:rPr lang="en-US" dirty="0" err="1" smtClean="0"/>
              <a:t>znaky</a:t>
            </a:r>
            <a:r>
              <a:rPr lang="en-US" dirty="0" smtClean="0"/>
              <a:t>. </a:t>
            </a:r>
            <a:r>
              <a:rPr lang="en-US" dirty="0" err="1" smtClean="0"/>
              <a:t>Především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to </a:t>
            </a:r>
            <a:r>
              <a:rPr lang="en-US" dirty="0" err="1" smtClean="0"/>
              <a:t>velmi</a:t>
            </a:r>
            <a:r>
              <a:rPr lang="en-US" dirty="0" smtClean="0"/>
              <a:t> </a:t>
            </a:r>
            <a:r>
              <a:rPr lang="en-US" dirty="0" err="1" smtClean="0"/>
              <a:t>jemné</a:t>
            </a:r>
            <a:r>
              <a:rPr lang="en-US" dirty="0" smtClean="0"/>
              <a:t> a </a:t>
            </a:r>
            <a:r>
              <a:rPr lang="en-US" dirty="0" err="1" smtClean="0"/>
              <a:t>hluboko</a:t>
            </a:r>
            <a:r>
              <a:rPr lang="en-US" dirty="0" smtClean="0"/>
              <a:t> </a:t>
            </a:r>
            <a:r>
              <a:rPr lang="en-US" dirty="0" err="1" smtClean="0"/>
              <a:t>vrostlé</a:t>
            </a:r>
            <a:r>
              <a:rPr lang="en-US" dirty="0" smtClean="0"/>
              <a:t> š</a:t>
            </a:r>
            <a:r>
              <a:rPr lang="cs-CZ" dirty="0" err="1" smtClean="0"/>
              <a:t>upiny</a:t>
            </a:r>
            <a:r>
              <a:rPr lang="en-US" dirty="0" smtClean="0"/>
              <a:t> </a:t>
            </a:r>
            <a:r>
              <a:rPr lang="en-US" dirty="0" err="1" smtClean="0"/>
              <a:t>nazelenalé</a:t>
            </a:r>
            <a:r>
              <a:rPr lang="en-US" dirty="0" smtClean="0"/>
              <a:t> </a:t>
            </a:r>
            <a:r>
              <a:rPr lang="en-US" dirty="0" err="1" smtClean="0"/>
              <a:t>barvy</a:t>
            </a:r>
            <a:r>
              <a:rPr lang="en-US" dirty="0" smtClean="0"/>
              <a:t>, </a:t>
            </a:r>
            <a:r>
              <a:rPr lang="en-US" dirty="0" err="1" smtClean="0"/>
              <a:t>která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bocích</a:t>
            </a:r>
            <a:r>
              <a:rPr lang="en-US" dirty="0" smtClean="0"/>
              <a:t> a </a:t>
            </a:r>
            <a:r>
              <a:rPr lang="en-US" dirty="0" err="1" smtClean="0"/>
              <a:t>břiše</a:t>
            </a:r>
            <a:r>
              <a:rPr lang="en-US" dirty="0" smtClean="0"/>
              <a:t> </a:t>
            </a:r>
            <a:r>
              <a:rPr lang="en-US" dirty="0" err="1" smtClean="0"/>
              <a:t>přechází</a:t>
            </a:r>
            <a:r>
              <a:rPr lang="en-US" dirty="0" smtClean="0"/>
              <a:t> do </a:t>
            </a:r>
            <a:r>
              <a:rPr lang="en-US" dirty="0" err="1" smtClean="0"/>
              <a:t>světle</a:t>
            </a:r>
            <a:r>
              <a:rPr lang="en-US" dirty="0" smtClean="0"/>
              <a:t> </a:t>
            </a:r>
            <a:r>
              <a:rPr lang="en-US" dirty="0" err="1" smtClean="0"/>
              <a:t>žluté</a:t>
            </a:r>
            <a:r>
              <a:rPr lang="en-US" dirty="0" smtClean="0"/>
              <a:t>. </a:t>
            </a:r>
            <a:r>
              <a:rPr lang="en-US" dirty="0" err="1" smtClean="0"/>
              <a:t>Dalším</a:t>
            </a:r>
            <a:r>
              <a:rPr lang="en-US" dirty="0" smtClean="0"/>
              <a:t> </a:t>
            </a:r>
            <a:r>
              <a:rPr lang="en-US" dirty="0" err="1" smtClean="0"/>
              <a:t>znakem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černé</a:t>
            </a:r>
            <a:r>
              <a:rPr lang="en-US" dirty="0" smtClean="0"/>
              <a:t> a </a:t>
            </a:r>
            <a:r>
              <a:rPr lang="en-US" dirty="0" err="1" smtClean="0"/>
              <a:t>oblé</a:t>
            </a:r>
            <a:r>
              <a:rPr lang="en-US" dirty="0" smtClean="0"/>
              <a:t> p</a:t>
            </a:r>
            <a:r>
              <a:rPr lang="cs-CZ" dirty="0" err="1" smtClean="0"/>
              <a:t>loutve</a:t>
            </a:r>
            <a:r>
              <a:rPr lang="en-US" dirty="0" smtClean="0"/>
              <a:t> a o</a:t>
            </a:r>
            <a:r>
              <a:rPr lang="cs-CZ" dirty="0" smtClean="0"/>
              <a:t>ční duhovka </a:t>
            </a:r>
            <a:r>
              <a:rPr lang="cs-CZ" dirty="0" err="1" smtClean="0"/>
              <a:t>duhovka</a:t>
            </a:r>
            <a:r>
              <a:rPr lang="en-US" dirty="0" smtClean="0"/>
              <a:t> </a:t>
            </a:r>
            <a:r>
              <a:rPr lang="en-US" dirty="0" err="1" smtClean="0"/>
              <a:t>zbarvená</a:t>
            </a:r>
            <a:r>
              <a:rPr lang="en-US" dirty="0" smtClean="0"/>
              <a:t> do </a:t>
            </a:r>
            <a:r>
              <a:rPr lang="en-US" dirty="0" err="1" smtClean="0"/>
              <a:t>oranžova</a:t>
            </a:r>
            <a:r>
              <a:rPr lang="en-US" dirty="0" smtClean="0"/>
              <a:t>. </a:t>
            </a:r>
            <a:r>
              <a:rPr lang="en-US" dirty="0" err="1" smtClean="0"/>
              <a:t>Délka</a:t>
            </a:r>
            <a:r>
              <a:rPr lang="en-US" dirty="0" smtClean="0"/>
              <a:t> </a:t>
            </a:r>
            <a:r>
              <a:rPr lang="en-US" dirty="0" err="1" smtClean="0"/>
              <a:t>břišních</a:t>
            </a:r>
            <a:r>
              <a:rPr lang="en-US" dirty="0" smtClean="0"/>
              <a:t> </a:t>
            </a:r>
            <a:r>
              <a:rPr lang="en-US" dirty="0" err="1" smtClean="0"/>
              <a:t>ploutví</a:t>
            </a:r>
            <a:r>
              <a:rPr lang="en-US" dirty="0" smtClean="0"/>
              <a:t> je </a:t>
            </a:r>
            <a:r>
              <a:rPr lang="en-US" dirty="0" err="1" smtClean="0"/>
              <a:t>jednoduchý</a:t>
            </a:r>
            <a:r>
              <a:rPr lang="en-US" dirty="0" smtClean="0"/>
              <a:t> </a:t>
            </a:r>
            <a:r>
              <a:rPr lang="en-US" dirty="0" err="1" smtClean="0"/>
              <a:t>rozpoznávací</a:t>
            </a:r>
            <a:r>
              <a:rPr lang="en-US" dirty="0" smtClean="0"/>
              <a:t> </a:t>
            </a:r>
            <a:r>
              <a:rPr lang="en-US" dirty="0" err="1" smtClean="0"/>
              <a:t>znak</a:t>
            </a:r>
            <a:r>
              <a:rPr lang="en-US" dirty="0" smtClean="0"/>
              <a:t> </a:t>
            </a:r>
            <a:r>
              <a:rPr lang="en-US" dirty="0" err="1" smtClean="0"/>
              <a:t>pohlaví</a:t>
            </a:r>
            <a:r>
              <a:rPr lang="en-US" dirty="0" smtClean="0"/>
              <a:t> — </a:t>
            </a:r>
            <a:r>
              <a:rPr lang="en-US" dirty="0" err="1" smtClean="0"/>
              <a:t>samci</a:t>
            </a:r>
            <a:r>
              <a:rPr lang="en-US" dirty="0" smtClean="0"/>
              <a:t> </a:t>
            </a:r>
            <a:r>
              <a:rPr lang="en-US" dirty="0" err="1" smtClean="0"/>
              <a:t>mají</a:t>
            </a:r>
            <a:r>
              <a:rPr lang="en-US" dirty="0" smtClean="0"/>
              <a:t> </a:t>
            </a:r>
            <a:r>
              <a:rPr lang="en-US" dirty="0" err="1" smtClean="0"/>
              <a:t>tyto</a:t>
            </a:r>
            <a:r>
              <a:rPr lang="en-US" dirty="0" smtClean="0"/>
              <a:t> </a:t>
            </a:r>
            <a:r>
              <a:rPr lang="en-US" dirty="0" err="1" smtClean="0"/>
              <a:t>ploutve</a:t>
            </a:r>
            <a:r>
              <a:rPr lang="en-US" dirty="0" smtClean="0"/>
              <a:t> </a:t>
            </a:r>
            <a:r>
              <a:rPr lang="en-US" dirty="0" err="1" smtClean="0"/>
              <a:t>delší</a:t>
            </a:r>
            <a:r>
              <a:rPr lang="en-US" dirty="0" smtClean="0"/>
              <a:t>, </a:t>
            </a:r>
            <a:r>
              <a:rPr lang="en-US" dirty="0" err="1" smtClean="0"/>
              <a:t>sahají</a:t>
            </a:r>
            <a:r>
              <a:rPr lang="en-US" dirty="0" smtClean="0"/>
              <a:t> </a:t>
            </a:r>
            <a:r>
              <a:rPr lang="en-US" dirty="0" err="1" smtClean="0"/>
              <a:t>až</a:t>
            </a:r>
            <a:r>
              <a:rPr lang="en-US" dirty="0" smtClean="0"/>
              <a:t> k </a:t>
            </a:r>
            <a:r>
              <a:rPr lang="en-US" dirty="0" err="1" smtClean="0"/>
              <a:t>řitnímu</a:t>
            </a:r>
            <a:r>
              <a:rPr lang="en-US" dirty="0" smtClean="0"/>
              <a:t> </a:t>
            </a:r>
            <a:r>
              <a:rPr lang="en-US" dirty="0" err="1" smtClean="0"/>
              <a:t>otvoru</a:t>
            </a:r>
            <a:r>
              <a:rPr lang="cs-CZ" dirty="0" smtClean="0"/>
              <a:t>. </a:t>
            </a:r>
            <a:r>
              <a:rPr lang="en-US" dirty="0" err="1" smtClean="0"/>
              <a:t>Lín</a:t>
            </a:r>
            <a:r>
              <a:rPr lang="en-US" dirty="0" smtClean="0"/>
              <a:t> je </a:t>
            </a:r>
            <a:r>
              <a:rPr lang="en-US" dirty="0" err="1" smtClean="0"/>
              <a:t>značně</a:t>
            </a:r>
            <a:r>
              <a:rPr lang="en-US" dirty="0" smtClean="0"/>
              <a:t> </a:t>
            </a:r>
            <a:r>
              <a:rPr lang="en-US" dirty="0" err="1" smtClean="0"/>
              <a:t>uzpůsobený</a:t>
            </a:r>
            <a:r>
              <a:rPr lang="en-US" dirty="0" smtClean="0"/>
              <a:t> k </a:t>
            </a:r>
            <a:r>
              <a:rPr lang="en-US" dirty="0" err="1" smtClean="0"/>
              <a:t>životu</a:t>
            </a:r>
            <a:r>
              <a:rPr lang="en-US" dirty="0" smtClean="0"/>
              <a:t> v </a:t>
            </a:r>
            <a:r>
              <a:rPr lang="en-US" dirty="0" err="1" smtClean="0"/>
              <a:t>mělkých</a:t>
            </a:r>
            <a:r>
              <a:rPr lang="en-US" dirty="0" smtClean="0"/>
              <a:t> </a:t>
            </a:r>
            <a:r>
              <a:rPr lang="en-US" dirty="0" err="1" smtClean="0"/>
              <a:t>zarostlých</a:t>
            </a:r>
            <a:r>
              <a:rPr lang="en-US" dirty="0" smtClean="0"/>
              <a:t> </a:t>
            </a:r>
            <a:r>
              <a:rPr lang="en-US" dirty="0" err="1" smtClean="0"/>
              <a:t>vodách</a:t>
            </a:r>
            <a:r>
              <a:rPr lang="en-US" dirty="0" smtClean="0"/>
              <a:t>. Je </a:t>
            </a:r>
            <a:r>
              <a:rPr lang="en-US" dirty="0" err="1" smtClean="0"/>
              <a:t>také</a:t>
            </a:r>
            <a:r>
              <a:rPr lang="en-US" dirty="0" smtClean="0"/>
              <a:t> </a:t>
            </a:r>
            <a:r>
              <a:rPr lang="en-US" dirty="0" err="1" smtClean="0"/>
              <a:t>schopný</a:t>
            </a:r>
            <a:r>
              <a:rPr lang="en-US" dirty="0" smtClean="0"/>
              <a:t> </a:t>
            </a:r>
            <a:r>
              <a:rPr lang="en-US" dirty="0" err="1" smtClean="0"/>
              <a:t>přežít</a:t>
            </a:r>
            <a:r>
              <a:rPr lang="en-US" dirty="0" smtClean="0"/>
              <a:t> pod </a:t>
            </a:r>
            <a:r>
              <a:rPr lang="en-US" dirty="0" err="1" smtClean="0"/>
              <a:t>silnou</a:t>
            </a:r>
            <a:r>
              <a:rPr lang="en-US" dirty="0" smtClean="0"/>
              <a:t> </a:t>
            </a:r>
            <a:r>
              <a:rPr lang="en-US" dirty="0" err="1" smtClean="0"/>
              <a:t>vrstvou</a:t>
            </a:r>
            <a:r>
              <a:rPr lang="en-US" dirty="0" smtClean="0"/>
              <a:t> l</a:t>
            </a:r>
            <a:r>
              <a:rPr lang="cs-CZ" dirty="0" err="1" smtClean="0"/>
              <a:t>edu</a:t>
            </a:r>
            <a:r>
              <a:rPr lang="en-US" dirty="0" smtClean="0"/>
              <a:t>. Je to </a:t>
            </a:r>
            <a:r>
              <a:rPr lang="en-US" dirty="0" err="1" smtClean="0"/>
              <a:t>všežravec</a:t>
            </a:r>
            <a:r>
              <a:rPr lang="en-US" dirty="0" smtClean="0"/>
              <a:t>, </a:t>
            </a:r>
            <a:r>
              <a:rPr lang="en-US" dirty="0" err="1" smtClean="0"/>
              <a:t>živí</a:t>
            </a:r>
            <a:r>
              <a:rPr lang="en-US" dirty="0" smtClean="0"/>
              <a:t> se </a:t>
            </a:r>
            <a:r>
              <a:rPr lang="en-US" dirty="0" err="1" smtClean="0"/>
              <a:t>především</a:t>
            </a:r>
            <a:r>
              <a:rPr lang="en-US" dirty="0" smtClean="0"/>
              <a:t> b</a:t>
            </a:r>
            <a:r>
              <a:rPr lang="cs-CZ" dirty="0" err="1" smtClean="0"/>
              <a:t>ezobratlými</a:t>
            </a:r>
            <a:r>
              <a:rPr lang="cs-CZ" dirty="0" smtClean="0"/>
              <a:t> </a:t>
            </a:r>
            <a:r>
              <a:rPr lang="en-US" dirty="0" smtClean="0"/>
              <a:t> (l</a:t>
            </a:r>
            <a:r>
              <a:rPr lang="cs-CZ" dirty="0" err="1" smtClean="0"/>
              <a:t>arvami</a:t>
            </a:r>
            <a:r>
              <a:rPr lang="cs-CZ" dirty="0" smtClean="0"/>
              <a:t> hmyzu, plži</a:t>
            </a:r>
            <a:r>
              <a:rPr lang="en-US" dirty="0" smtClean="0"/>
              <a:t> </a:t>
            </a:r>
            <a:r>
              <a:rPr lang="en-US" dirty="0" err="1" smtClean="0"/>
              <a:t>atd</a:t>
            </a:r>
            <a:r>
              <a:rPr lang="en-US" dirty="0" smtClean="0"/>
              <a:t>.) a </a:t>
            </a:r>
            <a:r>
              <a:rPr lang="en-US" dirty="0" err="1" smtClean="0"/>
              <a:t>vodními</a:t>
            </a:r>
            <a:r>
              <a:rPr lang="en-US" dirty="0" smtClean="0"/>
              <a:t> </a:t>
            </a:r>
            <a:r>
              <a:rPr lang="en-US" dirty="0" err="1" smtClean="0"/>
              <a:t>rostlinami</a:t>
            </a:r>
            <a:r>
              <a:rPr lang="en-US" dirty="0" smtClean="0"/>
              <a:t>.</a:t>
            </a: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57158" y="4929198"/>
            <a:ext cx="38576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00034" y="4377878"/>
            <a:ext cx="3643338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hlinkClick r:id="rId2"/>
              </a:rPr>
              <a:t>http://upload.wikimedia.org/wikipedia/commons/1/17/L%C3%ADn_obecn%C3%BD.jpg</a:t>
            </a:r>
            <a:endParaRPr lang="cs-CZ" dirty="0"/>
          </a:p>
        </p:txBody>
      </p:sp>
      <p:pic>
        <p:nvPicPr>
          <p:cNvPr id="10" name="Zástupný symbol pro obsah 9" descr="lin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00034" y="1714488"/>
            <a:ext cx="3657600" cy="2428892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Okoun říční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řád: ostnoploutví</a:t>
            </a:r>
          </a:p>
          <a:p>
            <a:r>
              <a:rPr lang="cs-CZ" dirty="0" smtClean="0"/>
              <a:t>délka: okolo 50 cm</a:t>
            </a:r>
          </a:p>
          <a:p>
            <a:r>
              <a:rPr lang="cs-CZ" dirty="0" smtClean="0"/>
              <a:t>hmotnost: až 4,5 kg</a:t>
            </a:r>
          </a:p>
          <a:p>
            <a:r>
              <a:rPr lang="cs-CZ" dirty="0" smtClean="0"/>
              <a:t>charakteristika</a:t>
            </a:r>
            <a:r>
              <a:rPr lang="cs-CZ" dirty="0" smtClean="0"/>
              <a:t>: </a:t>
            </a:r>
            <a:r>
              <a:rPr lang="en-US" dirty="0" err="1" smtClean="0"/>
              <a:t>Tělo</a:t>
            </a:r>
            <a:r>
              <a:rPr lang="cs-CZ" dirty="0" smtClean="0"/>
              <a:t> okouna</a:t>
            </a:r>
            <a:r>
              <a:rPr lang="en-US" dirty="0" smtClean="0"/>
              <a:t> je </a:t>
            </a:r>
            <a:r>
              <a:rPr lang="en-US" dirty="0" err="1" smtClean="0"/>
              <a:t>poměrně</a:t>
            </a:r>
            <a:r>
              <a:rPr lang="en-US" dirty="0" smtClean="0"/>
              <a:t> </a:t>
            </a:r>
            <a:r>
              <a:rPr lang="en-US" dirty="0" err="1" smtClean="0"/>
              <a:t>vysoké</a:t>
            </a:r>
            <a:r>
              <a:rPr lang="en-US" dirty="0" smtClean="0"/>
              <a:t>. Na </a:t>
            </a:r>
            <a:r>
              <a:rPr lang="en-US" dirty="0" err="1" smtClean="0"/>
              <a:t>hřbetě</a:t>
            </a:r>
            <a:r>
              <a:rPr lang="en-US" dirty="0" smtClean="0"/>
              <a:t> se </a:t>
            </a:r>
            <a:r>
              <a:rPr lang="en-US" dirty="0" err="1" smtClean="0"/>
              <a:t>nacházejí</a:t>
            </a:r>
            <a:r>
              <a:rPr lang="en-US" dirty="0" smtClean="0"/>
              <a:t> </a:t>
            </a:r>
            <a:r>
              <a:rPr lang="en-US" dirty="0" err="1" smtClean="0"/>
              <a:t>dvě</a:t>
            </a:r>
            <a:r>
              <a:rPr lang="en-US" dirty="0" smtClean="0"/>
              <a:t> </a:t>
            </a:r>
            <a:r>
              <a:rPr lang="en-US" dirty="0" err="1" smtClean="0"/>
              <a:t>samostatné</a:t>
            </a:r>
            <a:r>
              <a:rPr lang="en-US" dirty="0" smtClean="0"/>
              <a:t> </a:t>
            </a:r>
            <a:r>
              <a:rPr lang="en-US" dirty="0" err="1" smtClean="0"/>
              <a:t>hřbetní</a:t>
            </a:r>
            <a:r>
              <a:rPr lang="en-US" dirty="0" smtClean="0"/>
              <a:t> p</a:t>
            </a:r>
            <a:r>
              <a:rPr lang="cs-CZ" dirty="0" err="1" smtClean="0"/>
              <a:t>loutve</a:t>
            </a:r>
            <a:r>
              <a:rPr lang="en-US" dirty="0" smtClean="0"/>
              <a:t>. V </a:t>
            </a:r>
            <a:r>
              <a:rPr lang="en-US" dirty="0" err="1" smtClean="0"/>
              <a:t>první</a:t>
            </a:r>
            <a:r>
              <a:rPr lang="en-US" dirty="0" smtClean="0"/>
              <a:t> se </a:t>
            </a:r>
            <a:r>
              <a:rPr lang="en-US" dirty="0" err="1" smtClean="0"/>
              <a:t>nachází</a:t>
            </a:r>
            <a:r>
              <a:rPr lang="en-US" dirty="0" smtClean="0"/>
              <a:t> 23 - 17 </a:t>
            </a:r>
            <a:r>
              <a:rPr lang="en-US" dirty="0" err="1" smtClean="0"/>
              <a:t>tvrdých</a:t>
            </a:r>
            <a:r>
              <a:rPr lang="en-US" dirty="0" smtClean="0"/>
              <a:t> </a:t>
            </a:r>
            <a:r>
              <a:rPr lang="en-US" dirty="0" err="1" smtClean="0"/>
              <a:t>paprsků</a:t>
            </a:r>
            <a:r>
              <a:rPr lang="en-US" dirty="0" smtClean="0"/>
              <a:t>,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druhé</a:t>
            </a:r>
            <a:r>
              <a:rPr lang="en-US" dirty="0" smtClean="0"/>
              <a:t> 1 - 2 </a:t>
            </a:r>
            <a:r>
              <a:rPr lang="en-US" dirty="0" err="1" smtClean="0"/>
              <a:t>tvrdé</a:t>
            </a:r>
            <a:r>
              <a:rPr lang="en-US" dirty="0" smtClean="0"/>
              <a:t> a 13 - 16 </a:t>
            </a:r>
            <a:r>
              <a:rPr lang="en-US" dirty="0" err="1" smtClean="0"/>
              <a:t>měkkých</a:t>
            </a:r>
            <a:r>
              <a:rPr lang="en-US" dirty="0" smtClean="0"/>
              <a:t> </a:t>
            </a:r>
            <a:r>
              <a:rPr lang="en-US" dirty="0" err="1" smtClean="0"/>
              <a:t>paprsků</a:t>
            </a:r>
            <a:r>
              <a:rPr lang="en-US" dirty="0" smtClean="0"/>
              <a:t>. </a:t>
            </a:r>
            <a:r>
              <a:rPr lang="en-US" dirty="0" err="1" smtClean="0"/>
              <a:t>Břišní</a:t>
            </a:r>
            <a:r>
              <a:rPr lang="en-US" dirty="0" smtClean="0"/>
              <a:t>, </a:t>
            </a:r>
            <a:r>
              <a:rPr lang="en-US" dirty="0" err="1" smtClean="0"/>
              <a:t>řitní</a:t>
            </a:r>
            <a:r>
              <a:rPr lang="en-US" dirty="0" smtClean="0"/>
              <a:t> a </a:t>
            </a:r>
            <a:r>
              <a:rPr lang="en-US" dirty="0" err="1" smtClean="0"/>
              <a:t>ocasní</a:t>
            </a:r>
            <a:r>
              <a:rPr lang="en-US" dirty="0" smtClean="0"/>
              <a:t> </a:t>
            </a:r>
            <a:r>
              <a:rPr lang="en-US" dirty="0" err="1" smtClean="0"/>
              <a:t>ploutve</a:t>
            </a:r>
            <a:r>
              <a:rPr lang="en-US" dirty="0" smtClean="0"/>
              <a:t> </a:t>
            </a:r>
            <a:r>
              <a:rPr lang="en-US" dirty="0" err="1" smtClean="0"/>
              <a:t>mají</a:t>
            </a:r>
            <a:r>
              <a:rPr lang="en-US" dirty="0" smtClean="0"/>
              <a:t> </a:t>
            </a:r>
            <a:r>
              <a:rPr lang="en-US" dirty="0" err="1" smtClean="0"/>
              <a:t>obvykle</a:t>
            </a:r>
            <a:r>
              <a:rPr lang="en-US" dirty="0" smtClean="0"/>
              <a:t> </a:t>
            </a:r>
            <a:r>
              <a:rPr lang="en-US" dirty="0" err="1" smtClean="0"/>
              <a:t>načervenalý</a:t>
            </a:r>
            <a:r>
              <a:rPr lang="en-US" dirty="0" smtClean="0"/>
              <a:t> </a:t>
            </a:r>
            <a:r>
              <a:rPr lang="en-US" dirty="0" err="1" smtClean="0"/>
              <a:t>nádech</a:t>
            </a:r>
            <a:r>
              <a:rPr lang="en-US" dirty="0" smtClean="0"/>
              <a:t>. </a:t>
            </a:r>
            <a:r>
              <a:rPr lang="en-US" dirty="0" err="1" smtClean="0"/>
              <a:t>Ústa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koncová</a:t>
            </a:r>
            <a:r>
              <a:rPr lang="en-US" dirty="0" smtClean="0"/>
              <a:t>. Š</a:t>
            </a:r>
            <a:r>
              <a:rPr lang="cs-CZ" dirty="0" err="1" smtClean="0"/>
              <a:t>upiny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drobné</a:t>
            </a:r>
            <a:r>
              <a:rPr lang="en-US" dirty="0" smtClean="0"/>
              <a:t> </a:t>
            </a:r>
            <a:r>
              <a:rPr lang="en-US" dirty="0" err="1" smtClean="0"/>
              <a:t>ostré</a:t>
            </a:r>
            <a:r>
              <a:rPr lang="cs-CZ" dirty="0" smtClean="0"/>
              <a:t>.</a:t>
            </a:r>
            <a:r>
              <a:rPr lang="en-US" dirty="0" smtClean="0"/>
              <a:t> Na </a:t>
            </a:r>
            <a:r>
              <a:rPr lang="en-US" dirty="0" err="1" smtClean="0"/>
              <a:t>bocích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výrazné</a:t>
            </a:r>
            <a:r>
              <a:rPr lang="en-US" dirty="0" smtClean="0"/>
              <a:t> </a:t>
            </a:r>
            <a:r>
              <a:rPr lang="en-US" dirty="0" err="1" smtClean="0"/>
              <a:t>tmavé</a:t>
            </a:r>
            <a:r>
              <a:rPr lang="en-US" dirty="0" smtClean="0"/>
              <a:t> </a:t>
            </a:r>
            <a:r>
              <a:rPr lang="en-US" dirty="0" err="1" smtClean="0"/>
              <a:t>příčné</a:t>
            </a:r>
            <a:r>
              <a:rPr lang="en-US" dirty="0" smtClean="0"/>
              <a:t> </a:t>
            </a:r>
            <a:r>
              <a:rPr lang="en-US" dirty="0" err="1" smtClean="0"/>
              <a:t>pruhy</a:t>
            </a:r>
            <a:r>
              <a:rPr lang="en-US" dirty="0" smtClean="0"/>
              <a:t>. </a:t>
            </a:r>
            <a:r>
              <a:rPr lang="en-US" dirty="0" err="1" smtClean="0"/>
              <a:t>Okoun</a:t>
            </a:r>
            <a:r>
              <a:rPr lang="en-US" dirty="0" smtClean="0"/>
              <a:t> </a:t>
            </a:r>
            <a:r>
              <a:rPr lang="en-US" dirty="0" err="1" smtClean="0"/>
              <a:t>patří</a:t>
            </a:r>
            <a:r>
              <a:rPr lang="en-US" dirty="0" smtClean="0"/>
              <a:t> </a:t>
            </a:r>
            <a:r>
              <a:rPr lang="en-US" dirty="0" err="1" smtClean="0"/>
              <a:t>mezi</a:t>
            </a:r>
            <a:r>
              <a:rPr lang="en-US" dirty="0" smtClean="0"/>
              <a:t> </a:t>
            </a:r>
            <a:r>
              <a:rPr lang="en-US" dirty="0" err="1" smtClean="0"/>
              <a:t>dravce</a:t>
            </a:r>
            <a:r>
              <a:rPr lang="en-US" dirty="0" smtClean="0"/>
              <a:t>. </a:t>
            </a:r>
            <a:r>
              <a:rPr lang="en-US" dirty="0" err="1" smtClean="0"/>
              <a:t>Často</a:t>
            </a:r>
            <a:r>
              <a:rPr lang="en-US" dirty="0" smtClean="0"/>
              <a:t> </a:t>
            </a:r>
            <a:r>
              <a:rPr lang="en-US" dirty="0" err="1" smtClean="0"/>
              <a:t>tvoří</a:t>
            </a:r>
            <a:r>
              <a:rPr lang="en-US" dirty="0" smtClean="0"/>
              <a:t> </a:t>
            </a:r>
            <a:r>
              <a:rPr lang="en-US" dirty="0" err="1" smtClean="0"/>
              <a:t>hejna</a:t>
            </a:r>
            <a:r>
              <a:rPr lang="en-US" dirty="0" smtClean="0"/>
              <a:t>, v </a:t>
            </a:r>
            <a:r>
              <a:rPr lang="en-US" dirty="0" err="1" smtClean="0"/>
              <a:t>nichž</a:t>
            </a:r>
            <a:r>
              <a:rPr lang="en-US" dirty="0" smtClean="0"/>
              <a:t> </a:t>
            </a:r>
            <a:r>
              <a:rPr lang="en-US" dirty="0" err="1" smtClean="0"/>
              <a:t>napadá</a:t>
            </a:r>
            <a:r>
              <a:rPr lang="en-US" dirty="0" smtClean="0"/>
              <a:t> </a:t>
            </a:r>
            <a:r>
              <a:rPr lang="en-US" dirty="0" err="1" smtClean="0"/>
              <a:t>jiné</a:t>
            </a:r>
            <a:r>
              <a:rPr lang="en-US" dirty="0" smtClean="0"/>
              <a:t> </a:t>
            </a:r>
            <a:r>
              <a:rPr lang="en-US" dirty="0" err="1" smtClean="0"/>
              <a:t>ryby</a:t>
            </a:r>
            <a:r>
              <a:rPr lang="en-US" dirty="0" smtClean="0"/>
              <a:t>, </a:t>
            </a:r>
            <a:r>
              <a:rPr lang="en-US" dirty="0" err="1" smtClean="0"/>
              <a:t>někdy</a:t>
            </a:r>
            <a:r>
              <a:rPr lang="en-US" dirty="0" smtClean="0"/>
              <a:t> </a:t>
            </a:r>
            <a:r>
              <a:rPr lang="en-US" dirty="0" err="1" smtClean="0"/>
              <a:t>taky</a:t>
            </a:r>
            <a:r>
              <a:rPr lang="en-US" dirty="0" smtClean="0"/>
              <a:t> </a:t>
            </a:r>
            <a:r>
              <a:rPr lang="en-US" dirty="0" err="1" smtClean="0"/>
              <a:t>stejného</a:t>
            </a:r>
            <a:r>
              <a:rPr lang="en-US" dirty="0" smtClean="0"/>
              <a:t> </a:t>
            </a:r>
            <a:r>
              <a:rPr lang="en-US" dirty="0" err="1" smtClean="0"/>
              <a:t>druhu</a:t>
            </a:r>
            <a:r>
              <a:rPr lang="en-US" dirty="0" smtClean="0"/>
              <a:t>. </a:t>
            </a:r>
            <a:r>
              <a:rPr lang="en-US" dirty="0" err="1" smtClean="0"/>
              <a:t>Další</a:t>
            </a:r>
            <a:r>
              <a:rPr lang="en-US" dirty="0" smtClean="0"/>
              <a:t> </a:t>
            </a:r>
            <a:r>
              <a:rPr lang="en-US" dirty="0" err="1" smtClean="0"/>
              <a:t>složkou</a:t>
            </a:r>
            <a:r>
              <a:rPr lang="en-US" dirty="0" smtClean="0"/>
              <a:t> </a:t>
            </a:r>
            <a:r>
              <a:rPr lang="en-US" dirty="0" err="1" smtClean="0"/>
              <a:t>potravy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žížaly</a:t>
            </a:r>
            <a:r>
              <a:rPr lang="en-US" dirty="0" smtClean="0"/>
              <a:t>, </a:t>
            </a:r>
            <a:r>
              <a:rPr lang="en-US" dirty="0" err="1" smtClean="0"/>
              <a:t>bezobratlí</a:t>
            </a:r>
            <a:r>
              <a:rPr lang="en-US" dirty="0" smtClean="0"/>
              <a:t> a </a:t>
            </a:r>
            <a:r>
              <a:rPr lang="en-US" dirty="0" err="1" smtClean="0"/>
              <a:t>rybí</a:t>
            </a:r>
            <a:r>
              <a:rPr lang="en-US" dirty="0" smtClean="0"/>
              <a:t> </a:t>
            </a:r>
            <a:r>
              <a:rPr lang="en-US" dirty="0" err="1" smtClean="0"/>
              <a:t>potěr</a:t>
            </a:r>
            <a:r>
              <a:rPr lang="en-US" dirty="0" smtClean="0"/>
              <a:t>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67544" y="4377878"/>
            <a:ext cx="36724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hlinkClick r:id="rId2"/>
              </a:rPr>
              <a:t>http://upload.wikimedia.org/wikipedia/commons/1/15/Perca_fluviatilis_Prague_Vltava_4.jpg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985000"/>
            <a:ext cx="3657600" cy="216408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Plotice obecná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řád: </a:t>
            </a:r>
            <a:r>
              <a:rPr lang="cs-CZ" dirty="0" err="1" smtClean="0"/>
              <a:t>máloostní</a:t>
            </a:r>
            <a:endParaRPr lang="cs-CZ" dirty="0" smtClean="0"/>
          </a:p>
          <a:p>
            <a:r>
              <a:rPr lang="cs-CZ" dirty="0" smtClean="0"/>
              <a:t>délka: do 30 cm</a:t>
            </a:r>
          </a:p>
          <a:p>
            <a:r>
              <a:rPr lang="cs-CZ" dirty="0" smtClean="0"/>
              <a:t>hmotnost: 0,25 - 0,30 kg</a:t>
            </a:r>
          </a:p>
          <a:p>
            <a:r>
              <a:rPr lang="cs-CZ" dirty="0" smtClean="0"/>
              <a:t>charakteristika: </a:t>
            </a:r>
            <a:r>
              <a:rPr lang="en-US" dirty="0" err="1" smtClean="0"/>
              <a:t>Plotice</a:t>
            </a:r>
            <a:r>
              <a:rPr lang="en-US" dirty="0" smtClean="0"/>
              <a:t> je </a:t>
            </a:r>
            <a:r>
              <a:rPr lang="en-US" dirty="0" err="1" smtClean="0"/>
              <a:t>typickým</a:t>
            </a:r>
            <a:r>
              <a:rPr lang="en-US" dirty="0" smtClean="0"/>
              <a:t> </a:t>
            </a:r>
            <a:r>
              <a:rPr lang="en-US" dirty="0" err="1" smtClean="0"/>
              <a:t>zástupcem</a:t>
            </a:r>
            <a:r>
              <a:rPr lang="en-US" dirty="0" smtClean="0"/>
              <a:t> </a:t>
            </a:r>
            <a:r>
              <a:rPr lang="en-US" dirty="0" err="1" smtClean="0"/>
              <a:t>tzv</a:t>
            </a:r>
            <a:r>
              <a:rPr lang="en-US" dirty="0" smtClean="0"/>
              <a:t>. </a:t>
            </a:r>
            <a:r>
              <a:rPr lang="cs-CZ" dirty="0" smtClean="0"/>
              <a:t>b</a:t>
            </a:r>
            <a:r>
              <a:rPr lang="en-US" dirty="0" err="1" smtClean="0"/>
              <a:t>ílých</a:t>
            </a:r>
            <a:r>
              <a:rPr lang="en-US" dirty="0" smtClean="0"/>
              <a:t> </a:t>
            </a:r>
            <a:r>
              <a:rPr lang="en-US" dirty="0" err="1" smtClean="0"/>
              <a:t>ryb</a:t>
            </a:r>
            <a:r>
              <a:rPr lang="en-US" dirty="0" smtClean="0"/>
              <a:t>. </a:t>
            </a:r>
            <a:r>
              <a:rPr lang="en-US" dirty="0" err="1" smtClean="0"/>
              <a:t>Má</a:t>
            </a:r>
            <a:r>
              <a:rPr lang="en-US" dirty="0" smtClean="0"/>
              <a:t> </a:t>
            </a:r>
            <a:r>
              <a:rPr lang="en-US" dirty="0" err="1" smtClean="0"/>
              <a:t>ze</a:t>
            </a:r>
            <a:r>
              <a:rPr lang="en-US" dirty="0" smtClean="0"/>
              <a:t> </a:t>
            </a:r>
            <a:r>
              <a:rPr lang="en-US" dirty="0" err="1" smtClean="0"/>
              <a:t>stran</a:t>
            </a:r>
            <a:r>
              <a:rPr lang="en-US" dirty="0" smtClean="0"/>
              <a:t> </a:t>
            </a:r>
            <a:r>
              <a:rPr lang="en-US" dirty="0" err="1" smtClean="0"/>
              <a:t>zploštělé</a:t>
            </a:r>
            <a:r>
              <a:rPr lang="en-US" dirty="0" smtClean="0"/>
              <a:t> </a:t>
            </a:r>
            <a:r>
              <a:rPr lang="en-US" dirty="0" err="1" smtClean="0"/>
              <a:t>tělo</a:t>
            </a:r>
            <a:r>
              <a:rPr lang="en-US" dirty="0" smtClean="0"/>
              <a:t>, </a:t>
            </a:r>
            <a:r>
              <a:rPr lang="en-US" dirty="0" err="1" smtClean="0"/>
              <a:t>stříbřité</a:t>
            </a:r>
            <a:r>
              <a:rPr lang="en-US" dirty="0" smtClean="0"/>
              <a:t> </a:t>
            </a:r>
            <a:r>
              <a:rPr lang="en-US" dirty="0" err="1" smtClean="0"/>
              <a:t>boky</a:t>
            </a:r>
            <a:r>
              <a:rPr lang="en-US" dirty="0" smtClean="0"/>
              <a:t> a </a:t>
            </a:r>
            <a:r>
              <a:rPr lang="en-US" dirty="0" err="1" smtClean="0"/>
              <a:t>tmavý</a:t>
            </a:r>
            <a:r>
              <a:rPr lang="en-US" dirty="0" smtClean="0"/>
              <a:t> </a:t>
            </a:r>
            <a:r>
              <a:rPr lang="en-US" dirty="0" err="1" smtClean="0"/>
              <a:t>hřbet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p</a:t>
            </a:r>
            <a:r>
              <a:rPr lang="cs-CZ" dirty="0" err="1" smtClean="0"/>
              <a:t>loutve</a:t>
            </a:r>
            <a:r>
              <a:rPr lang="en-US" dirty="0" smtClean="0"/>
              <a:t>. </a:t>
            </a:r>
            <a:r>
              <a:rPr lang="en-US" dirty="0" err="1" smtClean="0"/>
              <a:t>Pouze</a:t>
            </a:r>
            <a:r>
              <a:rPr lang="en-US" dirty="0" smtClean="0"/>
              <a:t> </a:t>
            </a:r>
            <a:r>
              <a:rPr lang="en-US" dirty="0" err="1" smtClean="0"/>
              <a:t>břišní</a:t>
            </a:r>
            <a:r>
              <a:rPr lang="en-US" dirty="0" smtClean="0"/>
              <a:t> </a:t>
            </a:r>
            <a:r>
              <a:rPr lang="en-US" dirty="0" err="1" smtClean="0"/>
              <a:t>ploutve</a:t>
            </a:r>
            <a:r>
              <a:rPr lang="en-US" dirty="0" smtClean="0"/>
              <a:t> a </a:t>
            </a:r>
            <a:r>
              <a:rPr lang="en-US" dirty="0" err="1" smtClean="0"/>
              <a:t>někdy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řitní</a:t>
            </a:r>
            <a:r>
              <a:rPr lang="en-US" dirty="0" smtClean="0"/>
              <a:t> </a:t>
            </a:r>
            <a:r>
              <a:rPr lang="en-US" dirty="0" err="1" smtClean="0"/>
              <a:t>ploutev</a:t>
            </a:r>
            <a:r>
              <a:rPr lang="en-US" dirty="0" smtClean="0"/>
              <a:t> </a:t>
            </a:r>
            <a:r>
              <a:rPr lang="en-US" dirty="0" err="1" smtClean="0"/>
              <a:t>bývají</a:t>
            </a:r>
            <a:r>
              <a:rPr lang="en-US" dirty="0" smtClean="0"/>
              <a:t> </a:t>
            </a:r>
            <a:r>
              <a:rPr lang="en-US" dirty="0" err="1" smtClean="0"/>
              <a:t>zbarvené</a:t>
            </a:r>
            <a:r>
              <a:rPr lang="en-US" dirty="0" smtClean="0"/>
              <a:t> do </a:t>
            </a:r>
            <a:r>
              <a:rPr lang="en-US" dirty="0" err="1" smtClean="0"/>
              <a:t>červena</a:t>
            </a:r>
            <a:r>
              <a:rPr lang="en-US" dirty="0" smtClean="0"/>
              <a:t>. </a:t>
            </a:r>
            <a:r>
              <a:rPr lang="en-US" dirty="0" err="1" smtClean="0"/>
              <a:t>Plotice</a:t>
            </a:r>
            <a:r>
              <a:rPr lang="en-US" dirty="0" smtClean="0"/>
              <a:t> </a:t>
            </a:r>
            <a:r>
              <a:rPr lang="en-US" dirty="0" err="1" smtClean="0"/>
              <a:t>žije</a:t>
            </a:r>
            <a:r>
              <a:rPr lang="en-US" dirty="0" smtClean="0"/>
              <a:t> v h</a:t>
            </a:r>
            <a:r>
              <a:rPr lang="cs-CZ" dirty="0" err="1" smtClean="0"/>
              <a:t>ejnech</a:t>
            </a:r>
            <a:r>
              <a:rPr lang="en-US" dirty="0" smtClean="0"/>
              <a:t> a je </a:t>
            </a:r>
            <a:r>
              <a:rPr lang="en-US" dirty="0" err="1" smtClean="0"/>
              <a:t>poměrně</a:t>
            </a:r>
            <a:r>
              <a:rPr lang="en-US" dirty="0" smtClean="0"/>
              <a:t> </a:t>
            </a:r>
            <a:r>
              <a:rPr lang="en-US" dirty="0" err="1" smtClean="0"/>
              <a:t>plachá</a:t>
            </a:r>
            <a:r>
              <a:rPr lang="en-US" dirty="0" smtClean="0"/>
              <a:t>. </a:t>
            </a:r>
            <a:r>
              <a:rPr lang="en-US" dirty="0" err="1" smtClean="0"/>
              <a:t>Mladší</a:t>
            </a:r>
            <a:r>
              <a:rPr lang="en-US" dirty="0" smtClean="0"/>
              <a:t> </a:t>
            </a:r>
            <a:r>
              <a:rPr lang="en-US" dirty="0" err="1" smtClean="0"/>
              <a:t>exempláře</a:t>
            </a:r>
            <a:r>
              <a:rPr lang="en-US" dirty="0" smtClean="0"/>
              <a:t> se </a:t>
            </a:r>
            <a:r>
              <a:rPr lang="en-US" dirty="0" err="1" smtClean="0"/>
              <a:t>živí</a:t>
            </a:r>
            <a:r>
              <a:rPr lang="en-US" dirty="0" smtClean="0"/>
              <a:t> </a:t>
            </a:r>
            <a:r>
              <a:rPr lang="en-US" dirty="0" err="1" smtClean="0"/>
              <a:t>především</a:t>
            </a:r>
            <a:r>
              <a:rPr lang="en-US" dirty="0" smtClean="0"/>
              <a:t> p</a:t>
            </a:r>
            <a:r>
              <a:rPr lang="cs-CZ" dirty="0" err="1" smtClean="0"/>
              <a:t>lanktonem</a:t>
            </a:r>
            <a:r>
              <a:rPr lang="en-US" dirty="0" smtClean="0"/>
              <a:t>, </a:t>
            </a:r>
            <a:r>
              <a:rPr lang="en-US" dirty="0" err="1" smtClean="0"/>
              <a:t>starší</a:t>
            </a:r>
            <a:r>
              <a:rPr lang="en-US" dirty="0" smtClean="0"/>
              <a:t> </a:t>
            </a:r>
            <a:r>
              <a:rPr lang="en-US" dirty="0" err="1" smtClean="0"/>
              <a:t>pak</a:t>
            </a:r>
            <a:r>
              <a:rPr lang="en-US" dirty="0" smtClean="0"/>
              <a:t> </a:t>
            </a:r>
            <a:r>
              <a:rPr lang="en-US" dirty="0" err="1" smtClean="0"/>
              <a:t>drobnými</a:t>
            </a:r>
            <a:r>
              <a:rPr lang="en-US" dirty="0" smtClean="0"/>
              <a:t> </a:t>
            </a:r>
            <a:r>
              <a:rPr lang="en-US" dirty="0" err="1" smtClean="0"/>
              <a:t>živočichy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rostlinami</a:t>
            </a:r>
            <a:r>
              <a:rPr lang="en-US" dirty="0" smtClean="0"/>
              <a:t>, </a:t>
            </a:r>
            <a:r>
              <a:rPr lang="en-US" dirty="0" err="1" smtClean="0"/>
              <a:t>např</a:t>
            </a:r>
            <a:r>
              <a:rPr lang="en-US" dirty="0" smtClean="0"/>
              <a:t>. ř</a:t>
            </a:r>
            <a:r>
              <a:rPr lang="cs-CZ" dirty="0" err="1" smtClean="0"/>
              <a:t>asami</a:t>
            </a:r>
            <a:r>
              <a:rPr lang="en-US" dirty="0" smtClean="0"/>
              <a:t>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39552" y="4737918"/>
            <a:ext cx="35283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hlinkClick r:id="rId2"/>
              </a:rPr>
              <a:t>http://upload.wikimedia.org/wikipedia/commons/b/be/Rutilus_rutilus.jpg</a:t>
            </a:r>
            <a:endParaRPr lang="cs-CZ" dirty="0" smtClean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089095"/>
            <a:ext cx="3657600" cy="2348017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Sumec velký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řád: sumci</a:t>
            </a:r>
          </a:p>
          <a:p>
            <a:r>
              <a:rPr lang="cs-CZ" dirty="0" smtClean="0"/>
              <a:t>délka: až 2m</a:t>
            </a:r>
          </a:p>
          <a:p>
            <a:r>
              <a:rPr lang="cs-CZ" dirty="0" smtClean="0"/>
              <a:t>hmotnost: až 100 kg</a:t>
            </a:r>
          </a:p>
          <a:p>
            <a:r>
              <a:rPr lang="en-US" dirty="0" err="1" smtClean="0"/>
              <a:t>charakteristika</a:t>
            </a:r>
            <a:r>
              <a:rPr lang="en-US" dirty="0" smtClean="0"/>
              <a:t>: </a:t>
            </a:r>
            <a:r>
              <a:rPr lang="en-US" dirty="0" err="1" smtClean="0"/>
              <a:t>Sumec</a:t>
            </a:r>
            <a:r>
              <a:rPr lang="en-US" dirty="0" smtClean="0"/>
              <a:t> je </a:t>
            </a:r>
            <a:r>
              <a:rPr lang="en-US" dirty="0" err="1" smtClean="0"/>
              <a:t>nejv</a:t>
            </a:r>
            <a:r>
              <a:rPr lang="cs-CZ" dirty="0" smtClean="0"/>
              <a:t>ě</a:t>
            </a:r>
            <a:r>
              <a:rPr lang="en-US" dirty="0" smtClean="0"/>
              <a:t>t</a:t>
            </a:r>
            <a:r>
              <a:rPr lang="cs-CZ" dirty="0" err="1" smtClean="0"/>
              <a:t>ší</a:t>
            </a:r>
            <a:r>
              <a:rPr lang="en-US" dirty="0" smtClean="0"/>
              <a:t> </a:t>
            </a:r>
            <a:r>
              <a:rPr lang="en-US" dirty="0" err="1" smtClean="0"/>
              <a:t>sladkovodn</a:t>
            </a:r>
            <a:r>
              <a:rPr lang="cs-CZ" dirty="0" smtClean="0"/>
              <a:t>í</a:t>
            </a:r>
            <a:r>
              <a:rPr lang="en-US" dirty="0" smtClean="0"/>
              <a:t> </a:t>
            </a:r>
            <a:r>
              <a:rPr lang="en-US" dirty="0" err="1" smtClean="0"/>
              <a:t>rybou</a:t>
            </a:r>
            <a:r>
              <a:rPr lang="en-US" dirty="0" smtClean="0"/>
              <a:t>. </a:t>
            </a:r>
            <a:r>
              <a:rPr lang="cs-CZ" dirty="0" smtClean="0"/>
              <a:t>Š</a:t>
            </a:r>
            <a:r>
              <a:rPr lang="en-US" dirty="0" err="1" smtClean="0"/>
              <a:t>irok</a:t>
            </a:r>
            <a:r>
              <a:rPr lang="cs-CZ" dirty="0" smtClean="0"/>
              <a:t>á</a:t>
            </a:r>
            <a:r>
              <a:rPr lang="en-US" dirty="0" smtClean="0"/>
              <a:t> n</a:t>
            </a:r>
            <a:r>
              <a:rPr lang="cs-CZ" dirty="0" smtClean="0"/>
              <a:t>í</a:t>
            </a:r>
            <a:r>
              <a:rPr lang="en-US" dirty="0" err="1" smtClean="0"/>
              <a:t>zk</a:t>
            </a:r>
            <a:r>
              <a:rPr lang="cs-CZ" dirty="0" smtClean="0"/>
              <a:t>á</a:t>
            </a:r>
            <a:r>
              <a:rPr lang="en-US" dirty="0" smtClean="0"/>
              <a:t> </a:t>
            </a:r>
            <a:r>
              <a:rPr lang="en-US" dirty="0" err="1" smtClean="0"/>
              <a:t>hlava</a:t>
            </a:r>
            <a:r>
              <a:rPr lang="en-US" dirty="0" smtClean="0"/>
              <a:t> p</a:t>
            </a:r>
            <a:r>
              <a:rPr lang="cs-CZ" dirty="0" smtClean="0"/>
              <a:t>ř</a:t>
            </a:r>
            <a:r>
              <a:rPr lang="en-US" dirty="0" err="1" smtClean="0"/>
              <a:t>ech</a:t>
            </a:r>
            <a:r>
              <a:rPr lang="cs-CZ" dirty="0" smtClean="0"/>
              <a:t>á</a:t>
            </a:r>
            <a:r>
              <a:rPr lang="en-US" dirty="0" smtClean="0"/>
              <a:t>z</a:t>
            </a:r>
            <a:r>
              <a:rPr lang="cs-CZ" dirty="0" smtClean="0"/>
              <a:t>í</a:t>
            </a:r>
            <a:r>
              <a:rPr lang="en-US" dirty="0" smtClean="0"/>
              <a:t> </a:t>
            </a:r>
            <a:r>
              <a:rPr lang="en-US" dirty="0" err="1" smtClean="0"/>
              <a:t>nen</a:t>
            </a:r>
            <a:r>
              <a:rPr lang="cs-CZ" dirty="0" smtClean="0"/>
              <a:t>á</a:t>
            </a:r>
            <a:r>
              <a:rPr lang="en-US" dirty="0" err="1" smtClean="0"/>
              <a:t>padn</a:t>
            </a:r>
            <a:r>
              <a:rPr lang="cs-CZ" dirty="0" smtClean="0"/>
              <a:t>ě</a:t>
            </a:r>
            <a:r>
              <a:rPr lang="en-US" dirty="0" smtClean="0"/>
              <a:t> v </a:t>
            </a:r>
            <a:r>
              <a:rPr lang="en-US" dirty="0" err="1" smtClean="0"/>
              <a:t>prot</a:t>
            </a:r>
            <a:r>
              <a:rPr lang="cs-CZ" dirty="0" smtClean="0"/>
              <a:t>á</a:t>
            </a:r>
            <a:r>
              <a:rPr lang="en-US" dirty="0" smtClean="0"/>
              <a:t>hl</a:t>
            </a:r>
            <a:r>
              <a:rPr lang="cs-CZ" dirty="0" smtClean="0"/>
              <a:t>é</a:t>
            </a:r>
            <a:r>
              <a:rPr lang="en-US" dirty="0" smtClean="0"/>
              <a:t> t</a:t>
            </a:r>
            <a:r>
              <a:rPr lang="cs-CZ" dirty="0" smtClean="0"/>
              <a:t>ě</a:t>
            </a:r>
            <a:r>
              <a:rPr lang="en-US" dirty="0" smtClean="0"/>
              <a:t>lo, </a:t>
            </a:r>
            <a:r>
              <a:rPr lang="en-US" dirty="0" err="1" smtClean="0"/>
              <a:t>kryt</a:t>
            </a:r>
            <a:r>
              <a:rPr lang="cs-CZ" dirty="0" smtClean="0"/>
              <a:t>é</a:t>
            </a:r>
            <a:r>
              <a:rPr lang="en-US" dirty="0" smtClean="0"/>
              <a:t> </a:t>
            </a:r>
            <a:r>
              <a:rPr lang="en-US" dirty="0" err="1" smtClean="0"/>
              <a:t>slizkou</a:t>
            </a:r>
            <a:r>
              <a:rPr lang="en-US" dirty="0" smtClean="0"/>
              <a:t> k</a:t>
            </a:r>
            <a:r>
              <a:rPr lang="cs-CZ" dirty="0" err="1" smtClean="0"/>
              <a:t>ůží</a:t>
            </a:r>
            <a:r>
              <a:rPr lang="en-US" dirty="0" smtClean="0"/>
              <a:t> </a:t>
            </a:r>
            <a:r>
              <a:rPr lang="en-US" dirty="0" err="1" smtClean="0"/>
              <a:t>bez</a:t>
            </a:r>
            <a:r>
              <a:rPr lang="en-US" dirty="0" smtClean="0"/>
              <a:t> </a:t>
            </a:r>
            <a:r>
              <a:rPr lang="cs-CZ" dirty="0" smtClean="0"/>
              <a:t>š</a:t>
            </a:r>
            <a:r>
              <a:rPr lang="en-US" dirty="0" err="1" smtClean="0"/>
              <a:t>upin</a:t>
            </a:r>
            <a:r>
              <a:rPr lang="en-US" dirty="0" smtClean="0"/>
              <a:t>. </a:t>
            </a:r>
            <a:r>
              <a:rPr lang="en-US" dirty="0" err="1" smtClean="0"/>
              <a:t>Rozeklan</a:t>
            </a:r>
            <a:r>
              <a:rPr lang="cs-CZ" dirty="0" smtClean="0"/>
              <a:t>á</a:t>
            </a:r>
            <a:r>
              <a:rPr lang="en-US" dirty="0" smtClean="0"/>
              <a:t> </a:t>
            </a:r>
            <a:r>
              <a:rPr lang="en-US" dirty="0" err="1" smtClean="0"/>
              <a:t>tlama</a:t>
            </a:r>
            <a:r>
              <a:rPr lang="en-US" dirty="0" smtClean="0"/>
              <a:t> je </a:t>
            </a:r>
            <a:r>
              <a:rPr lang="en-US" dirty="0" err="1" smtClean="0"/>
              <a:t>vybavena</a:t>
            </a:r>
            <a:r>
              <a:rPr lang="en-US" dirty="0" smtClean="0"/>
              <a:t> </a:t>
            </a:r>
            <a:r>
              <a:rPr lang="en-US" dirty="0" err="1" smtClean="0"/>
              <a:t>dv</a:t>
            </a:r>
            <a:r>
              <a:rPr lang="cs-CZ" dirty="0" smtClean="0"/>
              <a:t>ě</a:t>
            </a:r>
            <a:r>
              <a:rPr lang="en-US" dirty="0" smtClean="0"/>
              <a:t>ma </a:t>
            </a:r>
            <a:r>
              <a:rPr lang="en-US" dirty="0" err="1" smtClean="0"/>
              <a:t>dlouh</a:t>
            </a:r>
            <a:r>
              <a:rPr lang="cs-CZ" dirty="0" smtClean="0"/>
              <a:t>ý</a:t>
            </a:r>
            <a:r>
              <a:rPr lang="en-US" dirty="0" smtClean="0"/>
              <a:t>mi </a:t>
            </a:r>
            <a:r>
              <a:rPr lang="en-US" dirty="0" err="1" smtClean="0"/>
              <a:t>chrupav</a:t>
            </a:r>
            <a:r>
              <a:rPr lang="cs-CZ" dirty="0" smtClean="0"/>
              <a:t>č</a:t>
            </a:r>
            <a:r>
              <a:rPr lang="en-US" dirty="0" smtClean="0"/>
              <a:t>it</a:t>
            </a:r>
            <a:r>
              <a:rPr lang="cs-CZ" dirty="0" smtClean="0"/>
              <a:t>ý</a:t>
            </a:r>
            <a:r>
              <a:rPr lang="en-US" dirty="0" smtClean="0"/>
              <a:t>mi </a:t>
            </a:r>
            <a:r>
              <a:rPr lang="en-US" dirty="0" err="1" smtClean="0"/>
              <a:t>vousy</a:t>
            </a:r>
            <a:r>
              <a:rPr lang="en-US" dirty="0" smtClean="0"/>
              <a:t> v horn</a:t>
            </a:r>
            <a:r>
              <a:rPr lang="cs-CZ" dirty="0" smtClean="0"/>
              <a:t>í č</a:t>
            </a:r>
            <a:r>
              <a:rPr lang="en-US" dirty="0" err="1" smtClean="0"/>
              <a:t>elisti</a:t>
            </a:r>
            <a:r>
              <a:rPr lang="en-US" dirty="0" smtClean="0"/>
              <a:t> a </a:t>
            </a:r>
            <a:r>
              <a:rPr lang="cs-CZ" dirty="0" smtClean="0"/>
              <a:t>č</a:t>
            </a:r>
            <a:r>
              <a:rPr lang="en-US" dirty="0" err="1" smtClean="0"/>
              <a:t>ty</a:t>
            </a:r>
            <a:r>
              <a:rPr lang="cs-CZ" dirty="0" smtClean="0"/>
              <a:t>ř</a:t>
            </a:r>
            <a:r>
              <a:rPr lang="en-US" dirty="0" smtClean="0"/>
              <a:t>mi </a:t>
            </a:r>
            <a:r>
              <a:rPr lang="en-US" dirty="0" err="1" smtClean="0"/>
              <a:t>krat</a:t>
            </a:r>
            <a:r>
              <a:rPr lang="cs-CZ" dirty="0" err="1" smtClean="0"/>
              <a:t>ší</a:t>
            </a:r>
            <a:r>
              <a:rPr lang="en-US" dirty="0" smtClean="0"/>
              <a:t>mi v </a:t>
            </a:r>
            <a:r>
              <a:rPr lang="cs-CZ" dirty="0" smtClean="0"/>
              <a:t>č</a:t>
            </a:r>
            <a:r>
              <a:rPr lang="en-US" dirty="0" err="1" smtClean="0"/>
              <a:t>elisti</a:t>
            </a:r>
            <a:r>
              <a:rPr lang="en-US" dirty="0" smtClean="0"/>
              <a:t> </a:t>
            </a:r>
            <a:r>
              <a:rPr lang="en-US" dirty="0" err="1" smtClean="0"/>
              <a:t>doln</a:t>
            </a:r>
            <a:r>
              <a:rPr lang="cs-CZ" dirty="0" smtClean="0"/>
              <a:t>í</a:t>
            </a:r>
            <a:r>
              <a:rPr lang="en-US" dirty="0" smtClean="0"/>
              <a:t>. M</a:t>
            </a:r>
            <a:r>
              <a:rPr lang="cs-CZ" dirty="0" smtClean="0"/>
              <a:t>á š</a:t>
            </a:r>
            <a:r>
              <a:rPr lang="en-US" dirty="0" err="1" smtClean="0"/>
              <a:t>patn</a:t>
            </a:r>
            <a:r>
              <a:rPr lang="cs-CZ" dirty="0" smtClean="0"/>
              <a:t>ě</a:t>
            </a:r>
            <a:r>
              <a:rPr lang="en-US" dirty="0" smtClean="0"/>
              <a:t> </a:t>
            </a:r>
            <a:r>
              <a:rPr lang="en-US" dirty="0" err="1" smtClean="0"/>
              <a:t>vyvinut</a:t>
            </a:r>
            <a:r>
              <a:rPr lang="cs-CZ" dirty="0" smtClean="0"/>
              <a:t>ý</a:t>
            </a:r>
            <a:r>
              <a:rPr lang="en-US" dirty="0" smtClean="0"/>
              <a:t> </a:t>
            </a:r>
            <a:r>
              <a:rPr lang="en-US" dirty="0" err="1" smtClean="0"/>
              <a:t>zrak.Sumec</a:t>
            </a:r>
            <a:r>
              <a:rPr lang="en-US" dirty="0" smtClean="0"/>
              <a:t> se </a:t>
            </a:r>
            <a:r>
              <a:rPr lang="cs-CZ" dirty="0" smtClean="0"/>
              <a:t>ž</a:t>
            </a:r>
            <a:r>
              <a:rPr lang="en-US" dirty="0" smtClean="0"/>
              <a:t>iv</a:t>
            </a:r>
            <a:r>
              <a:rPr lang="cs-CZ" dirty="0" smtClean="0"/>
              <a:t>í</a:t>
            </a:r>
            <a:r>
              <a:rPr lang="en-US" dirty="0" smtClean="0"/>
              <a:t> r</a:t>
            </a:r>
            <a:r>
              <a:rPr lang="cs-CZ" dirty="0" smtClean="0"/>
              <a:t>ů</a:t>
            </a:r>
            <a:r>
              <a:rPr lang="en-US" dirty="0" err="1" smtClean="0"/>
              <a:t>znou</a:t>
            </a:r>
            <a:r>
              <a:rPr lang="en-US" dirty="0" smtClean="0"/>
              <a:t> </a:t>
            </a:r>
            <a:r>
              <a:rPr lang="en-US" dirty="0" err="1" smtClean="0"/>
              <a:t>potravou.Chyt</a:t>
            </a:r>
            <a:r>
              <a:rPr lang="cs-CZ" dirty="0" smtClean="0"/>
              <a:t>á č</a:t>
            </a:r>
            <a:r>
              <a:rPr lang="en-US" dirty="0" err="1" smtClean="0"/>
              <a:t>ervy</a:t>
            </a:r>
            <a:r>
              <a:rPr lang="en-US" dirty="0" smtClean="0"/>
              <a:t>, </a:t>
            </a:r>
            <a:r>
              <a:rPr lang="en-US" dirty="0" err="1" smtClean="0"/>
              <a:t>oboj</a:t>
            </a:r>
            <a:r>
              <a:rPr lang="cs-CZ" dirty="0" smtClean="0"/>
              <a:t>ž</a:t>
            </a:r>
            <a:r>
              <a:rPr lang="en-US" dirty="0" err="1" smtClean="0"/>
              <a:t>iveln</a:t>
            </a:r>
            <a:r>
              <a:rPr lang="cs-CZ" dirty="0" smtClean="0"/>
              <a:t>í</a:t>
            </a:r>
            <a:r>
              <a:rPr lang="en-US" dirty="0" err="1" smtClean="0"/>
              <a:t>ky</a:t>
            </a:r>
            <a:r>
              <a:rPr lang="en-US" dirty="0" smtClean="0"/>
              <a:t>, </a:t>
            </a:r>
            <a:r>
              <a:rPr lang="en-US" dirty="0" err="1" smtClean="0"/>
              <a:t>plazy</a:t>
            </a:r>
            <a:r>
              <a:rPr lang="en-US" dirty="0" smtClean="0"/>
              <a:t>, m</a:t>
            </a:r>
            <a:r>
              <a:rPr lang="cs-CZ" dirty="0" smtClean="0"/>
              <a:t>ě</a:t>
            </a:r>
            <a:r>
              <a:rPr lang="en-US" dirty="0" err="1" smtClean="0"/>
              <a:t>kk</a:t>
            </a:r>
            <a:r>
              <a:rPr lang="cs-CZ" dirty="0" err="1" smtClean="0"/>
              <a:t>ýš</a:t>
            </a:r>
            <a:r>
              <a:rPr lang="en-US" dirty="0" smtClean="0"/>
              <a:t>e, </a:t>
            </a:r>
            <a:r>
              <a:rPr lang="en-US" dirty="0" err="1" smtClean="0"/>
              <a:t>kor</a:t>
            </a:r>
            <a:r>
              <a:rPr lang="cs-CZ" dirty="0" err="1" smtClean="0"/>
              <a:t>ýš</a:t>
            </a:r>
            <a:r>
              <a:rPr lang="en-US" dirty="0" smtClean="0"/>
              <a:t>e, z </a:t>
            </a:r>
            <a:r>
              <a:rPr lang="en-US" dirty="0" err="1" smtClean="0"/>
              <a:t>ryb</a:t>
            </a:r>
            <a:r>
              <a:rPr lang="en-US" dirty="0" smtClean="0"/>
              <a:t> </a:t>
            </a:r>
            <a:r>
              <a:rPr lang="en-US" dirty="0" err="1" smtClean="0"/>
              <a:t>hlavn</a:t>
            </a:r>
            <a:r>
              <a:rPr lang="cs-CZ" dirty="0" smtClean="0"/>
              <a:t>ě</a:t>
            </a:r>
            <a:r>
              <a:rPr lang="en-US" dirty="0" smtClean="0"/>
              <a:t> l</a:t>
            </a:r>
            <a:r>
              <a:rPr lang="cs-CZ" dirty="0" smtClean="0"/>
              <a:t>í</a:t>
            </a:r>
            <a:r>
              <a:rPr lang="en-US" dirty="0" err="1" smtClean="0"/>
              <a:t>ny</a:t>
            </a:r>
            <a:r>
              <a:rPr lang="en-US" dirty="0" smtClean="0"/>
              <a:t> a </a:t>
            </a:r>
            <a:r>
              <a:rPr lang="en-US" dirty="0" err="1" smtClean="0"/>
              <a:t>kapry</a:t>
            </a:r>
            <a:r>
              <a:rPr lang="en-US" dirty="0" smtClean="0"/>
              <a:t>, </a:t>
            </a:r>
            <a:r>
              <a:rPr lang="en-US" dirty="0" err="1" smtClean="0"/>
              <a:t>vodn</a:t>
            </a:r>
            <a:r>
              <a:rPr lang="cs-CZ" dirty="0" smtClean="0"/>
              <a:t>í</a:t>
            </a:r>
            <a:r>
              <a:rPr lang="en-US" dirty="0" smtClean="0"/>
              <a:t> </a:t>
            </a:r>
            <a:r>
              <a:rPr lang="en-US" dirty="0" err="1" smtClean="0"/>
              <a:t>savce</a:t>
            </a:r>
            <a:r>
              <a:rPr lang="en-US" dirty="0" smtClean="0"/>
              <a:t> a </a:t>
            </a:r>
            <a:r>
              <a:rPr lang="en-US" dirty="0" err="1" smtClean="0"/>
              <a:t>dokonce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vodn</a:t>
            </a:r>
            <a:r>
              <a:rPr lang="cs-CZ" dirty="0" smtClean="0"/>
              <a:t>í</a:t>
            </a:r>
            <a:r>
              <a:rPr lang="en-US" dirty="0" smtClean="0"/>
              <a:t> pt</a:t>
            </a:r>
            <a:r>
              <a:rPr lang="cs-CZ" dirty="0" smtClean="0"/>
              <a:t>á</a:t>
            </a:r>
            <a:r>
              <a:rPr lang="en-US" dirty="0" err="1" smtClean="0"/>
              <a:t>ky</a:t>
            </a:r>
            <a:r>
              <a:rPr lang="en-US" dirty="0" smtClean="0"/>
              <a:t> (</a:t>
            </a:r>
            <a:r>
              <a:rPr lang="en-US" dirty="0" err="1" smtClean="0"/>
              <a:t>kachny</a:t>
            </a:r>
            <a:r>
              <a:rPr lang="cs-CZ" dirty="0" smtClean="0"/>
              <a:t>). Patří k rybám dlouhověkým. Dožívá se běžně věku 20-40 let.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467544" y="4737918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hlinkClick r:id="rId2"/>
              </a:rPr>
              <a:t>http://www.mrk.cz/r/atlasy/atlas_ryb/maloostni/sumcoviti/sumec_velky/</a:t>
            </a:r>
            <a:endParaRPr lang="cs-CZ" dirty="0" smtClean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2064700"/>
            <a:ext cx="3657600" cy="2516428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Štika obecná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70248" y="1428736"/>
            <a:ext cx="3657600" cy="5096608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řád: </a:t>
            </a:r>
            <a:r>
              <a:rPr lang="cs-CZ" dirty="0" err="1" smtClean="0"/>
              <a:t>štikotvární</a:t>
            </a:r>
            <a:endParaRPr lang="cs-CZ" dirty="0" smtClean="0"/>
          </a:p>
          <a:p>
            <a:r>
              <a:rPr lang="cs-CZ" dirty="0" smtClean="0"/>
              <a:t>délka: až 1,5 m</a:t>
            </a:r>
          </a:p>
          <a:p>
            <a:r>
              <a:rPr lang="cs-CZ" dirty="0" smtClean="0"/>
              <a:t>hmotnost: až 25 kg</a:t>
            </a:r>
          </a:p>
          <a:p>
            <a:r>
              <a:rPr lang="cs-CZ" dirty="0" smtClean="0"/>
              <a:t>charakteristika: Š</a:t>
            </a:r>
            <a:r>
              <a:rPr lang="en-US" dirty="0" err="1" smtClean="0"/>
              <a:t>tika</a:t>
            </a:r>
            <a:r>
              <a:rPr lang="en-US" dirty="0" smtClean="0"/>
              <a:t> je </a:t>
            </a:r>
            <a:r>
              <a:rPr lang="en-US" dirty="0" err="1" smtClean="0"/>
              <a:t>velmi</a:t>
            </a:r>
            <a:r>
              <a:rPr lang="en-US" dirty="0" smtClean="0"/>
              <a:t> </a:t>
            </a:r>
            <a:r>
              <a:rPr lang="en-US" dirty="0" err="1" smtClean="0"/>
              <a:t>dobře</a:t>
            </a:r>
            <a:r>
              <a:rPr lang="en-US" dirty="0" smtClean="0"/>
              <a:t> </a:t>
            </a:r>
            <a:r>
              <a:rPr lang="en-US" dirty="0" err="1" smtClean="0"/>
              <a:t>uzpůsobena</a:t>
            </a:r>
            <a:r>
              <a:rPr lang="en-US" dirty="0" smtClean="0"/>
              <a:t> </a:t>
            </a:r>
            <a:r>
              <a:rPr lang="en-US" dirty="0" err="1" smtClean="0"/>
              <a:t>dravému</a:t>
            </a:r>
            <a:r>
              <a:rPr lang="en-US" dirty="0" smtClean="0"/>
              <a:t> </a:t>
            </a:r>
            <a:r>
              <a:rPr lang="en-US" dirty="0" err="1" smtClean="0"/>
              <a:t>způsobu</a:t>
            </a:r>
            <a:r>
              <a:rPr lang="en-US" dirty="0" smtClean="0"/>
              <a:t> </a:t>
            </a:r>
            <a:r>
              <a:rPr lang="en-US" dirty="0" err="1" smtClean="0"/>
              <a:t>života</a:t>
            </a:r>
            <a:r>
              <a:rPr lang="en-US" dirty="0" smtClean="0"/>
              <a:t>. </a:t>
            </a:r>
            <a:r>
              <a:rPr lang="en-US" dirty="0" err="1" smtClean="0"/>
              <a:t>Má</a:t>
            </a:r>
            <a:r>
              <a:rPr lang="en-US" dirty="0" smtClean="0"/>
              <a:t> </a:t>
            </a:r>
            <a:r>
              <a:rPr lang="en-US" dirty="0" err="1" smtClean="0"/>
              <a:t>protáhlé</a:t>
            </a:r>
            <a:r>
              <a:rPr lang="en-US" dirty="0" smtClean="0"/>
              <a:t> </a:t>
            </a:r>
            <a:r>
              <a:rPr lang="en-US" dirty="0" err="1" smtClean="0"/>
              <a:t>válcovité</a:t>
            </a:r>
            <a:r>
              <a:rPr lang="en-US" dirty="0" smtClean="0"/>
              <a:t> </a:t>
            </a:r>
            <a:r>
              <a:rPr lang="cs-CZ" dirty="0" smtClean="0"/>
              <a:t>tělo</a:t>
            </a:r>
            <a:r>
              <a:rPr lang="en-US" dirty="0" smtClean="0"/>
              <a:t> s </a:t>
            </a:r>
            <a:r>
              <a:rPr lang="en-US" dirty="0" err="1" smtClean="0"/>
              <a:t>hřbetními</a:t>
            </a:r>
            <a:r>
              <a:rPr lang="en-US" dirty="0" smtClean="0"/>
              <a:t> a </a:t>
            </a:r>
            <a:r>
              <a:rPr lang="en-US" dirty="0" err="1" smtClean="0"/>
              <a:t>řitními</a:t>
            </a:r>
            <a:r>
              <a:rPr lang="en-US" dirty="0" smtClean="0"/>
              <a:t> p</a:t>
            </a:r>
            <a:r>
              <a:rPr lang="cs-CZ" dirty="0" err="1" smtClean="0"/>
              <a:t>loutvemi</a:t>
            </a:r>
            <a:r>
              <a:rPr lang="en-US" dirty="0" smtClean="0"/>
              <a:t> </a:t>
            </a:r>
            <a:r>
              <a:rPr lang="en-US" dirty="0" err="1" smtClean="0"/>
              <a:t>posunutými</a:t>
            </a:r>
            <a:r>
              <a:rPr lang="en-US" dirty="0" smtClean="0"/>
              <a:t> </a:t>
            </a:r>
            <a:r>
              <a:rPr lang="en-US" dirty="0" err="1" smtClean="0"/>
              <a:t>až</a:t>
            </a:r>
            <a:r>
              <a:rPr lang="en-US" dirty="0" smtClean="0"/>
              <a:t> </a:t>
            </a:r>
            <a:r>
              <a:rPr lang="en-US" dirty="0" err="1" smtClean="0"/>
              <a:t>dozadu</a:t>
            </a:r>
            <a:r>
              <a:rPr lang="en-US" dirty="0" smtClean="0"/>
              <a:t> a </a:t>
            </a:r>
            <a:r>
              <a:rPr lang="en-US" dirty="0" err="1" smtClean="0"/>
              <a:t>širokou</a:t>
            </a:r>
            <a:r>
              <a:rPr lang="en-US" dirty="0" smtClean="0"/>
              <a:t> </a:t>
            </a:r>
            <a:r>
              <a:rPr lang="en-US" dirty="0" err="1" smtClean="0"/>
              <a:t>protáhlou</a:t>
            </a:r>
            <a:r>
              <a:rPr lang="en-US" dirty="0" smtClean="0"/>
              <a:t> </a:t>
            </a:r>
            <a:r>
              <a:rPr lang="en-US" dirty="0" err="1" smtClean="0"/>
              <a:t>bohatě</a:t>
            </a:r>
            <a:r>
              <a:rPr lang="en-US" dirty="0" smtClean="0"/>
              <a:t> o</a:t>
            </a:r>
            <a:r>
              <a:rPr lang="cs-CZ" dirty="0" smtClean="0"/>
              <a:t>zubenou</a:t>
            </a:r>
            <a:r>
              <a:rPr lang="en-US" dirty="0" smtClean="0"/>
              <a:t> </a:t>
            </a:r>
            <a:r>
              <a:rPr lang="en-US" dirty="0" err="1" smtClean="0"/>
              <a:t>tlamu</a:t>
            </a:r>
            <a:r>
              <a:rPr lang="en-US" dirty="0" smtClean="0"/>
              <a:t>. </a:t>
            </a:r>
            <a:r>
              <a:rPr lang="en-US" dirty="0" err="1" smtClean="0"/>
              <a:t>Zuby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mírně</a:t>
            </a:r>
            <a:r>
              <a:rPr lang="en-US" dirty="0" smtClean="0"/>
              <a:t> </a:t>
            </a:r>
            <a:r>
              <a:rPr lang="en-US" dirty="0" err="1" smtClean="0"/>
              <a:t>zahnuté</a:t>
            </a:r>
            <a:r>
              <a:rPr lang="en-US" dirty="0" smtClean="0"/>
              <a:t> </a:t>
            </a:r>
            <a:r>
              <a:rPr lang="en-US" dirty="0" err="1" smtClean="0"/>
              <a:t>dovnitř</a:t>
            </a:r>
            <a:r>
              <a:rPr lang="en-US" dirty="0" smtClean="0"/>
              <a:t>, </a:t>
            </a:r>
            <a:r>
              <a:rPr lang="en-US" dirty="0" err="1" smtClean="0"/>
              <a:t>aby</a:t>
            </a:r>
            <a:r>
              <a:rPr lang="en-US" dirty="0" smtClean="0"/>
              <a:t> se k</a:t>
            </a:r>
            <a:r>
              <a:rPr lang="cs-CZ" dirty="0" err="1" smtClean="0"/>
              <a:t>ořist</a:t>
            </a:r>
            <a:r>
              <a:rPr lang="en-US" dirty="0" smtClean="0"/>
              <a:t> </a:t>
            </a:r>
            <a:r>
              <a:rPr lang="en-US" dirty="0" err="1" smtClean="0"/>
              <a:t>snadno</a:t>
            </a:r>
            <a:r>
              <a:rPr lang="en-US" dirty="0" smtClean="0"/>
              <a:t> </a:t>
            </a:r>
            <a:r>
              <a:rPr lang="en-US" dirty="0" err="1" smtClean="0"/>
              <a:t>nevysmekla</a:t>
            </a:r>
            <a:r>
              <a:rPr lang="en-US" dirty="0" smtClean="0"/>
              <a:t> a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opotřebování</a:t>
            </a:r>
            <a:r>
              <a:rPr lang="en-US" dirty="0" smtClean="0"/>
              <a:t> se </a:t>
            </a:r>
            <a:r>
              <a:rPr lang="en-US" dirty="0" err="1" smtClean="0"/>
              <a:t>nahrazují</a:t>
            </a:r>
            <a:r>
              <a:rPr lang="en-US" dirty="0" smtClean="0"/>
              <a:t>.</a:t>
            </a:r>
            <a:r>
              <a:rPr lang="cs-CZ" dirty="0" smtClean="0"/>
              <a:t> </a:t>
            </a:r>
            <a:r>
              <a:rPr lang="en-US" dirty="0" err="1" smtClean="0"/>
              <a:t>Tělo</a:t>
            </a:r>
            <a:r>
              <a:rPr lang="en-US" dirty="0" smtClean="0"/>
              <a:t> je </a:t>
            </a:r>
            <a:r>
              <a:rPr lang="en-US" dirty="0" err="1" smtClean="0"/>
              <a:t>svrchu</a:t>
            </a:r>
            <a:r>
              <a:rPr lang="en-US" dirty="0" smtClean="0"/>
              <a:t> a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bocích</a:t>
            </a:r>
            <a:r>
              <a:rPr lang="en-US" dirty="0" smtClean="0"/>
              <a:t> </a:t>
            </a:r>
            <a:r>
              <a:rPr lang="en-US" dirty="0" err="1" smtClean="0"/>
              <a:t>zelenohnědé</a:t>
            </a:r>
            <a:r>
              <a:rPr lang="en-US" dirty="0" smtClean="0"/>
              <a:t> </a:t>
            </a:r>
            <a:r>
              <a:rPr lang="en-US" dirty="0" err="1" smtClean="0"/>
              <a:t>pokryté</a:t>
            </a:r>
            <a:r>
              <a:rPr lang="en-US" dirty="0" smtClean="0"/>
              <a:t> </a:t>
            </a:r>
            <a:r>
              <a:rPr lang="en-US" dirty="0" err="1" smtClean="0"/>
              <a:t>světlými</a:t>
            </a:r>
            <a:r>
              <a:rPr lang="en-US" dirty="0" smtClean="0"/>
              <a:t> </a:t>
            </a:r>
            <a:r>
              <a:rPr lang="en-US" dirty="0" err="1" smtClean="0"/>
              <a:t>skvrnami</a:t>
            </a:r>
            <a:r>
              <a:rPr lang="en-US" dirty="0" smtClean="0"/>
              <a:t>, </a:t>
            </a:r>
            <a:r>
              <a:rPr lang="en-US" dirty="0" err="1" smtClean="0"/>
              <a:t>zpravidla</a:t>
            </a:r>
            <a:r>
              <a:rPr lang="en-US" dirty="0" smtClean="0"/>
              <a:t> </a:t>
            </a:r>
            <a:r>
              <a:rPr lang="en-US" dirty="0" err="1" smtClean="0"/>
              <a:t>uspořádanými</a:t>
            </a:r>
            <a:r>
              <a:rPr lang="en-US" dirty="0" smtClean="0"/>
              <a:t> do </a:t>
            </a:r>
            <a:r>
              <a:rPr lang="en-US" dirty="0" err="1" smtClean="0"/>
              <a:t>víceméně</a:t>
            </a:r>
            <a:r>
              <a:rPr lang="en-US" dirty="0" smtClean="0"/>
              <a:t> </a:t>
            </a:r>
            <a:r>
              <a:rPr lang="en-US" dirty="0" err="1" smtClean="0"/>
              <a:t>svislých</a:t>
            </a:r>
            <a:r>
              <a:rPr lang="en-US" dirty="0" smtClean="0"/>
              <a:t> </a:t>
            </a:r>
            <a:r>
              <a:rPr lang="en-US" dirty="0" err="1" smtClean="0"/>
              <a:t>pruhů</a:t>
            </a:r>
            <a:r>
              <a:rPr lang="en-US" dirty="0" smtClean="0"/>
              <a:t>,  </a:t>
            </a:r>
            <a:r>
              <a:rPr lang="en-US" dirty="0" err="1" smtClean="0"/>
              <a:t>Štika</a:t>
            </a:r>
            <a:r>
              <a:rPr lang="en-US" dirty="0" smtClean="0"/>
              <a:t> je </a:t>
            </a:r>
            <a:r>
              <a:rPr lang="en-US" dirty="0" err="1" smtClean="0"/>
              <a:t>typický</a:t>
            </a:r>
            <a:r>
              <a:rPr lang="en-US" dirty="0" smtClean="0"/>
              <a:t> d</a:t>
            </a:r>
            <a:r>
              <a:rPr lang="cs-CZ" dirty="0" err="1" smtClean="0"/>
              <a:t>ravec</a:t>
            </a:r>
            <a:r>
              <a:rPr lang="en-US" dirty="0" smtClean="0"/>
              <a:t>, </a:t>
            </a:r>
            <a:r>
              <a:rPr lang="en-US" dirty="0" err="1" smtClean="0"/>
              <a:t>její</a:t>
            </a:r>
            <a:r>
              <a:rPr lang="en-US" dirty="0" smtClean="0"/>
              <a:t> </a:t>
            </a:r>
            <a:r>
              <a:rPr lang="en-US" dirty="0" err="1" smtClean="0"/>
              <a:t>potravou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zejména</a:t>
            </a:r>
            <a:r>
              <a:rPr lang="en-US" dirty="0" smtClean="0"/>
              <a:t> </a:t>
            </a:r>
            <a:r>
              <a:rPr lang="en-US" dirty="0" err="1" smtClean="0"/>
              <a:t>ryby</a:t>
            </a:r>
            <a:r>
              <a:rPr lang="cs-CZ" dirty="0" smtClean="0"/>
              <a:t>,</a:t>
            </a:r>
            <a:r>
              <a:rPr lang="en-US" dirty="0" smtClean="0"/>
              <a:t> </a:t>
            </a:r>
            <a:r>
              <a:rPr lang="en-US" dirty="0" err="1" smtClean="0"/>
              <a:t>např</a:t>
            </a:r>
            <a:r>
              <a:rPr lang="en-US" dirty="0" smtClean="0"/>
              <a:t>. (o</a:t>
            </a:r>
            <a:r>
              <a:rPr lang="cs-CZ" dirty="0" err="1" smtClean="0"/>
              <a:t>koun</a:t>
            </a:r>
            <a:r>
              <a:rPr lang="cs-CZ" dirty="0" smtClean="0"/>
              <a:t>, plotice, hrouzek</a:t>
            </a:r>
            <a:r>
              <a:rPr lang="en-US" dirty="0" smtClean="0"/>
              <a:t>). </a:t>
            </a:r>
            <a:r>
              <a:rPr lang="en-US" dirty="0" err="1" smtClean="0"/>
              <a:t>Nepohrdne</a:t>
            </a:r>
            <a:r>
              <a:rPr lang="en-US" dirty="0" smtClean="0"/>
              <a:t> </a:t>
            </a:r>
            <a:r>
              <a:rPr lang="en-US" dirty="0" err="1" smtClean="0"/>
              <a:t>ani</a:t>
            </a:r>
            <a:r>
              <a:rPr lang="en-US" dirty="0" smtClean="0"/>
              <a:t> ž</a:t>
            </a:r>
            <a:r>
              <a:rPr lang="cs-CZ" dirty="0" err="1" smtClean="0"/>
              <a:t>ábou</a:t>
            </a:r>
            <a:r>
              <a:rPr lang="en-US" dirty="0" smtClean="0"/>
              <a:t> </a:t>
            </a:r>
            <a:r>
              <a:rPr lang="en-US" dirty="0" err="1" smtClean="0"/>
              <a:t>nebo</a:t>
            </a:r>
            <a:r>
              <a:rPr lang="en-US" dirty="0" smtClean="0"/>
              <a:t> </a:t>
            </a:r>
            <a:r>
              <a:rPr lang="en-US" dirty="0" err="1" smtClean="0"/>
              <a:t>utopenou</a:t>
            </a:r>
            <a:r>
              <a:rPr lang="en-US" dirty="0" smtClean="0"/>
              <a:t> m</a:t>
            </a:r>
            <a:r>
              <a:rPr lang="cs-CZ" dirty="0" err="1" smtClean="0"/>
              <a:t>yší</a:t>
            </a:r>
            <a:r>
              <a:rPr lang="cs-CZ" dirty="0" smtClean="0"/>
              <a:t> </a:t>
            </a:r>
            <a:r>
              <a:rPr lang="en-US" dirty="0" err="1" smtClean="0"/>
              <a:t>či</a:t>
            </a:r>
            <a:r>
              <a:rPr lang="en-US" dirty="0" smtClean="0"/>
              <a:t> </a:t>
            </a:r>
            <a:r>
              <a:rPr lang="en-US" dirty="0" err="1" smtClean="0"/>
              <a:t>menším</a:t>
            </a:r>
            <a:r>
              <a:rPr lang="en-US" dirty="0" smtClean="0"/>
              <a:t> </a:t>
            </a:r>
            <a:r>
              <a:rPr lang="en-US" dirty="0" err="1" smtClean="0"/>
              <a:t>jedincem</a:t>
            </a:r>
            <a:r>
              <a:rPr lang="en-US" dirty="0" smtClean="0"/>
              <a:t> </a:t>
            </a:r>
            <a:r>
              <a:rPr lang="en-US" dirty="0" err="1" smtClean="0"/>
              <a:t>vlastního</a:t>
            </a:r>
            <a:r>
              <a:rPr lang="en-US" dirty="0" smtClean="0"/>
              <a:t> </a:t>
            </a:r>
            <a:r>
              <a:rPr lang="en-US" dirty="0" err="1" smtClean="0"/>
              <a:t>druhu</a:t>
            </a:r>
            <a:r>
              <a:rPr lang="en-US" dirty="0" smtClean="0"/>
              <a:t> (k</a:t>
            </a:r>
            <a:r>
              <a:rPr lang="cs-CZ" dirty="0" err="1" smtClean="0"/>
              <a:t>anibalismus</a:t>
            </a:r>
            <a:r>
              <a:rPr lang="en-US" dirty="0" smtClean="0"/>
              <a:t> je u </a:t>
            </a:r>
            <a:r>
              <a:rPr lang="en-US" dirty="0" err="1" smtClean="0"/>
              <a:t>štik</a:t>
            </a:r>
            <a:r>
              <a:rPr lang="en-US" dirty="0" smtClean="0"/>
              <a:t> </a:t>
            </a:r>
            <a:r>
              <a:rPr lang="en-US" dirty="0" err="1" smtClean="0"/>
              <a:t>poměrně</a:t>
            </a:r>
            <a:r>
              <a:rPr lang="en-US" dirty="0" smtClean="0"/>
              <a:t> </a:t>
            </a:r>
            <a:r>
              <a:rPr lang="en-US" dirty="0" err="1" smtClean="0"/>
              <a:t>rozšířen</a:t>
            </a:r>
            <a:r>
              <a:rPr lang="en-US" dirty="0" smtClean="0"/>
              <a:t>). </a:t>
            </a:r>
            <a:r>
              <a:rPr lang="cs-CZ" dirty="0" err="1" smtClean="0"/>
              <a:t>Šti</a:t>
            </a:r>
            <a:r>
              <a:rPr lang="en-US" dirty="0" smtClean="0"/>
              <a:t>ka je </a:t>
            </a:r>
            <a:r>
              <a:rPr lang="en-US" dirty="0" err="1" smtClean="0"/>
              <a:t>teritoriální</a:t>
            </a:r>
            <a:r>
              <a:rPr lang="en-US" dirty="0" smtClean="0"/>
              <a:t> </a:t>
            </a:r>
            <a:r>
              <a:rPr lang="en-US" dirty="0" err="1" smtClean="0"/>
              <a:t>ryba</a:t>
            </a:r>
            <a:r>
              <a:rPr lang="en-US" dirty="0" smtClean="0"/>
              <a:t>, proto </a:t>
            </a:r>
            <a:r>
              <a:rPr lang="en-US" dirty="0" err="1" smtClean="0"/>
              <a:t>jí</a:t>
            </a:r>
            <a:r>
              <a:rPr lang="en-US" dirty="0" smtClean="0"/>
              <a:t> </a:t>
            </a:r>
            <a:r>
              <a:rPr lang="en-US" dirty="0" err="1" smtClean="0"/>
              <a:t>můžeme</a:t>
            </a:r>
            <a:r>
              <a:rPr lang="en-US" dirty="0" smtClean="0"/>
              <a:t> </a:t>
            </a:r>
            <a:r>
              <a:rPr lang="en-US" dirty="0" err="1" smtClean="0"/>
              <a:t>nalézat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stejném</a:t>
            </a:r>
            <a:r>
              <a:rPr lang="en-US" dirty="0" smtClean="0"/>
              <a:t> </a:t>
            </a:r>
            <a:r>
              <a:rPr lang="en-US" dirty="0" err="1" smtClean="0"/>
              <a:t>místě</a:t>
            </a:r>
            <a:r>
              <a:rPr lang="en-US" dirty="0" smtClean="0"/>
              <a:t>. </a:t>
            </a:r>
            <a:r>
              <a:rPr lang="en-US" dirty="0" err="1" smtClean="0"/>
              <a:t>Své</a:t>
            </a:r>
            <a:r>
              <a:rPr lang="en-US" dirty="0" smtClean="0"/>
              <a:t> </a:t>
            </a:r>
            <a:r>
              <a:rPr lang="en-US" dirty="0" err="1" smtClean="0"/>
              <a:t>teritorium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hlídá</a:t>
            </a:r>
            <a:r>
              <a:rPr lang="en-US" dirty="0" smtClean="0"/>
              <a:t> </a:t>
            </a:r>
            <a:r>
              <a:rPr lang="en-US" dirty="0" err="1" smtClean="0"/>
              <a:t>před</a:t>
            </a:r>
            <a:r>
              <a:rPr lang="en-US" dirty="0" smtClean="0"/>
              <a:t> </a:t>
            </a:r>
            <a:r>
              <a:rPr lang="en-US" dirty="0" err="1" smtClean="0"/>
              <a:t>ostatním</a:t>
            </a:r>
            <a:r>
              <a:rPr lang="cs-CZ" dirty="0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dravci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528" y="1916832"/>
            <a:ext cx="3899448" cy="2406756"/>
          </a:xfrm>
        </p:spPr>
      </p:pic>
      <p:sp>
        <p:nvSpPr>
          <p:cNvPr id="6" name="Obdélník 5"/>
          <p:cNvSpPr/>
          <p:nvPr/>
        </p:nvSpPr>
        <p:spPr>
          <a:xfrm>
            <a:off x="323528" y="4581128"/>
            <a:ext cx="39959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hlinkClick r:id="rId3"/>
              </a:rPr>
              <a:t>http://upload.wikimedia.org/wikipedia/commons/1/1a/Hecht.jpg</a:t>
            </a:r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Ještěrka obecná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429124" y="1428736"/>
            <a:ext cx="3657600" cy="4929222"/>
          </a:xfrm>
        </p:spPr>
        <p:txBody>
          <a:bodyPr>
            <a:normAutofit fontScale="55000" lnSpcReduction="20000"/>
          </a:bodyPr>
          <a:lstStyle/>
          <a:p>
            <a:r>
              <a:rPr lang="cs-CZ" dirty="0" smtClean="0"/>
              <a:t>řád: šupinatí</a:t>
            </a:r>
          </a:p>
          <a:p>
            <a:r>
              <a:rPr lang="cs-CZ" dirty="0" smtClean="0"/>
              <a:t>délka: 20 – 25 cm, tělo až 9 cm, ocas je </a:t>
            </a:r>
            <a:r>
              <a:rPr lang="cs-CZ" dirty="0" err="1" smtClean="0"/>
              <a:t>jedenapůlkrát</a:t>
            </a:r>
            <a:r>
              <a:rPr lang="cs-CZ" dirty="0" smtClean="0"/>
              <a:t> delší než tělo</a:t>
            </a:r>
          </a:p>
          <a:p>
            <a:r>
              <a:rPr lang="cs-CZ" dirty="0" smtClean="0"/>
              <a:t>charakteristika: </a:t>
            </a:r>
            <a:r>
              <a:rPr lang="en-US" dirty="0" smtClean="0"/>
              <a:t> </a:t>
            </a:r>
            <a:r>
              <a:rPr lang="en-US" dirty="0" err="1" smtClean="0"/>
              <a:t>Hlava</a:t>
            </a:r>
            <a:r>
              <a:rPr lang="en-US" dirty="0" smtClean="0"/>
              <a:t> je </a:t>
            </a:r>
            <a:r>
              <a:rPr lang="en-US" dirty="0" err="1" smtClean="0"/>
              <a:t>širší</a:t>
            </a:r>
            <a:r>
              <a:rPr lang="en-US" dirty="0" smtClean="0"/>
              <a:t> s </a:t>
            </a:r>
            <a:r>
              <a:rPr lang="en-US" dirty="0" err="1" smtClean="0"/>
              <a:t>krátkým</a:t>
            </a:r>
            <a:r>
              <a:rPr lang="en-US" dirty="0" smtClean="0"/>
              <a:t> </a:t>
            </a:r>
            <a:r>
              <a:rPr lang="en-US" dirty="0" err="1" smtClean="0"/>
              <a:t>čumákem</a:t>
            </a:r>
            <a:r>
              <a:rPr lang="en-US" dirty="0" smtClean="0"/>
              <a:t>. Na </a:t>
            </a:r>
            <a:r>
              <a:rPr lang="en-US" dirty="0" err="1" smtClean="0"/>
              <a:t>krátkých</a:t>
            </a:r>
            <a:r>
              <a:rPr lang="en-US" dirty="0" smtClean="0"/>
              <a:t> </a:t>
            </a:r>
            <a:r>
              <a:rPr lang="en-US" dirty="0" err="1" smtClean="0"/>
              <a:t>končetinách</a:t>
            </a:r>
            <a:r>
              <a:rPr lang="en-US" dirty="0" smtClean="0"/>
              <a:t> je 5 </a:t>
            </a:r>
            <a:r>
              <a:rPr lang="en-US" dirty="0" err="1" smtClean="0"/>
              <a:t>prstů</a:t>
            </a:r>
            <a:r>
              <a:rPr lang="en-US" dirty="0" smtClean="0"/>
              <a:t>, </a:t>
            </a:r>
            <a:r>
              <a:rPr lang="en-US" dirty="0" err="1" smtClean="0"/>
              <a:t>jež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zakončeny</a:t>
            </a:r>
            <a:r>
              <a:rPr lang="en-US" dirty="0" smtClean="0"/>
              <a:t> </a:t>
            </a:r>
            <a:r>
              <a:rPr lang="en-US" dirty="0" err="1" smtClean="0"/>
              <a:t>drápky</a:t>
            </a:r>
            <a:r>
              <a:rPr lang="en-US" dirty="0" smtClean="0"/>
              <a:t>, </a:t>
            </a:r>
            <a:r>
              <a:rPr lang="en-US" dirty="0" err="1" smtClean="0"/>
              <a:t>které</a:t>
            </a:r>
            <a:r>
              <a:rPr lang="en-US" dirty="0" smtClean="0"/>
              <a:t> </a:t>
            </a:r>
            <a:r>
              <a:rPr lang="en-US" dirty="0" err="1" smtClean="0"/>
              <a:t>umožňují</a:t>
            </a:r>
            <a:r>
              <a:rPr lang="en-US" dirty="0" smtClean="0"/>
              <a:t> </a:t>
            </a:r>
            <a:r>
              <a:rPr lang="en-US" dirty="0" err="1" smtClean="0"/>
              <a:t>dobrý</a:t>
            </a:r>
            <a:r>
              <a:rPr lang="en-US" dirty="0" smtClean="0"/>
              <a:t> </a:t>
            </a:r>
            <a:r>
              <a:rPr lang="en-US" dirty="0" err="1" smtClean="0"/>
              <a:t>pohyb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kamenech</a:t>
            </a:r>
            <a:r>
              <a:rPr lang="en-US" dirty="0" smtClean="0"/>
              <a:t> a </a:t>
            </a:r>
            <a:r>
              <a:rPr lang="en-US" dirty="0" err="1" smtClean="0"/>
              <a:t>různorodých</a:t>
            </a:r>
            <a:r>
              <a:rPr lang="en-US" dirty="0" smtClean="0"/>
              <a:t> </a:t>
            </a:r>
            <a:r>
              <a:rPr lang="en-US" dirty="0" err="1" smtClean="0"/>
              <a:t>materiálech</a:t>
            </a:r>
            <a:r>
              <a:rPr lang="en-US" dirty="0" smtClean="0"/>
              <a:t>. </a:t>
            </a:r>
            <a:r>
              <a:rPr lang="en-US" dirty="0" err="1" smtClean="0"/>
              <a:t>Ocas</a:t>
            </a:r>
            <a:r>
              <a:rPr lang="en-US" dirty="0" smtClean="0"/>
              <a:t> </a:t>
            </a:r>
            <a:r>
              <a:rPr lang="en-US" dirty="0" err="1" smtClean="0"/>
              <a:t>umožňuje</a:t>
            </a:r>
            <a:r>
              <a:rPr lang="en-US" dirty="0" smtClean="0"/>
              <a:t> </a:t>
            </a:r>
            <a:r>
              <a:rPr lang="en-US" dirty="0" err="1" smtClean="0"/>
              <a:t>lepší</a:t>
            </a:r>
            <a:r>
              <a:rPr lang="en-US" dirty="0" smtClean="0"/>
              <a:t> </a:t>
            </a:r>
            <a:r>
              <a:rPr lang="en-US" dirty="0" err="1" smtClean="0"/>
              <a:t>dynamiku</a:t>
            </a:r>
            <a:r>
              <a:rPr lang="en-US" dirty="0" smtClean="0"/>
              <a:t> </a:t>
            </a:r>
            <a:r>
              <a:rPr lang="en-US" dirty="0" err="1" smtClean="0"/>
              <a:t>pohybu</a:t>
            </a:r>
            <a:r>
              <a:rPr lang="en-US" dirty="0" smtClean="0"/>
              <a:t> a </a:t>
            </a:r>
            <a:r>
              <a:rPr lang="en-US" dirty="0" err="1" smtClean="0"/>
              <a:t>slouží</a:t>
            </a:r>
            <a:r>
              <a:rPr lang="en-US" dirty="0" smtClean="0"/>
              <a:t> </a:t>
            </a:r>
            <a:r>
              <a:rPr lang="en-US" dirty="0" err="1" smtClean="0"/>
              <a:t>také</a:t>
            </a:r>
            <a:r>
              <a:rPr lang="en-US" dirty="0" smtClean="0"/>
              <a:t> </a:t>
            </a:r>
            <a:r>
              <a:rPr lang="en-US" dirty="0" err="1" smtClean="0"/>
              <a:t>při</a:t>
            </a:r>
            <a:r>
              <a:rPr lang="en-US" dirty="0" smtClean="0"/>
              <a:t> </a:t>
            </a:r>
            <a:r>
              <a:rPr lang="en-US" dirty="0" err="1" smtClean="0"/>
              <a:t>útěku</a:t>
            </a:r>
            <a:r>
              <a:rPr lang="en-US" dirty="0" smtClean="0"/>
              <a:t> </a:t>
            </a:r>
            <a:r>
              <a:rPr lang="en-US" dirty="0" err="1" smtClean="0"/>
              <a:t>před</a:t>
            </a:r>
            <a:r>
              <a:rPr lang="en-US" dirty="0" smtClean="0"/>
              <a:t> </a:t>
            </a:r>
            <a:r>
              <a:rPr lang="en-US" dirty="0" err="1" smtClean="0"/>
              <a:t>nepřáteli</a:t>
            </a:r>
            <a:r>
              <a:rPr lang="en-US" dirty="0" smtClean="0"/>
              <a:t>, </a:t>
            </a:r>
            <a:r>
              <a:rPr lang="en-US" dirty="0" err="1" smtClean="0"/>
              <a:t>často</a:t>
            </a:r>
            <a:r>
              <a:rPr lang="en-US" dirty="0" smtClean="0"/>
              <a:t> se </a:t>
            </a:r>
            <a:r>
              <a:rPr lang="en-US" dirty="0" err="1" smtClean="0"/>
              <a:t>od</a:t>
            </a:r>
            <a:r>
              <a:rPr lang="en-US" dirty="0" smtClean="0"/>
              <a:t> </a:t>
            </a:r>
            <a:r>
              <a:rPr lang="en-US" dirty="0" err="1" smtClean="0"/>
              <a:t>těla</a:t>
            </a:r>
            <a:r>
              <a:rPr lang="en-US" dirty="0" smtClean="0"/>
              <a:t> </a:t>
            </a:r>
            <a:r>
              <a:rPr lang="en-US" dirty="0" err="1" smtClean="0"/>
              <a:t>při</a:t>
            </a:r>
            <a:r>
              <a:rPr lang="en-US" dirty="0" smtClean="0"/>
              <a:t> </a:t>
            </a:r>
            <a:r>
              <a:rPr lang="en-US" dirty="0" err="1" smtClean="0"/>
              <a:t>napadení</a:t>
            </a:r>
            <a:r>
              <a:rPr lang="en-US" dirty="0" smtClean="0"/>
              <a:t> </a:t>
            </a:r>
            <a:r>
              <a:rPr lang="en-US" dirty="0" err="1" smtClean="0"/>
              <a:t>odděluje</a:t>
            </a:r>
            <a:r>
              <a:rPr lang="en-US" dirty="0" smtClean="0"/>
              <a:t>, ale </a:t>
            </a:r>
            <a:r>
              <a:rPr lang="en-US" dirty="0" err="1" smtClean="0"/>
              <a:t>znovu</a:t>
            </a:r>
            <a:r>
              <a:rPr lang="en-US" dirty="0" smtClean="0"/>
              <a:t> se </a:t>
            </a:r>
            <a:r>
              <a:rPr lang="en-US" dirty="0" err="1" smtClean="0"/>
              <a:t>regeneruje</a:t>
            </a:r>
            <a:r>
              <a:rPr lang="en-US" dirty="0" smtClean="0"/>
              <a:t> a </a:t>
            </a:r>
            <a:r>
              <a:rPr lang="en-US" dirty="0" err="1" smtClean="0"/>
              <a:t>dorůstá</a:t>
            </a:r>
            <a:r>
              <a:rPr lang="cs-CZ" dirty="0" smtClean="0"/>
              <a:t>.</a:t>
            </a:r>
            <a:r>
              <a:rPr lang="cs-CZ" b="1" dirty="0" smtClean="0"/>
              <a:t> </a:t>
            </a:r>
            <a:r>
              <a:rPr lang="cs-CZ" dirty="0" smtClean="0"/>
              <a:t>Samci</a:t>
            </a:r>
            <a:r>
              <a:rPr lang="en-US" dirty="0" smtClean="0"/>
              <a:t> se </a:t>
            </a:r>
            <a:r>
              <a:rPr lang="en-US" dirty="0" err="1" smtClean="0"/>
              <a:t>od</a:t>
            </a:r>
            <a:r>
              <a:rPr lang="en-US" dirty="0" smtClean="0"/>
              <a:t> s</a:t>
            </a:r>
            <a:r>
              <a:rPr lang="cs-CZ" dirty="0" err="1" smtClean="0"/>
              <a:t>amiček</a:t>
            </a:r>
            <a:r>
              <a:rPr lang="en-US" dirty="0" smtClean="0"/>
              <a:t> </a:t>
            </a:r>
            <a:r>
              <a:rPr lang="en-US" dirty="0" err="1" smtClean="0"/>
              <a:t>liší</a:t>
            </a:r>
            <a:r>
              <a:rPr lang="en-US" dirty="0" smtClean="0"/>
              <a:t> </a:t>
            </a:r>
            <a:r>
              <a:rPr lang="en-US" dirty="0" err="1" smtClean="0"/>
              <a:t>zeleným</a:t>
            </a:r>
            <a:r>
              <a:rPr lang="en-US" dirty="0" smtClean="0"/>
              <a:t> </a:t>
            </a:r>
            <a:r>
              <a:rPr lang="en-US" dirty="0" err="1" smtClean="0"/>
              <a:t>pruhem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boku</a:t>
            </a:r>
            <a:r>
              <a:rPr lang="en-US" dirty="0" smtClean="0"/>
              <a:t> </a:t>
            </a:r>
            <a:r>
              <a:rPr lang="en-US" dirty="0" err="1" smtClean="0"/>
              <a:t>těla</a:t>
            </a:r>
            <a:r>
              <a:rPr lang="en-US" dirty="0" smtClean="0"/>
              <a:t>. </a:t>
            </a:r>
            <a:r>
              <a:rPr lang="en-US" dirty="0" err="1" smtClean="0"/>
              <a:t>Samičky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hnědavé</a:t>
            </a:r>
            <a:r>
              <a:rPr lang="en-US" dirty="0" smtClean="0"/>
              <a:t> a </a:t>
            </a:r>
            <a:r>
              <a:rPr lang="en-US" dirty="0" err="1" smtClean="0"/>
              <a:t>obě</a:t>
            </a:r>
            <a:r>
              <a:rPr lang="en-US" dirty="0" smtClean="0"/>
              <a:t> </a:t>
            </a:r>
            <a:r>
              <a:rPr lang="en-US" dirty="0" err="1" smtClean="0"/>
              <a:t>pohlaví</a:t>
            </a:r>
            <a:r>
              <a:rPr lang="en-US" dirty="0" smtClean="0"/>
              <a:t> </a:t>
            </a:r>
            <a:r>
              <a:rPr lang="en-US" dirty="0" err="1" smtClean="0"/>
              <a:t>mají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těle</a:t>
            </a:r>
            <a:r>
              <a:rPr lang="en-US" dirty="0" smtClean="0"/>
              <a:t> </a:t>
            </a:r>
            <a:r>
              <a:rPr lang="en-US" dirty="0" err="1" smtClean="0"/>
              <a:t>různě</a:t>
            </a:r>
            <a:r>
              <a:rPr lang="en-US" dirty="0" smtClean="0"/>
              <a:t> </a:t>
            </a:r>
            <a:r>
              <a:rPr lang="en-US" dirty="0" err="1" smtClean="0"/>
              <a:t>veliké</a:t>
            </a:r>
            <a:r>
              <a:rPr lang="en-US" dirty="0" smtClean="0"/>
              <a:t> </a:t>
            </a:r>
            <a:r>
              <a:rPr lang="en-US" dirty="0" err="1" smtClean="0"/>
              <a:t>skvrny</a:t>
            </a:r>
            <a:r>
              <a:rPr lang="en-US" dirty="0" smtClean="0"/>
              <a:t>. V </a:t>
            </a:r>
            <a:r>
              <a:rPr lang="en-US" dirty="0" err="1" smtClean="0"/>
              <a:t>jídelníčku</a:t>
            </a:r>
            <a:r>
              <a:rPr lang="en-US" dirty="0" smtClean="0"/>
              <a:t> </a:t>
            </a:r>
            <a:r>
              <a:rPr lang="en-US" dirty="0" err="1" smtClean="0"/>
              <a:t>ještěrky</a:t>
            </a:r>
            <a:r>
              <a:rPr lang="en-US" dirty="0" smtClean="0"/>
              <a:t> </a:t>
            </a:r>
            <a:r>
              <a:rPr lang="en-US" dirty="0" err="1" smtClean="0"/>
              <a:t>můžeme</a:t>
            </a:r>
            <a:r>
              <a:rPr lang="en-US" dirty="0" smtClean="0"/>
              <a:t> </a:t>
            </a:r>
            <a:r>
              <a:rPr lang="en-US" dirty="0" err="1" smtClean="0"/>
              <a:t>najít</a:t>
            </a:r>
            <a:r>
              <a:rPr lang="en-US" dirty="0" smtClean="0"/>
              <a:t> h</a:t>
            </a:r>
            <a:r>
              <a:rPr lang="cs-CZ" dirty="0" err="1" smtClean="0"/>
              <a:t>myz</a:t>
            </a:r>
            <a:r>
              <a:rPr lang="en-US" dirty="0" smtClean="0"/>
              <a:t> (</a:t>
            </a:r>
            <a:r>
              <a:rPr lang="en-US" dirty="0" err="1" smtClean="0"/>
              <a:t>mouchy</a:t>
            </a:r>
            <a:r>
              <a:rPr lang="en-US" dirty="0" smtClean="0"/>
              <a:t>, </a:t>
            </a:r>
            <a:r>
              <a:rPr lang="en-US" dirty="0" err="1" smtClean="0"/>
              <a:t>brouky</a:t>
            </a:r>
            <a:r>
              <a:rPr lang="en-US" dirty="0" smtClean="0"/>
              <a:t>), </a:t>
            </a:r>
            <a:r>
              <a:rPr lang="en-US" dirty="0" err="1" smtClean="0"/>
              <a:t>také</a:t>
            </a:r>
            <a:r>
              <a:rPr lang="en-US" dirty="0" smtClean="0"/>
              <a:t> p</a:t>
            </a:r>
            <a:r>
              <a:rPr lang="cs-CZ" dirty="0" err="1" smtClean="0"/>
              <a:t>avouky</a:t>
            </a:r>
            <a:r>
              <a:rPr lang="en-US" dirty="0" smtClean="0"/>
              <a:t>, </a:t>
            </a:r>
            <a:r>
              <a:rPr lang="en-US" dirty="0" err="1" smtClean="0"/>
              <a:t>červy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Menší</a:t>
            </a:r>
            <a:r>
              <a:rPr lang="en-US" dirty="0" smtClean="0"/>
              <a:t> </a:t>
            </a:r>
            <a:r>
              <a:rPr lang="en-US" dirty="0" err="1" smtClean="0"/>
              <a:t>kořist</a:t>
            </a:r>
            <a:r>
              <a:rPr lang="en-US" dirty="0" smtClean="0"/>
              <a:t> </a:t>
            </a:r>
            <a:r>
              <a:rPr lang="en-US" dirty="0" err="1" smtClean="0"/>
              <a:t>rovnou</a:t>
            </a:r>
            <a:r>
              <a:rPr lang="en-US" dirty="0" smtClean="0"/>
              <a:t> </a:t>
            </a:r>
            <a:r>
              <a:rPr lang="en-US" dirty="0" err="1" smtClean="0"/>
              <a:t>polyká</a:t>
            </a:r>
            <a:r>
              <a:rPr lang="en-US" dirty="0" smtClean="0"/>
              <a:t>. </a:t>
            </a:r>
            <a:r>
              <a:rPr lang="en-US" dirty="0" err="1" smtClean="0"/>
              <a:t>Ještěrka</a:t>
            </a:r>
            <a:r>
              <a:rPr lang="en-US" dirty="0" smtClean="0"/>
              <a:t> </a:t>
            </a:r>
            <a:r>
              <a:rPr lang="en-US" dirty="0" err="1" smtClean="0"/>
              <a:t>loví</a:t>
            </a:r>
            <a:r>
              <a:rPr lang="en-US" dirty="0" smtClean="0"/>
              <a:t> </a:t>
            </a:r>
            <a:r>
              <a:rPr lang="en-US" dirty="0" err="1" smtClean="0"/>
              <a:t>především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slunných</a:t>
            </a:r>
            <a:r>
              <a:rPr lang="en-US" dirty="0" smtClean="0"/>
              <a:t> </a:t>
            </a:r>
            <a:r>
              <a:rPr lang="en-US" dirty="0" err="1" smtClean="0"/>
              <a:t>dnech</a:t>
            </a:r>
            <a:r>
              <a:rPr lang="en-US" dirty="0" smtClean="0"/>
              <a:t> a </a:t>
            </a:r>
            <a:r>
              <a:rPr lang="en-US" dirty="0" err="1" smtClean="0"/>
              <a:t>kořist</a:t>
            </a:r>
            <a:r>
              <a:rPr lang="en-US" dirty="0" smtClean="0"/>
              <a:t> </a:t>
            </a:r>
            <a:r>
              <a:rPr lang="en-US" dirty="0" err="1" smtClean="0"/>
              <a:t>dokáže</a:t>
            </a:r>
            <a:r>
              <a:rPr lang="en-US" dirty="0" smtClean="0"/>
              <a:t> </a:t>
            </a:r>
            <a:r>
              <a:rPr lang="en-US" dirty="0" err="1" smtClean="0"/>
              <a:t>ulovit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letu</a:t>
            </a:r>
            <a:r>
              <a:rPr lang="en-US" dirty="0" smtClean="0"/>
              <a:t>. V </a:t>
            </a:r>
            <a:r>
              <a:rPr lang="en-US" dirty="0" err="1" smtClean="0"/>
              <a:t>České</a:t>
            </a:r>
            <a:r>
              <a:rPr lang="en-US" dirty="0" smtClean="0"/>
              <a:t> </a:t>
            </a:r>
            <a:r>
              <a:rPr lang="en-US" dirty="0" err="1" smtClean="0"/>
              <a:t>republice</a:t>
            </a:r>
            <a:r>
              <a:rPr lang="en-US" dirty="0" smtClean="0"/>
              <a:t> je </a:t>
            </a:r>
            <a:r>
              <a:rPr lang="en-US" dirty="0" err="1" smtClean="0"/>
              <a:t>zvláště</a:t>
            </a:r>
            <a:r>
              <a:rPr lang="en-US" dirty="0" smtClean="0"/>
              <a:t> </a:t>
            </a:r>
            <a:r>
              <a:rPr lang="en-US" dirty="0" err="1" smtClean="0"/>
              <a:t>chráněna</a:t>
            </a:r>
            <a:r>
              <a:rPr lang="en-US" dirty="0" smtClean="0"/>
              <a:t> </a:t>
            </a:r>
            <a:r>
              <a:rPr lang="en-US" dirty="0" err="1" smtClean="0"/>
              <a:t>jako</a:t>
            </a:r>
            <a:r>
              <a:rPr lang="en-US" dirty="0" smtClean="0"/>
              <a:t> </a:t>
            </a:r>
            <a:r>
              <a:rPr lang="en-US" dirty="0" err="1" smtClean="0"/>
              <a:t>silně</a:t>
            </a:r>
            <a:r>
              <a:rPr lang="en-US" dirty="0" smtClean="0"/>
              <a:t> </a:t>
            </a:r>
            <a:r>
              <a:rPr lang="en-US" dirty="0" err="1" smtClean="0"/>
              <a:t>ohrožený</a:t>
            </a:r>
            <a:r>
              <a:rPr lang="en-US" dirty="0" smtClean="0"/>
              <a:t> </a:t>
            </a:r>
            <a:r>
              <a:rPr lang="en-US" dirty="0" err="1" smtClean="0"/>
              <a:t>druh</a:t>
            </a:r>
            <a:r>
              <a:rPr lang="en-US" dirty="0" smtClean="0"/>
              <a:t>, je </a:t>
            </a:r>
            <a:r>
              <a:rPr lang="en-US" dirty="0" err="1" smtClean="0"/>
              <a:t>tedy</a:t>
            </a:r>
            <a:r>
              <a:rPr lang="en-US" dirty="0" smtClean="0"/>
              <a:t> </a:t>
            </a:r>
            <a:r>
              <a:rPr lang="en-US" dirty="0" err="1" smtClean="0"/>
              <a:t>mimo</a:t>
            </a:r>
            <a:r>
              <a:rPr lang="en-US" dirty="0" smtClean="0"/>
              <a:t> </a:t>
            </a:r>
            <a:r>
              <a:rPr lang="en-US" dirty="0" err="1" smtClean="0"/>
              <a:t>jiné</a:t>
            </a:r>
            <a:r>
              <a:rPr lang="en-US" dirty="0" smtClean="0"/>
              <a:t> </a:t>
            </a:r>
            <a:r>
              <a:rPr lang="en-US" dirty="0" err="1" smtClean="0"/>
              <a:t>zakázán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její</a:t>
            </a:r>
            <a:r>
              <a:rPr lang="en-US" dirty="0" smtClean="0"/>
              <a:t> </a:t>
            </a:r>
            <a:r>
              <a:rPr lang="en-US" dirty="0" err="1" smtClean="0"/>
              <a:t>odchyt</a:t>
            </a:r>
            <a:r>
              <a:rPr lang="en-US" dirty="0" smtClean="0"/>
              <a:t>, </a:t>
            </a:r>
            <a:r>
              <a:rPr lang="en-US" dirty="0" err="1" smtClean="0"/>
              <a:t>chov</a:t>
            </a:r>
            <a:r>
              <a:rPr lang="en-US" dirty="0" smtClean="0"/>
              <a:t> v </a:t>
            </a:r>
            <a:r>
              <a:rPr lang="en-US" dirty="0" err="1" smtClean="0"/>
              <a:t>zajetí</a:t>
            </a:r>
            <a:r>
              <a:rPr lang="en-US" dirty="0" smtClean="0"/>
              <a:t> a </a:t>
            </a:r>
            <a:r>
              <a:rPr lang="en-US" dirty="0" err="1" smtClean="0"/>
              <a:t>prodej</a:t>
            </a:r>
            <a:r>
              <a:rPr lang="en-US" dirty="0" smtClean="0"/>
              <a:t>. </a:t>
            </a:r>
            <a:r>
              <a:rPr lang="en-US" dirty="0" err="1" smtClean="0"/>
              <a:t>Chráněna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její</a:t>
            </a:r>
            <a:r>
              <a:rPr lang="en-US" dirty="0" smtClean="0"/>
              <a:t> </a:t>
            </a:r>
            <a:r>
              <a:rPr lang="en-US" dirty="0" err="1" smtClean="0"/>
              <a:t>vývojová</a:t>
            </a:r>
            <a:r>
              <a:rPr lang="en-US" dirty="0" smtClean="0"/>
              <a:t> </a:t>
            </a:r>
            <a:r>
              <a:rPr lang="en-US" dirty="0" err="1" smtClean="0"/>
              <a:t>stádia</a:t>
            </a:r>
            <a:r>
              <a:rPr lang="en-US" dirty="0" smtClean="0"/>
              <a:t> a </a:t>
            </a:r>
            <a:r>
              <a:rPr lang="en-US" dirty="0" err="1" smtClean="0"/>
              <a:t>sídla</a:t>
            </a:r>
            <a:r>
              <a:rPr lang="en-US" dirty="0" smtClean="0"/>
              <a:t>.</a:t>
            </a:r>
            <a:endParaRPr lang="cs-CZ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395536" y="4714884"/>
            <a:ext cx="39621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hlinkClick r:id="rId2"/>
              </a:rPr>
              <a:t>http://www.rendy.eu/images/689.jpg</a:t>
            </a:r>
            <a:endParaRPr lang="cs-CZ" dirty="0" smtClean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860277"/>
            <a:ext cx="3657600" cy="2648843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Slepýš křehký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70248" y="1428736"/>
            <a:ext cx="3657600" cy="4857784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řád: šupinatí</a:t>
            </a:r>
          </a:p>
          <a:p>
            <a:r>
              <a:rPr lang="cs-CZ" dirty="0" smtClean="0"/>
              <a:t>Délka:  30 – 45 cm</a:t>
            </a:r>
          </a:p>
          <a:p>
            <a:r>
              <a:rPr lang="cs-CZ" dirty="0" smtClean="0"/>
              <a:t>charakteristika: </a:t>
            </a:r>
            <a:r>
              <a:rPr lang="en-US" dirty="0" err="1" smtClean="0"/>
              <a:t>Zbarven</a:t>
            </a:r>
            <a:r>
              <a:rPr lang="en-US" dirty="0" smtClean="0"/>
              <a:t> je </a:t>
            </a:r>
            <a:r>
              <a:rPr lang="en-US" dirty="0" err="1" smtClean="0"/>
              <a:t>nenápadně</a:t>
            </a:r>
            <a:r>
              <a:rPr lang="en-US" dirty="0" smtClean="0"/>
              <a:t> </a:t>
            </a:r>
            <a:r>
              <a:rPr lang="en-US" dirty="0" err="1" smtClean="0"/>
              <a:t>hnědě</a:t>
            </a:r>
            <a:r>
              <a:rPr lang="en-US" dirty="0" smtClean="0"/>
              <a:t>, s </a:t>
            </a:r>
            <a:r>
              <a:rPr lang="en-US" dirty="0" err="1" smtClean="0"/>
              <a:t>jedním</a:t>
            </a:r>
            <a:r>
              <a:rPr lang="en-US" dirty="0" smtClean="0"/>
              <a:t>, </a:t>
            </a:r>
            <a:r>
              <a:rPr lang="en-US" dirty="0" err="1" smtClean="0"/>
              <a:t>dvěma</a:t>
            </a:r>
            <a:r>
              <a:rPr lang="en-US" dirty="0" smtClean="0"/>
              <a:t>, </a:t>
            </a:r>
            <a:r>
              <a:rPr lang="en-US" dirty="0" err="1" smtClean="0"/>
              <a:t>nebo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třemi</a:t>
            </a:r>
            <a:r>
              <a:rPr lang="en-US" dirty="0" smtClean="0"/>
              <a:t> </a:t>
            </a:r>
            <a:r>
              <a:rPr lang="en-US" dirty="0" err="1" smtClean="0"/>
              <a:t>tmavými</a:t>
            </a:r>
            <a:r>
              <a:rPr lang="en-US" dirty="0" smtClean="0"/>
              <a:t> </a:t>
            </a:r>
            <a:r>
              <a:rPr lang="en-US" dirty="0" err="1" smtClean="0"/>
              <a:t>pruhy</a:t>
            </a:r>
            <a:r>
              <a:rPr lang="en-US" dirty="0" smtClean="0"/>
              <a:t> a </a:t>
            </a:r>
            <a:r>
              <a:rPr lang="en-US" dirty="0" err="1" smtClean="0"/>
              <a:t>modročerným</a:t>
            </a:r>
            <a:r>
              <a:rPr lang="en-US" dirty="0" smtClean="0"/>
              <a:t> </a:t>
            </a:r>
            <a:r>
              <a:rPr lang="en-US" dirty="0" err="1" smtClean="0"/>
              <a:t>břichem</a:t>
            </a:r>
            <a:r>
              <a:rPr lang="en-US" dirty="0" smtClean="0"/>
              <a:t> u s</a:t>
            </a:r>
            <a:r>
              <a:rPr lang="cs-CZ" dirty="0" err="1" smtClean="0"/>
              <a:t>amic</a:t>
            </a:r>
            <a:r>
              <a:rPr lang="cs-CZ" dirty="0" smtClean="0"/>
              <a:t>, samci</a:t>
            </a:r>
            <a:r>
              <a:rPr lang="en-US" dirty="0" smtClean="0"/>
              <a:t> </a:t>
            </a:r>
            <a:r>
              <a:rPr lang="en-US" dirty="0" err="1" smtClean="0"/>
              <a:t>mívají</a:t>
            </a:r>
            <a:r>
              <a:rPr lang="en-US" dirty="0" smtClean="0"/>
              <a:t> </a:t>
            </a:r>
            <a:r>
              <a:rPr lang="en-US" dirty="0" err="1" smtClean="0"/>
              <a:t>břicho</a:t>
            </a:r>
            <a:r>
              <a:rPr lang="en-US" dirty="0" smtClean="0"/>
              <a:t> </a:t>
            </a:r>
            <a:r>
              <a:rPr lang="en-US" dirty="0" err="1" smtClean="0"/>
              <a:t>spíše</a:t>
            </a:r>
            <a:r>
              <a:rPr lang="en-US" dirty="0" smtClean="0"/>
              <a:t> </a:t>
            </a:r>
            <a:r>
              <a:rPr lang="en-US" dirty="0" err="1" smtClean="0"/>
              <a:t>břidlicově</a:t>
            </a:r>
            <a:r>
              <a:rPr lang="en-US" dirty="0" smtClean="0"/>
              <a:t> </a:t>
            </a:r>
            <a:r>
              <a:rPr lang="en-US" dirty="0" err="1" smtClean="0"/>
              <a:t>šedé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Někteří</a:t>
            </a:r>
            <a:r>
              <a:rPr lang="en-US" dirty="0" smtClean="0"/>
              <a:t> </a:t>
            </a:r>
            <a:r>
              <a:rPr lang="en-US" dirty="0" err="1" smtClean="0"/>
              <a:t>samci</a:t>
            </a:r>
            <a:r>
              <a:rPr lang="en-US" dirty="0" smtClean="0"/>
              <a:t> </a:t>
            </a:r>
            <a:r>
              <a:rPr lang="en-US" dirty="0" err="1" smtClean="0"/>
              <a:t>mají</a:t>
            </a:r>
            <a:r>
              <a:rPr lang="en-US" dirty="0" smtClean="0"/>
              <a:t> </a:t>
            </a:r>
            <a:r>
              <a:rPr lang="en-US" dirty="0" err="1" smtClean="0"/>
              <a:t>nádherné</a:t>
            </a:r>
            <a:r>
              <a:rPr lang="en-US" dirty="0" smtClean="0"/>
              <a:t> </a:t>
            </a:r>
            <a:r>
              <a:rPr lang="en-US" dirty="0" err="1" smtClean="0"/>
              <a:t>blankytně</a:t>
            </a:r>
            <a:r>
              <a:rPr lang="en-US" dirty="0" smtClean="0"/>
              <a:t> </a:t>
            </a:r>
            <a:r>
              <a:rPr lang="en-US" dirty="0" err="1" smtClean="0"/>
              <a:t>modré</a:t>
            </a:r>
            <a:r>
              <a:rPr lang="en-US" dirty="0" smtClean="0"/>
              <a:t> </a:t>
            </a:r>
            <a:r>
              <a:rPr lang="en-US" dirty="0" err="1" smtClean="0"/>
              <a:t>skvrny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bocích</a:t>
            </a:r>
            <a:r>
              <a:rPr lang="en-US" dirty="0" smtClean="0"/>
              <a:t>. </a:t>
            </a:r>
            <a:r>
              <a:rPr lang="en-US" dirty="0" err="1" smtClean="0"/>
              <a:t>Pohybuje</a:t>
            </a:r>
            <a:r>
              <a:rPr lang="en-US" dirty="0" smtClean="0"/>
              <a:t> se </a:t>
            </a:r>
            <a:r>
              <a:rPr lang="en-US" dirty="0" err="1" smtClean="0"/>
              <a:t>plazením</a:t>
            </a:r>
            <a:r>
              <a:rPr lang="en-US" dirty="0" smtClean="0"/>
              <a:t> </a:t>
            </a:r>
            <a:r>
              <a:rPr lang="en-US" dirty="0" err="1" smtClean="0"/>
              <a:t>jako</a:t>
            </a:r>
            <a:r>
              <a:rPr lang="en-US" dirty="0" smtClean="0"/>
              <a:t> h</a:t>
            </a:r>
            <a:r>
              <a:rPr lang="cs-CZ" dirty="0" err="1" smtClean="0"/>
              <a:t>adi</a:t>
            </a:r>
            <a:r>
              <a:rPr lang="en-US" dirty="0" smtClean="0"/>
              <a:t>, ale </a:t>
            </a:r>
            <a:r>
              <a:rPr lang="en-US" dirty="0" err="1" smtClean="0"/>
              <a:t>není</a:t>
            </a:r>
            <a:r>
              <a:rPr lang="en-US" dirty="0" smtClean="0"/>
              <a:t> </a:t>
            </a:r>
            <a:r>
              <a:rPr lang="en-US" dirty="0" err="1" smtClean="0"/>
              <a:t>tak</a:t>
            </a:r>
            <a:r>
              <a:rPr lang="en-US" dirty="0" smtClean="0"/>
              <a:t> </a:t>
            </a:r>
            <a:r>
              <a:rPr lang="en-US" dirty="0" err="1" smtClean="0"/>
              <a:t>mrštný</a:t>
            </a:r>
            <a:r>
              <a:rPr lang="en-US" dirty="0" smtClean="0"/>
              <a:t>.</a:t>
            </a:r>
            <a:r>
              <a:rPr lang="cs-CZ" dirty="0" smtClean="0"/>
              <a:t> V</a:t>
            </a:r>
            <a:r>
              <a:rPr lang="en-US" dirty="0" err="1" smtClean="0"/>
              <a:t>yskytuj</a:t>
            </a:r>
            <a:r>
              <a:rPr lang="cs-CZ" dirty="0" smtClean="0"/>
              <a:t>e</a:t>
            </a:r>
            <a:r>
              <a:rPr lang="en-US" dirty="0" smtClean="0"/>
              <a:t> v l</a:t>
            </a:r>
            <a:r>
              <a:rPr lang="cs-CZ" dirty="0" err="1" smtClean="0"/>
              <a:t>esích</a:t>
            </a:r>
            <a:r>
              <a:rPr lang="cs-CZ" dirty="0" smtClean="0"/>
              <a:t>, na pasekách</a:t>
            </a:r>
            <a:r>
              <a:rPr lang="en-US" dirty="0" smtClean="0"/>
              <a:t>, v </a:t>
            </a:r>
            <a:r>
              <a:rPr lang="en-US" dirty="0" err="1" smtClean="0"/>
              <a:t>křovinatých</a:t>
            </a:r>
            <a:r>
              <a:rPr lang="en-US" dirty="0" smtClean="0"/>
              <a:t> </a:t>
            </a:r>
            <a:r>
              <a:rPr lang="en-US" dirty="0" err="1" smtClean="0"/>
              <a:t>stráních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Slepýši</a:t>
            </a:r>
            <a:r>
              <a:rPr lang="en-US" dirty="0" smtClean="0"/>
              <a:t> </a:t>
            </a:r>
            <a:r>
              <a:rPr lang="en-US" dirty="0" err="1" smtClean="0"/>
              <a:t>žijí</a:t>
            </a:r>
            <a:r>
              <a:rPr lang="en-US" dirty="0" smtClean="0"/>
              <a:t> </a:t>
            </a:r>
            <a:r>
              <a:rPr lang="en-US" dirty="0" err="1" smtClean="0"/>
              <a:t>skrytě</a:t>
            </a:r>
            <a:r>
              <a:rPr lang="en-US" dirty="0" smtClean="0"/>
              <a:t>, </a:t>
            </a:r>
            <a:r>
              <a:rPr lang="en-US" dirty="0" err="1" smtClean="0"/>
              <a:t>přes</a:t>
            </a:r>
            <a:r>
              <a:rPr lang="en-US" dirty="0" smtClean="0"/>
              <a:t> den se </a:t>
            </a:r>
            <a:r>
              <a:rPr lang="en-US" dirty="0" err="1" smtClean="0"/>
              <a:t>ukrývají</a:t>
            </a:r>
            <a:r>
              <a:rPr lang="en-US" dirty="0" smtClean="0"/>
              <a:t> pod </a:t>
            </a:r>
            <a:r>
              <a:rPr lang="en-US" dirty="0" err="1" smtClean="0"/>
              <a:t>kameny</a:t>
            </a:r>
            <a:r>
              <a:rPr lang="en-US" dirty="0" smtClean="0"/>
              <a:t>, v </a:t>
            </a:r>
            <a:r>
              <a:rPr lang="en-US" dirty="0" err="1" smtClean="0"/>
              <a:t>pařezech</a:t>
            </a:r>
            <a:r>
              <a:rPr lang="en-US" dirty="0" smtClean="0"/>
              <a:t>, pod </a:t>
            </a:r>
            <a:r>
              <a:rPr lang="en-US" dirty="0" err="1" smtClean="0"/>
              <a:t>listím</a:t>
            </a:r>
            <a:r>
              <a:rPr lang="en-US" dirty="0" smtClean="0"/>
              <a:t> a </a:t>
            </a:r>
            <a:r>
              <a:rPr lang="en-US" dirty="0" err="1" smtClean="0"/>
              <a:t>teprve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soumraku</a:t>
            </a:r>
            <a:r>
              <a:rPr lang="en-US" dirty="0" smtClean="0"/>
              <a:t> </a:t>
            </a:r>
            <a:r>
              <a:rPr lang="en-US" dirty="0" err="1" smtClean="0"/>
              <a:t>vylézají</a:t>
            </a:r>
            <a:r>
              <a:rPr lang="en-US" dirty="0" smtClean="0"/>
              <a:t> </a:t>
            </a:r>
            <a:r>
              <a:rPr lang="en-US" dirty="0" err="1" smtClean="0"/>
              <a:t>ven.</a:t>
            </a:r>
            <a:r>
              <a:rPr lang="en-US" dirty="0" smtClean="0"/>
              <a:t> </a:t>
            </a:r>
            <a:r>
              <a:rPr lang="en-US" dirty="0" err="1" smtClean="0"/>
              <a:t>Objevují</a:t>
            </a:r>
            <a:r>
              <a:rPr lang="en-US" dirty="0" smtClean="0"/>
              <a:t> se </a:t>
            </a:r>
            <a:r>
              <a:rPr lang="en-US" dirty="0" err="1" smtClean="0"/>
              <a:t>zejména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</a:t>
            </a:r>
            <a:r>
              <a:rPr lang="en-US" dirty="0" err="1" smtClean="0"/>
              <a:t>dešti</a:t>
            </a:r>
            <a:r>
              <a:rPr lang="en-US" dirty="0" smtClean="0"/>
              <a:t>, </a:t>
            </a:r>
            <a:r>
              <a:rPr lang="en-US" dirty="0" err="1" smtClean="0"/>
              <a:t>kdy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zemi</a:t>
            </a:r>
            <a:r>
              <a:rPr lang="en-US" dirty="0" smtClean="0"/>
              <a:t> </a:t>
            </a:r>
            <a:r>
              <a:rPr lang="en-US" dirty="0" err="1" smtClean="0"/>
              <a:t>pátrají</a:t>
            </a:r>
            <a:r>
              <a:rPr lang="en-US" dirty="0" smtClean="0"/>
              <a:t> </a:t>
            </a:r>
            <a:r>
              <a:rPr lang="en-US" dirty="0" err="1" smtClean="0"/>
              <a:t>po</a:t>
            </a:r>
            <a:r>
              <a:rPr lang="en-US" dirty="0" smtClean="0"/>
              <a:t> d</a:t>
            </a:r>
            <a:r>
              <a:rPr lang="cs-CZ" dirty="0" err="1" smtClean="0"/>
              <a:t>ešťovkách</a:t>
            </a:r>
            <a:r>
              <a:rPr lang="cs-CZ" dirty="0" smtClean="0"/>
              <a:t> a slimácích</a:t>
            </a:r>
            <a:r>
              <a:rPr lang="en-US" dirty="0" smtClean="0"/>
              <a:t>. </a:t>
            </a:r>
            <a:r>
              <a:rPr lang="en-US" dirty="0" err="1" smtClean="0"/>
              <a:t>Slepýš</a:t>
            </a:r>
            <a:r>
              <a:rPr lang="en-US" dirty="0" smtClean="0"/>
              <a:t> </a:t>
            </a:r>
            <a:r>
              <a:rPr lang="en-US" dirty="0" err="1" smtClean="0"/>
              <a:t>přes</a:t>
            </a:r>
            <a:r>
              <a:rPr lang="en-US" dirty="0" smtClean="0"/>
              <a:t> </a:t>
            </a:r>
            <a:r>
              <a:rPr lang="en-US" dirty="0" err="1" smtClean="0"/>
              <a:t>zimu</a:t>
            </a:r>
            <a:r>
              <a:rPr lang="en-US" dirty="0" smtClean="0"/>
              <a:t> h</a:t>
            </a:r>
            <a:r>
              <a:rPr lang="cs-CZ" dirty="0" err="1" smtClean="0"/>
              <a:t>ibernuje</a:t>
            </a:r>
            <a:r>
              <a:rPr lang="en-US" dirty="0" smtClean="0"/>
              <a:t> a </a:t>
            </a:r>
            <a:r>
              <a:rPr lang="en-US" dirty="0" err="1" smtClean="0"/>
              <a:t>vylézá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jaře</a:t>
            </a:r>
            <a:r>
              <a:rPr lang="en-US" dirty="0" smtClean="0"/>
              <a:t>, </a:t>
            </a:r>
            <a:r>
              <a:rPr lang="en-US" dirty="0" err="1" smtClean="0"/>
              <a:t>koncem</a:t>
            </a:r>
            <a:r>
              <a:rPr lang="en-US" dirty="0" smtClean="0"/>
              <a:t> </a:t>
            </a:r>
            <a:r>
              <a:rPr lang="en-US" dirty="0" err="1" smtClean="0"/>
              <a:t>března</a:t>
            </a:r>
            <a:r>
              <a:rPr lang="en-US" dirty="0" smtClean="0"/>
              <a:t> </a:t>
            </a:r>
            <a:r>
              <a:rPr lang="en-US" dirty="0" err="1" smtClean="0"/>
              <a:t>až</a:t>
            </a:r>
            <a:r>
              <a:rPr lang="en-US" dirty="0" smtClean="0"/>
              <a:t> </a:t>
            </a:r>
            <a:r>
              <a:rPr lang="en-US" dirty="0" err="1" smtClean="0"/>
              <a:t>počátkem</a:t>
            </a:r>
            <a:r>
              <a:rPr lang="en-US" dirty="0" smtClean="0"/>
              <a:t> </a:t>
            </a:r>
            <a:r>
              <a:rPr lang="en-US" dirty="0" err="1" smtClean="0"/>
              <a:t>května</a:t>
            </a:r>
            <a:r>
              <a:rPr lang="en-US" dirty="0" smtClean="0"/>
              <a:t> (</a:t>
            </a:r>
            <a:r>
              <a:rPr lang="en-US" dirty="0" err="1" smtClean="0"/>
              <a:t>záleží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podnebí</a:t>
            </a:r>
            <a:r>
              <a:rPr lang="en-US" dirty="0" smtClean="0"/>
              <a:t> a </a:t>
            </a:r>
            <a:r>
              <a:rPr lang="en-US" dirty="0" err="1" smtClean="0"/>
              <a:t>počasí</a:t>
            </a:r>
            <a:r>
              <a:rPr lang="en-US" dirty="0" smtClean="0"/>
              <a:t>).</a:t>
            </a:r>
            <a:endParaRPr lang="cs-CZ" dirty="0" smtClean="0"/>
          </a:p>
        </p:txBody>
      </p:sp>
      <p:sp>
        <p:nvSpPr>
          <p:cNvPr id="5" name="TextovéPole 4"/>
          <p:cNvSpPr txBox="1"/>
          <p:nvPr/>
        </p:nvSpPr>
        <p:spPr>
          <a:xfrm>
            <a:off x="428596" y="4870901"/>
            <a:ext cx="37147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>
                <a:hlinkClick r:id="rId2"/>
              </a:rPr>
              <a:t>http://upload.wikimedia.org/wikipedia/commons/5/5e/Anguidae.jpg</a:t>
            </a:r>
            <a:endParaRPr lang="cs-CZ" dirty="0" smtClean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776371"/>
            <a:ext cx="3657600" cy="2732749"/>
          </a:xfr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Užovka obojková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3438" y="1357298"/>
            <a:ext cx="3657600" cy="4857784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řád: šupinatí</a:t>
            </a:r>
          </a:p>
          <a:p>
            <a:r>
              <a:rPr lang="cs-CZ" dirty="0" smtClean="0"/>
              <a:t>délka: až 120 cm</a:t>
            </a:r>
          </a:p>
          <a:p>
            <a:r>
              <a:rPr lang="cs-CZ" dirty="0" smtClean="0"/>
              <a:t>charakteristika: U</a:t>
            </a:r>
            <a:r>
              <a:rPr lang="en-US" dirty="0" err="1" smtClean="0"/>
              <a:t>žovka</a:t>
            </a:r>
            <a:r>
              <a:rPr lang="en-US" dirty="0" smtClean="0"/>
              <a:t> </a:t>
            </a:r>
            <a:r>
              <a:rPr lang="en-US" dirty="0" err="1" smtClean="0"/>
              <a:t>obojková</a:t>
            </a:r>
            <a:r>
              <a:rPr lang="en-US" dirty="0" smtClean="0"/>
              <a:t> je </a:t>
            </a:r>
            <a:r>
              <a:rPr lang="en-US" dirty="0" err="1" smtClean="0"/>
              <a:t>náš</a:t>
            </a:r>
            <a:r>
              <a:rPr lang="en-US" dirty="0" smtClean="0"/>
              <a:t> </a:t>
            </a:r>
            <a:r>
              <a:rPr lang="en-US" dirty="0" err="1" smtClean="0"/>
              <a:t>nejběžnější</a:t>
            </a:r>
            <a:r>
              <a:rPr lang="en-US" dirty="0" smtClean="0"/>
              <a:t> had, </a:t>
            </a:r>
            <a:r>
              <a:rPr lang="en-US" dirty="0" err="1" smtClean="0"/>
              <a:t>kolem</a:t>
            </a:r>
            <a:r>
              <a:rPr lang="en-US" dirty="0" smtClean="0"/>
              <a:t> </a:t>
            </a:r>
            <a:r>
              <a:rPr lang="en-US" dirty="0" err="1" smtClean="0"/>
              <a:t>štíhlého</a:t>
            </a:r>
            <a:r>
              <a:rPr lang="en-US" dirty="0" smtClean="0"/>
              <a:t> a </a:t>
            </a:r>
            <a:r>
              <a:rPr lang="en-US" dirty="0" err="1" smtClean="0"/>
              <a:t>dlouhého</a:t>
            </a:r>
            <a:r>
              <a:rPr lang="en-US" dirty="0" smtClean="0"/>
              <a:t> </a:t>
            </a:r>
            <a:r>
              <a:rPr lang="en-US" dirty="0" err="1" smtClean="0"/>
              <a:t>těla</a:t>
            </a:r>
            <a:r>
              <a:rPr lang="en-US" dirty="0" smtClean="0"/>
              <a:t> </a:t>
            </a:r>
            <a:r>
              <a:rPr lang="en-US" dirty="0" err="1" smtClean="0"/>
              <a:t>má</a:t>
            </a:r>
            <a:r>
              <a:rPr lang="en-US" dirty="0" smtClean="0"/>
              <a:t> 19 </a:t>
            </a:r>
            <a:r>
              <a:rPr lang="en-US" dirty="0" err="1" smtClean="0"/>
              <a:t>řad</a:t>
            </a:r>
            <a:r>
              <a:rPr lang="en-US" dirty="0" smtClean="0"/>
              <a:t> </a:t>
            </a:r>
            <a:r>
              <a:rPr lang="en-US" dirty="0" err="1" smtClean="0"/>
              <a:t>šupin</a:t>
            </a:r>
            <a:r>
              <a:rPr lang="en-US" dirty="0" smtClean="0"/>
              <a:t>. </a:t>
            </a:r>
            <a:r>
              <a:rPr lang="en-US" dirty="0" err="1" smtClean="0"/>
              <a:t>Hlavu</a:t>
            </a:r>
            <a:r>
              <a:rPr lang="en-US" dirty="0" smtClean="0"/>
              <a:t> </a:t>
            </a:r>
            <a:r>
              <a:rPr lang="en-US" dirty="0" err="1" smtClean="0"/>
              <a:t>mají</a:t>
            </a:r>
            <a:r>
              <a:rPr lang="en-US" dirty="0" smtClean="0"/>
              <a:t> </a:t>
            </a:r>
            <a:r>
              <a:rPr lang="en-US" dirty="0" err="1" smtClean="0"/>
              <a:t>mírně</a:t>
            </a:r>
            <a:r>
              <a:rPr lang="en-US" dirty="0" smtClean="0"/>
              <a:t> </a:t>
            </a:r>
            <a:r>
              <a:rPr lang="en-US" dirty="0" err="1" smtClean="0"/>
              <a:t>odlišenou</a:t>
            </a:r>
            <a:r>
              <a:rPr lang="en-US" dirty="0" smtClean="0"/>
              <a:t> </a:t>
            </a:r>
            <a:r>
              <a:rPr lang="en-US" dirty="0" err="1" smtClean="0"/>
              <a:t>podle</a:t>
            </a:r>
            <a:r>
              <a:rPr lang="en-US" dirty="0" smtClean="0"/>
              <a:t> </a:t>
            </a:r>
            <a:r>
              <a:rPr lang="en-US" dirty="0" err="1" smtClean="0"/>
              <a:t>pohlaví</a:t>
            </a:r>
            <a:r>
              <a:rPr lang="en-US" dirty="0" smtClean="0"/>
              <a:t>. </a:t>
            </a:r>
            <a:r>
              <a:rPr lang="en-US" dirty="0" err="1" smtClean="0"/>
              <a:t>Samice</a:t>
            </a:r>
            <a:r>
              <a:rPr lang="en-US" dirty="0" smtClean="0"/>
              <a:t> </a:t>
            </a:r>
            <a:r>
              <a:rPr lang="en-US" dirty="0" err="1" smtClean="0"/>
              <a:t>ji</a:t>
            </a:r>
            <a:r>
              <a:rPr lang="en-US" dirty="0" smtClean="0"/>
              <a:t> </a:t>
            </a:r>
            <a:r>
              <a:rPr lang="en-US" dirty="0" err="1" smtClean="0"/>
              <a:t>mají</a:t>
            </a:r>
            <a:r>
              <a:rPr lang="en-US" dirty="0" smtClean="0"/>
              <a:t> </a:t>
            </a:r>
            <a:r>
              <a:rPr lang="en-US" dirty="0" err="1" smtClean="0"/>
              <a:t>širší</a:t>
            </a:r>
            <a:r>
              <a:rPr lang="en-US" dirty="0" smtClean="0"/>
              <a:t>, </a:t>
            </a:r>
            <a:r>
              <a:rPr lang="en-US" dirty="0" err="1" smtClean="0"/>
              <a:t>zploštělejší</a:t>
            </a:r>
            <a:r>
              <a:rPr lang="en-US" dirty="0" smtClean="0"/>
              <a:t> a </a:t>
            </a:r>
            <a:r>
              <a:rPr lang="en-US" dirty="0" err="1" smtClean="0"/>
              <a:t>zřetelnější</a:t>
            </a:r>
            <a:r>
              <a:rPr lang="en-US" dirty="0" smtClean="0"/>
              <a:t> </a:t>
            </a:r>
            <a:r>
              <a:rPr lang="en-US" dirty="0" err="1" smtClean="0"/>
              <a:t>krk</a:t>
            </a:r>
            <a:r>
              <a:rPr lang="en-US" dirty="0" smtClean="0"/>
              <a:t>. </a:t>
            </a:r>
            <a:r>
              <a:rPr lang="en-US" dirty="0" err="1" smtClean="0"/>
              <a:t>Samci</a:t>
            </a:r>
            <a:r>
              <a:rPr lang="en-US" dirty="0" smtClean="0"/>
              <a:t> </a:t>
            </a:r>
            <a:r>
              <a:rPr lang="en-US" dirty="0" err="1" smtClean="0"/>
              <a:t>ji</a:t>
            </a:r>
            <a:r>
              <a:rPr lang="en-US" dirty="0" smtClean="0"/>
              <a:t> </a:t>
            </a:r>
            <a:r>
              <a:rPr lang="en-US" dirty="0" err="1" smtClean="0"/>
              <a:t>mají</a:t>
            </a:r>
            <a:r>
              <a:rPr lang="en-US" dirty="0" smtClean="0"/>
              <a:t> </a:t>
            </a:r>
            <a:r>
              <a:rPr lang="en-US" dirty="0" err="1" smtClean="0"/>
              <a:t>méně</a:t>
            </a:r>
            <a:r>
              <a:rPr lang="en-US" dirty="0" smtClean="0"/>
              <a:t> </a:t>
            </a:r>
            <a:r>
              <a:rPr lang="en-US" dirty="0" err="1" smtClean="0"/>
              <a:t>odlišitelnou</a:t>
            </a:r>
            <a:r>
              <a:rPr lang="en-US" dirty="0" smtClean="0"/>
              <a:t> </a:t>
            </a:r>
            <a:r>
              <a:rPr lang="en-US" dirty="0" err="1" smtClean="0"/>
              <a:t>od</a:t>
            </a:r>
            <a:r>
              <a:rPr lang="en-US" dirty="0" smtClean="0"/>
              <a:t> </a:t>
            </a:r>
            <a:r>
              <a:rPr lang="en-US" dirty="0" err="1" smtClean="0"/>
              <a:t>krku</a:t>
            </a:r>
            <a:r>
              <a:rPr lang="en-US" dirty="0" smtClean="0"/>
              <a:t> a </a:t>
            </a:r>
            <a:r>
              <a:rPr lang="en-US" dirty="0" err="1" smtClean="0"/>
              <a:t>protáhlejší</a:t>
            </a:r>
            <a:r>
              <a:rPr lang="en-US" dirty="0" smtClean="0"/>
              <a:t>. </a:t>
            </a:r>
            <a:r>
              <a:rPr lang="en-US" dirty="0" err="1" smtClean="0"/>
              <a:t>Barvu</a:t>
            </a:r>
            <a:r>
              <a:rPr lang="en-US" dirty="0" smtClean="0"/>
              <a:t> </a:t>
            </a:r>
            <a:r>
              <a:rPr lang="en-US" dirty="0" err="1" smtClean="0"/>
              <a:t>má</a:t>
            </a:r>
            <a:r>
              <a:rPr lang="en-US" dirty="0" smtClean="0"/>
              <a:t> </a:t>
            </a:r>
            <a:r>
              <a:rPr lang="en-US" dirty="0" err="1" smtClean="0"/>
              <a:t>různou</a:t>
            </a:r>
            <a:r>
              <a:rPr lang="en-US" dirty="0" smtClean="0"/>
              <a:t>, </a:t>
            </a:r>
            <a:r>
              <a:rPr lang="en-US" dirty="0" err="1" smtClean="0"/>
              <a:t>obvykle</a:t>
            </a:r>
            <a:r>
              <a:rPr lang="en-US" dirty="0" smtClean="0"/>
              <a:t> </a:t>
            </a:r>
            <a:r>
              <a:rPr lang="en-US" dirty="0" err="1" smtClean="0"/>
              <a:t>tmavě</a:t>
            </a:r>
            <a:r>
              <a:rPr lang="en-US" dirty="0" smtClean="0"/>
              <a:t> </a:t>
            </a:r>
            <a:r>
              <a:rPr lang="en-US" dirty="0" err="1" smtClean="0"/>
              <a:t>zelenou</a:t>
            </a:r>
            <a:r>
              <a:rPr lang="en-US" dirty="0" smtClean="0"/>
              <a:t> </a:t>
            </a:r>
            <a:r>
              <a:rPr lang="en-US" dirty="0" err="1" smtClean="0"/>
              <a:t>nebo</a:t>
            </a:r>
            <a:r>
              <a:rPr lang="en-US" dirty="0" smtClean="0"/>
              <a:t> </a:t>
            </a:r>
            <a:r>
              <a:rPr lang="en-US" dirty="0" err="1" smtClean="0"/>
              <a:t>hnědou</a:t>
            </a:r>
            <a:r>
              <a:rPr lang="en-US" dirty="0" smtClean="0"/>
              <a:t>, s </a:t>
            </a:r>
            <a:r>
              <a:rPr lang="en-US" dirty="0" err="1" smtClean="0"/>
              <a:t>charakteristickými</a:t>
            </a:r>
            <a:r>
              <a:rPr lang="en-US" dirty="0" smtClean="0"/>
              <a:t> </a:t>
            </a:r>
            <a:r>
              <a:rPr lang="en-US" dirty="0" err="1" smtClean="0"/>
              <a:t>žlutými</a:t>
            </a:r>
            <a:r>
              <a:rPr lang="en-US" dirty="0" smtClean="0"/>
              <a:t> </a:t>
            </a:r>
            <a:r>
              <a:rPr lang="en-US" dirty="0" err="1" smtClean="0"/>
              <a:t>nebo</a:t>
            </a:r>
            <a:r>
              <a:rPr lang="en-US" dirty="0" smtClean="0"/>
              <a:t> </a:t>
            </a:r>
            <a:r>
              <a:rPr lang="en-US" dirty="0" err="1" smtClean="0"/>
              <a:t>oranžovými</a:t>
            </a:r>
            <a:r>
              <a:rPr lang="en-US" dirty="0" smtClean="0"/>
              <a:t>, </a:t>
            </a:r>
            <a:r>
              <a:rPr lang="en-US" dirty="0" err="1" smtClean="0"/>
              <a:t>černě</a:t>
            </a:r>
            <a:r>
              <a:rPr lang="en-US" dirty="0" smtClean="0"/>
              <a:t> a </a:t>
            </a:r>
            <a:r>
              <a:rPr lang="en-US" dirty="0" err="1" smtClean="0"/>
              <a:t>bíle</a:t>
            </a:r>
            <a:r>
              <a:rPr lang="en-US" dirty="0" smtClean="0"/>
              <a:t> </a:t>
            </a:r>
            <a:r>
              <a:rPr lang="en-US" dirty="0" err="1" smtClean="0"/>
              <a:t>lemovanými</a:t>
            </a:r>
            <a:r>
              <a:rPr lang="en-US" dirty="0" smtClean="0"/>
              <a:t> </a:t>
            </a:r>
            <a:r>
              <a:rPr lang="en-US" dirty="0" err="1" smtClean="0"/>
              <a:t>půlměsíčitými</a:t>
            </a:r>
            <a:r>
              <a:rPr lang="en-US" dirty="0" smtClean="0"/>
              <a:t> </a:t>
            </a:r>
            <a:r>
              <a:rPr lang="en-US" dirty="0" err="1" smtClean="0"/>
              <a:t>skvrnami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hlavou</a:t>
            </a:r>
            <a:r>
              <a:rPr lang="en-US" dirty="0" smtClean="0"/>
              <a:t>. </a:t>
            </a:r>
            <a:r>
              <a:rPr lang="en-US" dirty="0" err="1" smtClean="0"/>
              <a:t>Některým</a:t>
            </a:r>
            <a:r>
              <a:rPr lang="en-US" dirty="0" smtClean="0"/>
              <a:t> </a:t>
            </a:r>
            <a:r>
              <a:rPr lang="en-US" dirty="0" err="1" smtClean="0"/>
              <a:t>jedincům</a:t>
            </a:r>
            <a:r>
              <a:rPr lang="en-US" dirty="0" smtClean="0"/>
              <a:t> </a:t>
            </a:r>
            <a:r>
              <a:rPr lang="en-US" dirty="0" err="1" smtClean="0"/>
              <a:t>půlměsíčky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hlavou</a:t>
            </a:r>
            <a:r>
              <a:rPr lang="en-US" dirty="0" smtClean="0"/>
              <a:t> </a:t>
            </a:r>
            <a:r>
              <a:rPr lang="en-US" dirty="0" err="1" smtClean="0"/>
              <a:t>chybí</a:t>
            </a:r>
            <a:r>
              <a:rPr lang="en-US" dirty="0" smtClean="0"/>
              <a:t>. </a:t>
            </a:r>
            <a:r>
              <a:rPr lang="en-US" dirty="0" err="1" smtClean="0"/>
              <a:t>Vyskytuje</a:t>
            </a:r>
            <a:r>
              <a:rPr lang="en-US" dirty="0" smtClean="0"/>
              <a:t> se </a:t>
            </a:r>
            <a:r>
              <a:rPr lang="en-US" dirty="0" err="1" smtClean="0"/>
              <a:t>většinou</a:t>
            </a:r>
            <a:r>
              <a:rPr lang="en-US" dirty="0" smtClean="0"/>
              <a:t> v </a:t>
            </a:r>
            <a:r>
              <a:rPr lang="en-US" dirty="0" err="1" smtClean="0"/>
              <a:t>blízkosti</a:t>
            </a:r>
            <a:r>
              <a:rPr lang="en-US" dirty="0" smtClean="0"/>
              <a:t> </a:t>
            </a:r>
            <a:r>
              <a:rPr lang="en-US" dirty="0" err="1" smtClean="0"/>
              <a:t>vody</a:t>
            </a:r>
            <a:r>
              <a:rPr lang="en-US" dirty="0" smtClean="0"/>
              <a:t>, ale </a:t>
            </a:r>
            <a:r>
              <a:rPr lang="en-US" dirty="0" err="1" smtClean="0"/>
              <a:t>ani</a:t>
            </a:r>
            <a:r>
              <a:rPr lang="en-US" dirty="0" smtClean="0"/>
              <a:t> </a:t>
            </a:r>
            <a:r>
              <a:rPr lang="en-US" dirty="0" err="1" smtClean="0"/>
              <a:t>tohle</a:t>
            </a:r>
            <a:r>
              <a:rPr lang="en-US" dirty="0" smtClean="0"/>
              <a:t> </a:t>
            </a:r>
            <a:r>
              <a:rPr lang="en-US" dirty="0" err="1" smtClean="0"/>
              <a:t>není</a:t>
            </a:r>
            <a:r>
              <a:rPr lang="en-US" dirty="0" smtClean="0"/>
              <a:t> </a:t>
            </a:r>
            <a:r>
              <a:rPr lang="en-US" dirty="0" err="1" smtClean="0"/>
              <a:t>pravidlo</a:t>
            </a:r>
            <a:r>
              <a:rPr lang="en-US" dirty="0" smtClean="0"/>
              <a:t>. </a:t>
            </a:r>
            <a:r>
              <a:rPr lang="en-US" dirty="0" err="1" smtClean="0"/>
              <a:t>Často</a:t>
            </a:r>
            <a:r>
              <a:rPr lang="en-US" dirty="0" smtClean="0"/>
              <a:t> se </a:t>
            </a:r>
            <a:r>
              <a:rPr lang="en-US" dirty="0" err="1" smtClean="0"/>
              <a:t>objeví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vinicích</a:t>
            </a:r>
            <a:r>
              <a:rPr lang="en-US" dirty="0" smtClean="0"/>
              <a:t> </a:t>
            </a:r>
            <a:r>
              <a:rPr lang="en-US" dirty="0" err="1" smtClean="0"/>
              <a:t>nebo</a:t>
            </a:r>
            <a:r>
              <a:rPr lang="en-US" dirty="0" smtClean="0"/>
              <a:t> v </a:t>
            </a:r>
            <a:r>
              <a:rPr lang="en-US" dirty="0" err="1" smtClean="0"/>
              <a:t>blízkosti</a:t>
            </a:r>
            <a:r>
              <a:rPr lang="en-US" dirty="0" smtClean="0"/>
              <a:t> </a:t>
            </a:r>
            <a:r>
              <a:rPr lang="en-US" dirty="0" err="1" smtClean="0"/>
              <a:t>lidských</a:t>
            </a:r>
            <a:r>
              <a:rPr lang="en-US" dirty="0" smtClean="0"/>
              <a:t> </a:t>
            </a:r>
            <a:r>
              <a:rPr lang="en-US" dirty="0" err="1" smtClean="0"/>
              <a:t>obydlí</a:t>
            </a:r>
            <a:r>
              <a:rPr lang="en-US" dirty="0" smtClean="0"/>
              <a:t>. </a:t>
            </a:r>
            <a:r>
              <a:rPr lang="en-US" dirty="0" err="1" smtClean="0"/>
              <a:t>Živí</a:t>
            </a:r>
            <a:r>
              <a:rPr lang="en-US" dirty="0" smtClean="0"/>
              <a:t> se o</a:t>
            </a:r>
            <a:r>
              <a:rPr lang="cs-CZ" dirty="0" err="1" smtClean="0"/>
              <a:t>bojživelníky</a:t>
            </a:r>
            <a:r>
              <a:rPr lang="cs-CZ" dirty="0" smtClean="0"/>
              <a:t> a rybami</a:t>
            </a:r>
            <a:r>
              <a:rPr lang="en-US" dirty="0" smtClean="0"/>
              <a:t>, ale </a:t>
            </a:r>
            <a:r>
              <a:rPr lang="en-US" dirty="0" err="1" smtClean="0"/>
              <a:t>příležitostně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savci</a:t>
            </a:r>
            <a:r>
              <a:rPr lang="en-US" dirty="0" smtClean="0"/>
              <a:t> (</a:t>
            </a:r>
            <a:r>
              <a:rPr lang="en-US" dirty="0" err="1" smtClean="0"/>
              <a:t>drobnými</a:t>
            </a:r>
            <a:r>
              <a:rPr lang="en-US" dirty="0" smtClean="0"/>
              <a:t> </a:t>
            </a:r>
            <a:r>
              <a:rPr lang="en-US" dirty="0" err="1" smtClean="0"/>
              <a:t>hlodavci</a:t>
            </a:r>
            <a:r>
              <a:rPr lang="en-US" dirty="0" smtClean="0"/>
              <a:t>), j</a:t>
            </a:r>
            <a:r>
              <a:rPr lang="cs-CZ" dirty="0" err="1" smtClean="0"/>
              <a:t>eštěrkami</a:t>
            </a:r>
            <a:r>
              <a:rPr lang="cs-CZ" dirty="0" smtClean="0"/>
              <a:t> a hmyzem</a:t>
            </a:r>
            <a:r>
              <a:rPr lang="en-US" dirty="0" smtClean="0"/>
              <a:t>.</a:t>
            </a:r>
            <a:endParaRPr lang="cs-CZ" dirty="0" smtClean="0"/>
          </a:p>
        </p:txBody>
      </p:sp>
      <p:sp>
        <p:nvSpPr>
          <p:cNvPr id="5" name="Obdélník 4"/>
          <p:cNvSpPr/>
          <p:nvPr/>
        </p:nvSpPr>
        <p:spPr>
          <a:xfrm>
            <a:off x="428596" y="4500570"/>
            <a:ext cx="371477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hlinkClick r:id="rId2"/>
              </a:rPr>
              <a:t>http://upload.wikimedia.org/wikipedia/commons/3/38/Natrix_natrix_%28Karl_L%29.jpg</a:t>
            </a: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7200" y="1628800"/>
            <a:ext cx="3657600" cy="2743200"/>
          </a:xfr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Ropucha obecná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214810" y="1142984"/>
            <a:ext cx="4000528" cy="5286412"/>
          </a:xfrm>
        </p:spPr>
        <p:txBody>
          <a:bodyPr>
            <a:normAutofit fontScale="62500" lnSpcReduction="20000"/>
          </a:bodyPr>
          <a:lstStyle/>
          <a:p>
            <a:r>
              <a:rPr lang="cs-CZ" dirty="0" smtClean="0"/>
              <a:t>řád: žáby</a:t>
            </a:r>
          </a:p>
          <a:p>
            <a:r>
              <a:rPr lang="cs-CZ" dirty="0" smtClean="0"/>
              <a:t>délka: samec 30 – 90 mm, samice 84 – 120 m</a:t>
            </a:r>
          </a:p>
          <a:p>
            <a:r>
              <a:rPr lang="cs-CZ" dirty="0" smtClean="0"/>
              <a:t>charakteristika: Ropucha obecná</a:t>
            </a:r>
            <a:r>
              <a:rPr lang="en-US" dirty="0" smtClean="0"/>
              <a:t> </a:t>
            </a:r>
            <a:r>
              <a:rPr lang="en-US" dirty="0" err="1" smtClean="0"/>
              <a:t>patří</a:t>
            </a:r>
            <a:r>
              <a:rPr lang="en-US" dirty="0" smtClean="0"/>
              <a:t> </a:t>
            </a:r>
            <a:r>
              <a:rPr lang="en-US" dirty="0" err="1" smtClean="0"/>
              <a:t>mezi</a:t>
            </a:r>
            <a:r>
              <a:rPr lang="en-US" dirty="0" smtClean="0"/>
              <a:t> </a:t>
            </a:r>
            <a:r>
              <a:rPr lang="en-US" dirty="0" err="1" smtClean="0"/>
              <a:t>nejhojnější</a:t>
            </a:r>
            <a:r>
              <a:rPr lang="en-US" dirty="0" smtClean="0"/>
              <a:t> r</a:t>
            </a:r>
            <a:r>
              <a:rPr lang="cs-CZ" dirty="0" err="1" smtClean="0"/>
              <a:t>opuchu</a:t>
            </a:r>
            <a:r>
              <a:rPr lang="cs-CZ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území</a:t>
            </a:r>
            <a:r>
              <a:rPr lang="en-US" dirty="0" smtClean="0"/>
              <a:t> Č</a:t>
            </a:r>
            <a:r>
              <a:rPr lang="cs-CZ" dirty="0" smtClean="0"/>
              <a:t>eska. </a:t>
            </a:r>
            <a:r>
              <a:rPr lang="en-US" dirty="0" err="1" smtClean="0"/>
              <a:t>Svrchní</a:t>
            </a:r>
            <a:r>
              <a:rPr lang="en-US" dirty="0" smtClean="0"/>
              <a:t> </a:t>
            </a:r>
            <a:r>
              <a:rPr lang="en-US" dirty="0" err="1" smtClean="0"/>
              <a:t>strana</a:t>
            </a:r>
            <a:r>
              <a:rPr lang="en-US" dirty="0" smtClean="0"/>
              <a:t> </a:t>
            </a:r>
            <a:r>
              <a:rPr lang="en-US" dirty="0" err="1" smtClean="0"/>
              <a:t>těla</a:t>
            </a:r>
            <a:r>
              <a:rPr lang="en-US" dirty="0" smtClean="0"/>
              <a:t> je </a:t>
            </a:r>
            <a:r>
              <a:rPr lang="en-US" dirty="0" err="1" smtClean="0"/>
              <a:t>bradavičnatá</a:t>
            </a:r>
            <a:r>
              <a:rPr lang="en-US" dirty="0" smtClean="0"/>
              <a:t> a </a:t>
            </a:r>
            <a:r>
              <a:rPr lang="en-US" dirty="0" err="1" smtClean="0"/>
              <a:t>má</a:t>
            </a:r>
            <a:r>
              <a:rPr lang="en-US" dirty="0" smtClean="0"/>
              <a:t> </a:t>
            </a:r>
            <a:r>
              <a:rPr lang="en-US" dirty="0" err="1" smtClean="0"/>
              <a:t>různé</a:t>
            </a:r>
            <a:r>
              <a:rPr lang="en-US" dirty="0" smtClean="0"/>
              <a:t> </a:t>
            </a:r>
            <a:r>
              <a:rPr lang="en-US" dirty="0" err="1" smtClean="0"/>
              <a:t>odstíny</a:t>
            </a:r>
            <a:r>
              <a:rPr lang="en-US" dirty="0" smtClean="0"/>
              <a:t> </a:t>
            </a:r>
            <a:r>
              <a:rPr lang="en-US" dirty="0" err="1" smtClean="0"/>
              <a:t>barev</a:t>
            </a:r>
            <a:r>
              <a:rPr lang="en-US" dirty="0" smtClean="0"/>
              <a:t> - </a:t>
            </a:r>
            <a:r>
              <a:rPr lang="en-US" dirty="0" err="1" smtClean="0"/>
              <a:t>šedou</a:t>
            </a:r>
            <a:r>
              <a:rPr lang="en-US" dirty="0" smtClean="0"/>
              <a:t>, </a:t>
            </a:r>
            <a:r>
              <a:rPr lang="en-US" dirty="0" err="1" smtClean="0"/>
              <a:t>hnědou</a:t>
            </a:r>
            <a:r>
              <a:rPr lang="en-US" dirty="0" smtClean="0"/>
              <a:t>...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očima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umístěny</a:t>
            </a:r>
            <a:r>
              <a:rPr lang="en-US" dirty="0" smtClean="0"/>
              <a:t> </a:t>
            </a:r>
            <a:r>
              <a:rPr lang="en-US" dirty="0" err="1" smtClean="0"/>
              <a:t>jedové</a:t>
            </a:r>
            <a:r>
              <a:rPr lang="en-US" dirty="0" smtClean="0"/>
              <a:t> </a:t>
            </a:r>
            <a:r>
              <a:rPr lang="en-US" dirty="0" err="1" smtClean="0"/>
              <a:t>žlázy</a:t>
            </a:r>
            <a:r>
              <a:rPr lang="en-US" dirty="0" smtClean="0"/>
              <a:t>, </a:t>
            </a:r>
            <a:r>
              <a:rPr lang="en-US" dirty="0" err="1" smtClean="0"/>
              <a:t>které</a:t>
            </a:r>
            <a:r>
              <a:rPr lang="en-US" dirty="0" smtClean="0"/>
              <a:t> v </a:t>
            </a:r>
            <a:r>
              <a:rPr lang="en-US" dirty="0" err="1" smtClean="0"/>
              <a:t>případě</a:t>
            </a:r>
            <a:r>
              <a:rPr lang="en-US" dirty="0" smtClean="0"/>
              <a:t> </a:t>
            </a:r>
            <a:r>
              <a:rPr lang="en-US" dirty="0" err="1" smtClean="0"/>
              <a:t>ohrožení</a:t>
            </a:r>
            <a:r>
              <a:rPr lang="en-US" dirty="0" smtClean="0"/>
              <a:t> </a:t>
            </a:r>
            <a:r>
              <a:rPr lang="en-US" dirty="0" err="1" smtClean="0"/>
              <a:t>vylučují</a:t>
            </a:r>
            <a:r>
              <a:rPr lang="en-US" dirty="0" smtClean="0"/>
              <a:t> </a:t>
            </a:r>
            <a:r>
              <a:rPr lang="en-US" dirty="0" err="1" smtClean="0"/>
              <a:t>ostrý</a:t>
            </a:r>
            <a:r>
              <a:rPr lang="en-US" dirty="0" smtClean="0"/>
              <a:t> </a:t>
            </a:r>
            <a:r>
              <a:rPr lang="en-US" dirty="0" err="1" smtClean="0"/>
              <a:t>dráždivý</a:t>
            </a:r>
            <a:r>
              <a:rPr lang="en-US" dirty="0" smtClean="0"/>
              <a:t> </a:t>
            </a:r>
            <a:r>
              <a:rPr lang="en-US" dirty="0" err="1" smtClean="0"/>
              <a:t>sekret</a:t>
            </a:r>
            <a:r>
              <a:rPr lang="en-US" dirty="0" smtClean="0"/>
              <a:t>. </a:t>
            </a:r>
            <a:r>
              <a:rPr lang="en-US" dirty="0" err="1" smtClean="0"/>
              <a:t>Sliznici</a:t>
            </a:r>
            <a:r>
              <a:rPr lang="en-US" dirty="0" smtClean="0"/>
              <a:t> v </a:t>
            </a:r>
            <a:r>
              <a:rPr lang="en-US" dirty="0" err="1" smtClean="0"/>
              <a:t>tlamě</a:t>
            </a:r>
            <a:r>
              <a:rPr lang="en-US" dirty="0" smtClean="0"/>
              <a:t> </a:t>
            </a:r>
            <a:r>
              <a:rPr lang="en-US" dirty="0" err="1" smtClean="0"/>
              <a:t>predátora</a:t>
            </a:r>
            <a:r>
              <a:rPr lang="en-US" dirty="0" smtClean="0"/>
              <a:t> </a:t>
            </a:r>
            <a:r>
              <a:rPr lang="en-US" dirty="0" err="1" smtClean="0"/>
              <a:t>výrazně</a:t>
            </a:r>
            <a:r>
              <a:rPr lang="en-US" dirty="0" smtClean="0"/>
              <a:t> </a:t>
            </a:r>
            <a:r>
              <a:rPr lang="en-US" dirty="0" err="1" smtClean="0"/>
              <a:t>podráždí</a:t>
            </a:r>
            <a:r>
              <a:rPr lang="en-US" dirty="0" smtClean="0"/>
              <a:t>, pro </a:t>
            </a:r>
            <a:r>
              <a:rPr lang="en-US" dirty="0" err="1" smtClean="0"/>
              <a:t>lidské</a:t>
            </a:r>
            <a:r>
              <a:rPr lang="en-US" dirty="0" smtClean="0"/>
              <a:t> </a:t>
            </a:r>
            <a:r>
              <a:rPr lang="en-US" dirty="0" err="1" smtClean="0"/>
              <a:t>končetiny</a:t>
            </a:r>
            <a:r>
              <a:rPr lang="en-US" dirty="0" smtClean="0"/>
              <a:t> ale </a:t>
            </a:r>
            <a:r>
              <a:rPr lang="en-US" dirty="0" err="1" smtClean="0"/>
              <a:t>nebezpečný</a:t>
            </a:r>
            <a:r>
              <a:rPr lang="en-US" dirty="0" smtClean="0"/>
              <a:t> </a:t>
            </a:r>
            <a:r>
              <a:rPr lang="en-US" dirty="0" err="1" smtClean="0"/>
              <a:t>není</a:t>
            </a:r>
            <a:r>
              <a:rPr lang="en-US" dirty="0" smtClean="0"/>
              <a:t>.</a:t>
            </a:r>
            <a:r>
              <a:rPr lang="cs-CZ" dirty="0" smtClean="0"/>
              <a:t>Tělo</a:t>
            </a:r>
            <a:r>
              <a:rPr lang="en-US" dirty="0" smtClean="0"/>
              <a:t> </a:t>
            </a:r>
            <a:r>
              <a:rPr lang="en-US" dirty="0" err="1" smtClean="0"/>
              <a:t>má</a:t>
            </a:r>
            <a:r>
              <a:rPr lang="en-US" dirty="0" smtClean="0"/>
              <a:t> </a:t>
            </a:r>
            <a:r>
              <a:rPr lang="en-US" dirty="0" err="1" smtClean="0"/>
              <a:t>ropucha</a:t>
            </a:r>
            <a:r>
              <a:rPr lang="en-US" dirty="0" smtClean="0"/>
              <a:t> </a:t>
            </a:r>
            <a:r>
              <a:rPr lang="en-US" dirty="0" err="1" smtClean="0"/>
              <a:t>zavalité</a:t>
            </a:r>
            <a:r>
              <a:rPr lang="en-US" dirty="0" smtClean="0"/>
              <a:t>. </a:t>
            </a:r>
            <a:r>
              <a:rPr lang="en-US" dirty="0" err="1" smtClean="0"/>
              <a:t>Bradavičky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hřbetě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ploché</a:t>
            </a:r>
            <a:r>
              <a:rPr lang="en-US" dirty="0" smtClean="0"/>
              <a:t> </a:t>
            </a:r>
            <a:r>
              <a:rPr lang="en-US" dirty="0" err="1" smtClean="0"/>
              <a:t>či</a:t>
            </a:r>
            <a:r>
              <a:rPr lang="en-US" dirty="0" smtClean="0"/>
              <a:t> </a:t>
            </a:r>
            <a:r>
              <a:rPr lang="en-US" dirty="0" err="1" smtClean="0"/>
              <a:t>mírně</a:t>
            </a:r>
            <a:r>
              <a:rPr lang="en-US" dirty="0" smtClean="0"/>
              <a:t> </a:t>
            </a:r>
            <a:r>
              <a:rPr lang="en-US" dirty="0" err="1" smtClean="0"/>
              <a:t>oblé</a:t>
            </a:r>
            <a:r>
              <a:rPr lang="en-US" dirty="0" smtClean="0"/>
              <a:t>. </a:t>
            </a:r>
            <a:r>
              <a:rPr lang="en-US" dirty="0" err="1" smtClean="0"/>
              <a:t>Živí</a:t>
            </a:r>
            <a:r>
              <a:rPr lang="en-US" dirty="0" smtClean="0"/>
              <a:t> se </a:t>
            </a:r>
            <a:r>
              <a:rPr lang="cs-CZ" dirty="0" smtClean="0"/>
              <a:t>žížalami, pavouky, mravenci, brouky aj.</a:t>
            </a:r>
            <a:r>
              <a:rPr lang="en-US" dirty="0" smtClean="0"/>
              <a:t> </a:t>
            </a:r>
            <a:r>
              <a:rPr lang="en-US" dirty="0" err="1" smtClean="0"/>
              <a:t>Velcí</a:t>
            </a:r>
            <a:r>
              <a:rPr lang="en-US" dirty="0" smtClean="0"/>
              <a:t> </a:t>
            </a:r>
            <a:r>
              <a:rPr lang="en-US" dirty="0" err="1" smtClean="0"/>
              <a:t>jedinci</a:t>
            </a:r>
            <a:r>
              <a:rPr lang="en-US" dirty="0" smtClean="0"/>
              <a:t> (</a:t>
            </a:r>
            <a:r>
              <a:rPr lang="en-US" dirty="0" err="1" smtClean="0"/>
              <a:t>staré</a:t>
            </a:r>
            <a:r>
              <a:rPr lang="en-US" dirty="0" smtClean="0"/>
              <a:t> </a:t>
            </a:r>
            <a:r>
              <a:rPr lang="en-US" dirty="0" err="1" smtClean="0"/>
              <a:t>samice</a:t>
            </a:r>
            <a:r>
              <a:rPr lang="en-US" dirty="0" smtClean="0"/>
              <a:t>) </a:t>
            </a:r>
            <a:r>
              <a:rPr lang="en-US" dirty="0" err="1" smtClean="0"/>
              <a:t>dokáží</a:t>
            </a:r>
            <a:r>
              <a:rPr lang="en-US" dirty="0" smtClean="0"/>
              <a:t> </a:t>
            </a:r>
            <a:r>
              <a:rPr lang="en-US" dirty="0" err="1" smtClean="0"/>
              <a:t>spolknout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mládě</a:t>
            </a:r>
            <a:r>
              <a:rPr lang="en-US" dirty="0" smtClean="0"/>
              <a:t> m</a:t>
            </a:r>
            <a:r>
              <a:rPr lang="cs-CZ" dirty="0" err="1" smtClean="0"/>
              <a:t>yši</a:t>
            </a:r>
            <a:r>
              <a:rPr lang="en-US" dirty="0" smtClean="0"/>
              <a:t>. </a:t>
            </a:r>
            <a:r>
              <a:rPr lang="en-US" dirty="0" err="1" smtClean="0"/>
              <a:t>Útočí</a:t>
            </a:r>
            <a:r>
              <a:rPr lang="en-US" dirty="0" smtClean="0"/>
              <a:t> </a:t>
            </a:r>
            <a:r>
              <a:rPr lang="en-US" dirty="0" err="1" smtClean="0"/>
              <a:t>pouze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živou</a:t>
            </a:r>
            <a:r>
              <a:rPr lang="en-US" dirty="0" smtClean="0"/>
              <a:t>, </a:t>
            </a:r>
            <a:r>
              <a:rPr lang="en-US" dirty="0" err="1" smtClean="0"/>
              <a:t>pohybující</a:t>
            </a:r>
            <a:r>
              <a:rPr lang="en-US" dirty="0" smtClean="0"/>
              <a:t> se </a:t>
            </a:r>
            <a:r>
              <a:rPr lang="en-US" dirty="0" err="1" smtClean="0"/>
              <a:t>kořist</a:t>
            </a:r>
            <a:r>
              <a:rPr lang="en-US" dirty="0" smtClean="0"/>
              <a:t>. </a:t>
            </a:r>
            <a:r>
              <a:rPr lang="en-US" dirty="0" err="1" smtClean="0"/>
              <a:t>Zmocní</a:t>
            </a:r>
            <a:r>
              <a:rPr lang="en-US" dirty="0" smtClean="0"/>
              <a:t> se </a:t>
            </a:r>
            <a:r>
              <a:rPr lang="en-US" dirty="0" err="1" smtClean="0"/>
              <a:t>jí</a:t>
            </a:r>
            <a:r>
              <a:rPr lang="en-US" dirty="0" smtClean="0"/>
              <a:t> </a:t>
            </a:r>
            <a:r>
              <a:rPr lang="en-US" dirty="0" err="1" smtClean="0"/>
              <a:t>rychlým</a:t>
            </a:r>
            <a:r>
              <a:rPr lang="en-US" dirty="0" smtClean="0"/>
              <a:t> </a:t>
            </a:r>
            <a:r>
              <a:rPr lang="en-US" dirty="0" err="1" smtClean="0"/>
              <a:t>vymrštěním</a:t>
            </a:r>
            <a:r>
              <a:rPr lang="en-US" dirty="0" smtClean="0"/>
              <a:t> j</a:t>
            </a:r>
            <a:r>
              <a:rPr lang="cs-CZ" dirty="0" err="1" smtClean="0"/>
              <a:t>azyka</a:t>
            </a:r>
            <a:r>
              <a:rPr lang="en-US" dirty="0" smtClean="0"/>
              <a:t>. </a:t>
            </a:r>
            <a:r>
              <a:rPr lang="en-US" dirty="0" err="1" smtClean="0"/>
              <a:t>Okamžitě</a:t>
            </a:r>
            <a:r>
              <a:rPr lang="en-US" dirty="0" smtClean="0"/>
              <a:t> </a:t>
            </a:r>
            <a:r>
              <a:rPr lang="en-US" dirty="0" err="1" smtClean="0"/>
              <a:t>ji</a:t>
            </a:r>
            <a:r>
              <a:rPr lang="en-US" dirty="0" smtClean="0"/>
              <a:t> </a:t>
            </a:r>
            <a:r>
              <a:rPr lang="en-US" dirty="0" err="1" smtClean="0"/>
              <a:t>také</a:t>
            </a:r>
            <a:r>
              <a:rPr lang="en-US" dirty="0" smtClean="0"/>
              <a:t> </a:t>
            </a:r>
            <a:r>
              <a:rPr lang="en-US" dirty="0" err="1" smtClean="0"/>
              <a:t>polkne</a:t>
            </a:r>
            <a:r>
              <a:rPr lang="en-US" dirty="0" smtClean="0"/>
              <a:t>. </a:t>
            </a:r>
            <a:r>
              <a:rPr lang="en-US" dirty="0" err="1" smtClean="0"/>
              <a:t>Větší</a:t>
            </a:r>
            <a:r>
              <a:rPr lang="en-US" dirty="0" smtClean="0"/>
              <a:t> </a:t>
            </a:r>
            <a:r>
              <a:rPr lang="en-US" dirty="0" err="1" smtClean="0"/>
              <a:t>kořist</a:t>
            </a:r>
            <a:r>
              <a:rPr lang="en-US" dirty="0" smtClean="0"/>
              <a:t> (</a:t>
            </a:r>
            <a:r>
              <a:rPr lang="en-US" dirty="0" err="1" smtClean="0"/>
              <a:t>např</a:t>
            </a:r>
            <a:r>
              <a:rPr lang="en-US" dirty="0" smtClean="0"/>
              <a:t>. </a:t>
            </a:r>
            <a:r>
              <a:rPr lang="en-US" dirty="0" err="1" smtClean="0"/>
              <a:t>velký</a:t>
            </a:r>
            <a:r>
              <a:rPr lang="en-US" dirty="0" smtClean="0"/>
              <a:t> </a:t>
            </a:r>
            <a:r>
              <a:rPr lang="en-US" dirty="0" err="1" smtClean="0"/>
              <a:t>hmyz</a:t>
            </a:r>
            <a:r>
              <a:rPr lang="en-US" dirty="0" smtClean="0"/>
              <a:t>, </a:t>
            </a:r>
            <a:r>
              <a:rPr lang="en-US" dirty="0" err="1" smtClean="0"/>
              <a:t>drobné</a:t>
            </a:r>
            <a:r>
              <a:rPr lang="en-US" dirty="0" smtClean="0"/>
              <a:t> </a:t>
            </a:r>
            <a:r>
              <a:rPr lang="en-US" dirty="0" err="1" smtClean="0"/>
              <a:t>obratlovce</a:t>
            </a:r>
            <a:r>
              <a:rPr lang="en-US" dirty="0" smtClean="0"/>
              <a:t>) </a:t>
            </a:r>
            <a:r>
              <a:rPr lang="en-US" dirty="0" err="1" smtClean="0"/>
              <a:t>loví</a:t>
            </a:r>
            <a:r>
              <a:rPr lang="en-US" dirty="0" smtClean="0"/>
              <a:t> </a:t>
            </a:r>
            <a:r>
              <a:rPr lang="en-US" dirty="0" err="1" smtClean="0"/>
              <a:t>přímo</a:t>
            </a:r>
            <a:r>
              <a:rPr lang="en-US" dirty="0" smtClean="0"/>
              <a:t> </a:t>
            </a:r>
            <a:r>
              <a:rPr lang="en-US" dirty="0" err="1" smtClean="0"/>
              <a:t>čelistmi</a:t>
            </a:r>
            <a:r>
              <a:rPr lang="en-US" dirty="0" smtClean="0"/>
              <a:t>. </a:t>
            </a:r>
            <a:r>
              <a:rPr lang="en-US" dirty="0" err="1" smtClean="0"/>
              <a:t>Při</a:t>
            </a:r>
            <a:r>
              <a:rPr lang="en-US" dirty="0" smtClean="0"/>
              <a:t> </a:t>
            </a:r>
            <a:r>
              <a:rPr lang="en-US" dirty="0" err="1" smtClean="0"/>
              <a:t>jejich</a:t>
            </a:r>
            <a:r>
              <a:rPr lang="en-US" dirty="0" smtClean="0"/>
              <a:t> </a:t>
            </a:r>
            <a:r>
              <a:rPr lang="en-US" dirty="0" err="1" smtClean="0"/>
              <a:t>polykání</a:t>
            </a:r>
            <a:r>
              <a:rPr lang="en-US" dirty="0" smtClean="0"/>
              <a:t> </a:t>
            </a:r>
            <a:r>
              <a:rPr lang="en-US" dirty="0" err="1" smtClean="0"/>
              <a:t>si</a:t>
            </a:r>
            <a:r>
              <a:rPr lang="en-US" dirty="0" smtClean="0"/>
              <a:t> </a:t>
            </a:r>
            <a:r>
              <a:rPr lang="en-US" dirty="0" err="1" smtClean="0"/>
              <a:t>pomáhá</a:t>
            </a:r>
            <a:r>
              <a:rPr lang="en-US" dirty="0" smtClean="0"/>
              <a:t> </a:t>
            </a:r>
            <a:r>
              <a:rPr lang="en-US" dirty="0" err="1" smtClean="0"/>
              <a:t>pohybem</a:t>
            </a:r>
            <a:r>
              <a:rPr lang="en-US" dirty="0" smtClean="0"/>
              <a:t> </a:t>
            </a:r>
            <a:r>
              <a:rPr lang="en-US" dirty="0" err="1" smtClean="0"/>
              <a:t>předních</a:t>
            </a:r>
            <a:r>
              <a:rPr lang="en-US" dirty="0" smtClean="0"/>
              <a:t> </a:t>
            </a:r>
            <a:r>
              <a:rPr lang="en-US" dirty="0" err="1" smtClean="0"/>
              <a:t>končetin</a:t>
            </a:r>
            <a:r>
              <a:rPr lang="en-US" dirty="0" smtClean="0"/>
              <a:t>.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428596" y="4643446"/>
            <a:ext cx="37147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hlinkClick r:id="rId2"/>
              </a:rPr>
              <a:t>http://prirodniparky.hys.cz/rakovecke-udoli-zivocichove/</a:t>
            </a:r>
            <a:endParaRPr lang="cs-CZ" dirty="0"/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3524" y="2079104"/>
            <a:ext cx="3044952" cy="2286000"/>
          </a:xfr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Skokan hnědý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572000" y="928670"/>
            <a:ext cx="3857652" cy="5243530"/>
          </a:xfrm>
        </p:spPr>
        <p:txBody>
          <a:bodyPr>
            <a:normAutofit fontScale="70000" lnSpcReduction="20000"/>
          </a:bodyPr>
          <a:lstStyle/>
          <a:p>
            <a:r>
              <a:rPr lang="cs-CZ" dirty="0" smtClean="0"/>
              <a:t>řád: žáby</a:t>
            </a:r>
          </a:p>
          <a:p>
            <a:r>
              <a:rPr lang="cs-CZ" dirty="0" smtClean="0"/>
              <a:t>délka: až 10 cm</a:t>
            </a:r>
          </a:p>
          <a:p>
            <a:r>
              <a:rPr lang="cs-CZ" dirty="0" smtClean="0"/>
              <a:t>Charakteristika:</a:t>
            </a:r>
            <a:r>
              <a:rPr lang="en-US" dirty="0" smtClean="0"/>
              <a:t> </a:t>
            </a:r>
            <a:r>
              <a:rPr lang="en-US" dirty="0" err="1" smtClean="0"/>
              <a:t>Zbarvení</a:t>
            </a:r>
            <a:r>
              <a:rPr lang="en-US" dirty="0" smtClean="0"/>
              <a:t> je </a:t>
            </a:r>
            <a:r>
              <a:rPr lang="en-US" dirty="0" err="1" smtClean="0"/>
              <a:t>dosti</a:t>
            </a:r>
            <a:r>
              <a:rPr lang="en-US" dirty="0" smtClean="0"/>
              <a:t> </a:t>
            </a:r>
            <a:r>
              <a:rPr lang="en-US" dirty="0" err="1" smtClean="0"/>
              <a:t>proměnlivé</a:t>
            </a:r>
            <a:r>
              <a:rPr lang="cs-CZ" dirty="0" smtClean="0"/>
              <a:t> - odstíny </a:t>
            </a:r>
            <a:r>
              <a:rPr lang="en-US" dirty="0" err="1" smtClean="0"/>
              <a:t>hnědé</a:t>
            </a:r>
            <a:r>
              <a:rPr lang="en-US" dirty="0" smtClean="0"/>
              <a:t> </a:t>
            </a:r>
            <a:r>
              <a:rPr lang="en-US" dirty="0" err="1" smtClean="0"/>
              <a:t>barvy</a:t>
            </a:r>
            <a:r>
              <a:rPr lang="en-US" dirty="0" smtClean="0"/>
              <a:t>. Na </a:t>
            </a:r>
            <a:r>
              <a:rPr lang="en-US" dirty="0" err="1" smtClean="0"/>
              <a:t>hřbetní</a:t>
            </a:r>
            <a:r>
              <a:rPr lang="en-US" dirty="0" smtClean="0"/>
              <a:t> </a:t>
            </a:r>
            <a:r>
              <a:rPr lang="en-US" dirty="0" err="1" smtClean="0"/>
              <a:t>straně</a:t>
            </a:r>
            <a:r>
              <a:rPr lang="en-US" dirty="0" smtClean="0"/>
              <a:t> </a:t>
            </a:r>
            <a:r>
              <a:rPr lang="en-US" dirty="0" err="1" smtClean="0"/>
              <a:t>těla</a:t>
            </a:r>
            <a:r>
              <a:rPr lang="en-US" dirty="0" smtClean="0"/>
              <a:t> </a:t>
            </a:r>
            <a:r>
              <a:rPr lang="en-US" dirty="0" err="1" smtClean="0"/>
              <a:t>bývají</a:t>
            </a:r>
            <a:r>
              <a:rPr lang="en-US" dirty="0" smtClean="0"/>
              <a:t> </a:t>
            </a:r>
            <a:r>
              <a:rPr lang="en-US" dirty="0" err="1" smtClean="0"/>
              <a:t>nepravidelné</a:t>
            </a:r>
            <a:r>
              <a:rPr lang="en-US" dirty="0" smtClean="0"/>
              <a:t> </a:t>
            </a:r>
            <a:r>
              <a:rPr lang="en-US" dirty="0" err="1" smtClean="0"/>
              <a:t>skvrny</a:t>
            </a:r>
            <a:r>
              <a:rPr lang="en-US" dirty="0" smtClean="0"/>
              <a:t>. Na </a:t>
            </a:r>
            <a:r>
              <a:rPr lang="en-US" dirty="0" err="1" smtClean="0"/>
              <a:t>nohách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tmavší</a:t>
            </a:r>
            <a:r>
              <a:rPr lang="en-US" dirty="0" smtClean="0"/>
              <a:t> </a:t>
            </a:r>
            <a:r>
              <a:rPr lang="en-US" dirty="0" err="1" smtClean="0"/>
              <a:t>příčné</a:t>
            </a:r>
            <a:r>
              <a:rPr lang="en-US" dirty="0" smtClean="0"/>
              <a:t> </a:t>
            </a:r>
            <a:r>
              <a:rPr lang="en-US" dirty="0" err="1" smtClean="0"/>
              <a:t>pruhy</a:t>
            </a:r>
            <a:r>
              <a:rPr lang="en-US" dirty="0" smtClean="0"/>
              <a:t>. </a:t>
            </a:r>
            <a:r>
              <a:rPr lang="en-US" dirty="0" err="1" smtClean="0"/>
              <a:t>Zadní</a:t>
            </a:r>
            <a:r>
              <a:rPr lang="en-US" dirty="0" smtClean="0"/>
              <a:t> </a:t>
            </a:r>
            <a:r>
              <a:rPr lang="en-US" dirty="0" err="1" smtClean="0"/>
              <a:t>nohy</a:t>
            </a:r>
            <a:r>
              <a:rPr lang="en-US" dirty="0" smtClean="0"/>
              <a:t> </a:t>
            </a:r>
            <a:r>
              <a:rPr lang="en-US" dirty="0" err="1" smtClean="0"/>
              <a:t>jsou</a:t>
            </a:r>
            <a:r>
              <a:rPr lang="en-US" dirty="0" smtClean="0"/>
              <a:t> </a:t>
            </a:r>
            <a:r>
              <a:rPr lang="en-US" dirty="0" err="1" smtClean="0"/>
              <a:t>silně</a:t>
            </a:r>
            <a:r>
              <a:rPr lang="en-US" dirty="0" smtClean="0"/>
              <a:t> </a:t>
            </a:r>
            <a:r>
              <a:rPr lang="en-US" dirty="0" err="1" smtClean="0"/>
              <a:t>vyvinuty</a:t>
            </a:r>
            <a:r>
              <a:rPr lang="en-US" dirty="0" smtClean="0"/>
              <a:t> a </a:t>
            </a:r>
            <a:r>
              <a:rPr lang="en-US" dirty="0" err="1" smtClean="0"/>
              <a:t>umožňují</a:t>
            </a:r>
            <a:r>
              <a:rPr lang="en-US" dirty="0" smtClean="0"/>
              <a:t> </a:t>
            </a:r>
            <a:r>
              <a:rPr lang="en-US" dirty="0" err="1" smtClean="0"/>
              <a:t>skoky</a:t>
            </a:r>
            <a:r>
              <a:rPr lang="en-US" dirty="0" smtClean="0"/>
              <a:t> o </a:t>
            </a:r>
            <a:r>
              <a:rPr lang="en-US" dirty="0" err="1" smtClean="0"/>
              <a:t>délce</a:t>
            </a:r>
            <a:r>
              <a:rPr lang="en-US" dirty="0" smtClean="0"/>
              <a:t> </a:t>
            </a:r>
            <a:r>
              <a:rPr lang="en-US" dirty="0" err="1" smtClean="0"/>
              <a:t>až</a:t>
            </a:r>
            <a:r>
              <a:rPr lang="en-US" dirty="0" smtClean="0"/>
              <a:t> 1 m a </a:t>
            </a:r>
            <a:r>
              <a:rPr lang="en-US" dirty="0" err="1" smtClean="0"/>
              <a:t>také</a:t>
            </a:r>
            <a:r>
              <a:rPr lang="en-US" dirty="0" smtClean="0"/>
              <a:t> </a:t>
            </a:r>
            <a:r>
              <a:rPr lang="en-US" dirty="0" err="1" smtClean="0"/>
              <a:t>velmi</a:t>
            </a:r>
            <a:r>
              <a:rPr lang="en-US" dirty="0" smtClean="0"/>
              <a:t> </a:t>
            </a:r>
            <a:r>
              <a:rPr lang="en-US" dirty="0" err="1" smtClean="0"/>
              <a:t>dobré</a:t>
            </a:r>
            <a:r>
              <a:rPr lang="en-US" dirty="0" smtClean="0"/>
              <a:t> </a:t>
            </a:r>
            <a:r>
              <a:rPr lang="en-US" dirty="0" err="1" smtClean="0"/>
              <a:t>plavání</a:t>
            </a:r>
            <a:r>
              <a:rPr lang="en-US" dirty="0" smtClean="0"/>
              <a:t> a </a:t>
            </a:r>
            <a:r>
              <a:rPr lang="en-US" dirty="0" err="1" smtClean="0"/>
              <a:t>potápění</a:t>
            </a:r>
            <a:r>
              <a:rPr lang="cs-CZ" dirty="0" smtClean="0"/>
              <a:t>. </a:t>
            </a:r>
            <a:r>
              <a:rPr lang="en-US" dirty="0" err="1" smtClean="0"/>
              <a:t>Kromě</a:t>
            </a:r>
            <a:r>
              <a:rPr lang="en-US" dirty="0" smtClean="0"/>
              <a:t> </a:t>
            </a:r>
            <a:r>
              <a:rPr lang="en-US" dirty="0" err="1" smtClean="0"/>
              <a:t>období</a:t>
            </a:r>
            <a:r>
              <a:rPr lang="en-US" dirty="0" smtClean="0"/>
              <a:t> </a:t>
            </a:r>
            <a:r>
              <a:rPr lang="en-US" dirty="0" err="1" smtClean="0"/>
              <a:t>rozmnožování</a:t>
            </a:r>
            <a:r>
              <a:rPr lang="en-US" dirty="0" smtClean="0"/>
              <a:t> </a:t>
            </a:r>
            <a:r>
              <a:rPr lang="en-US" dirty="0" err="1" smtClean="0"/>
              <a:t>žije</a:t>
            </a:r>
            <a:r>
              <a:rPr lang="en-US" dirty="0" smtClean="0"/>
              <a:t> </a:t>
            </a:r>
            <a:r>
              <a:rPr lang="en-US" dirty="0" err="1" smtClean="0"/>
              <a:t>skokan</a:t>
            </a:r>
            <a:r>
              <a:rPr lang="en-US" dirty="0" smtClean="0"/>
              <a:t> </a:t>
            </a:r>
            <a:r>
              <a:rPr lang="en-US" dirty="0" err="1" smtClean="0"/>
              <a:t>hnědý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souši</a:t>
            </a:r>
            <a:r>
              <a:rPr lang="en-US" dirty="0" smtClean="0"/>
              <a:t>. </a:t>
            </a:r>
            <a:r>
              <a:rPr lang="en-US" dirty="0" err="1" smtClean="0"/>
              <a:t>Zdržuje</a:t>
            </a:r>
            <a:r>
              <a:rPr lang="en-US" dirty="0" smtClean="0"/>
              <a:t> se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vlhkých</a:t>
            </a:r>
            <a:r>
              <a:rPr lang="en-US" dirty="0" smtClean="0"/>
              <a:t> </a:t>
            </a:r>
            <a:r>
              <a:rPr lang="en-US" dirty="0" err="1" smtClean="0"/>
              <a:t>úkrytech</a:t>
            </a:r>
            <a:r>
              <a:rPr lang="en-US" dirty="0" smtClean="0"/>
              <a:t> a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potravou</a:t>
            </a:r>
            <a:r>
              <a:rPr lang="en-US" dirty="0" smtClean="0"/>
              <a:t> </a:t>
            </a:r>
            <a:r>
              <a:rPr lang="en-US" dirty="0" err="1" smtClean="0"/>
              <a:t>vychází</a:t>
            </a:r>
            <a:r>
              <a:rPr lang="en-US" dirty="0" smtClean="0"/>
              <a:t> v </a:t>
            </a:r>
            <a:r>
              <a:rPr lang="en-US" dirty="0" err="1" smtClean="0"/>
              <a:t>noci</a:t>
            </a:r>
            <a:r>
              <a:rPr lang="en-US" dirty="0" smtClean="0"/>
              <a:t> </a:t>
            </a:r>
            <a:r>
              <a:rPr lang="en-US" dirty="0" err="1" smtClean="0"/>
              <a:t>nebo</a:t>
            </a:r>
            <a:r>
              <a:rPr lang="en-US" dirty="0" smtClean="0"/>
              <a:t> </a:t>
            </a:r>
            <a:r>
              <a:rPr lang="en-US" dirty="0" err="1" smtClean="0"/>
              <a:t>i</a:t>
            </a:r>
            <a:r>
              <a:rPr lang="en-US" dirty="0" smtClean="0"/>
              <a:t> </a:t>
            </a:r>
            <a:r>
              <a:rPr lang="en-US" dirty="0" err="1" smtClean="0"/>
              <a:t>ve</a:t>
            </a:r>
            <a:r>
              <a:rPr lang="en-US" dirty="0" smtClean="0"/>
              <a:t> </a:t>
            </a:r>
            <a:r>
              <a:rPr lang="en-US" dirty="0" err="1" smtClean="0"/>
              <a:t>dne</a:t>
            </a:r>
            <a:r>
              <a:rPr lang="en-US" dirty="0" smtClean="0"/>
              <a:t> </a:t>
            </a:r>
            <a:r>
              <a:rPr lang="en-US" dirty="0" err="1" smtClean="0"/>
              <a:t>za</a:t>
            </a:r>
            <a:r>
              <a:rPr lang="en-US" dirty="0" smtClean="0"/>
              <a:t> </a:t>
            </a:r>
            <a:r>
              <a:rPr lang="en-US" dirty="0" err="1" smtClean="0"/>
              <a:t>deštivého</a:t>
            </a:r>
            <a:r>
              <a:rPr lang="en-US" dirty="0" smtClean="0"/>
              <a:t> </a:t>
            </a:r>
            <a:r>
              <a:rPr lang="en-US" dirty="0" err="1" smtClean="0"/>
              <a:t>nebo</a:t>
            </a:r>
            <a:r>
              <a:rPr lang="en-US" dirty="0" smtClean="0"/>
              <a:t> </a:t>
            </a:r>
            <a:r>
              <a:rPr lang="en-US" dirty="0" err="1" smtClean="0"/>
              <a:t>vlhkého</a:t>
            </a:r>
            <a:r>
              <a:rPr lang="en-US" dirty="0" smtClean="0"/>
              <a:t> </a:t>
            </a:r>
            <a:r>
              <a:rPr lang="en-US" dirty="0" err="1" smtClean="0"/>
              <a:t>počasí</a:t>
            </a:r>
            <a:r>
              <a:rPr lang="en-US" dirty="0" smtClean="0"/>
              <a:t>. </a:t>
            </a:r>
            <a:r>
              <a:rPr lang="en-US" dirty="0" err="1" smtClean="0"/>
              <a:t>Potravou</a:t>
            </a:r>
            <a:r>
              <a:rPr lang="en-US" dirty="0" smtClean="0"/>
              <a:t> je mu </a:t>
            </a:r>
            <a:r>
              <a:rPr lang="en-US" dirty="0" err="1" smtClean="0"/>
              <a:t>různý</a:t>
            </a:r>
            <a:r>
              <a:rPr lang="en-US" dirty="0" smtClean="0"/>
              <a:t> h</a:t>
            </a:r>
            <a:r>
              <a:rPr lang="cs-CZ" dirty="0" err="1" smtClean="0"/>
              <a:t>myz</a:t>
            </a:r>
            <a:r>
              <a:rPr lang="cs-CZ" dirty="0" smtClean="0"/>
              <a:t>, pavouci, žížaly, slimáci </a:t>
            </a:r>
            <a:r>
              <a:rPr lang="en-US" dirty="0" err="1" smtClean="0"/>
              <a:t>či</a:t>
            </a:r>
            <a:r>
              <a:rPr lang="en-US" dirty="0" smtClean="0"/>
              <a:t> </a:t>
            </a:r>
            <a:r>
              <a:rPr lang="en-US" dirty="0" err="1" smtClean="0"/>
              <a:t>drobní</a:t>
            </a:r>
            <a:r>
              <a:rPr lang="en-US" dirty="0" smtClean="0"/>
              <a:t> k</a:t>
            </a:r>
            <a:r>
              <a:rPr lang="cs-CZ" dirty="0" err="1" smtClean="0"/>
              <a:t>orýši</a:t>
            </a:r>
            <a:r>
              <a:rPr lang="cs-CZ" dirty="0" smtClean="0"/>
              <a:t>.</a:t>
            </a:r>
            <a:r>
              <a:rPr lang="en-US" dirty="0" smtClean="0"/>
              <a:t> </a:t>
            </a:r>
            <a:r>
              <a:rPr lang="en-US" dirty="0" err="1" smtClean="0"/>
              <a:t>Koncem</a:t>
            </a:r>
            <a:r>
              <a:rPr lang="en-US" dirty="0" smtClean="0"/>
              <a:t> </a:t>
            </a:r>
            <a:r>
              <a:rPr lang="en-US" dirty="0" err="1" smtClean="0"/>
              <a:t>října</a:t>
            </a:r>
            <a:r>
              <a:rPr lang="en-US" dirty="0" smtClean="0"/>
              <a:t> </a:t>
            </a:r>
            <a:r>
              <a:rPr lang="en-US" dirty="0" err="1" smtClean="0"/>
              <a:t>či</a:t>
            </a:r>
            <a:r>
              <a:rPr lang="en-US" dirty="0" smtClean="0"/>
              <a:t> </a:t>
            </a:r>
            <a:r>
              <a:rPr lang="en-US" dirty="0" err="1" smtClean="0"/>
              <a:t>začátkem</a:t>
            </a:r>
            <a:r>
              <a:rPr lang="en-US" dirty="0" smtClean="0"/>
              <a:t> </a:t>
            </a:r>
            <a:r>
              <a:rPr lang="en-US" dirty="0" err="1" smtClean="0"/>
              <a:t>listopadu</a:t>
            </a:r>
            <a:r>
              <a:rPr lang="en-US" dirty="0" smtClean="0"/>
              <a:t> </a:t>
            </a:r>
            <a:r>
              <a:rPr lang="en-US" dirty="0" err="1" smtClean="0"/>
              <a:t>vyhledávají</a:t>
            </a:r>
            <a:r>
              <a:rPr lang="en-US" dirty="0" smtClean="0"/>
              <a:t> </a:t>
            </a:r>
            <a:r>
              <a:rPr lang="en-US" dirty="0" err="1" smtClean="0"/>
              <a:t>skokani</a:t>
            </a:r>
            <a:r>
              <a:rPr lang="en-US" dirty="0" smtClean="0"/>
              <a:t> </a:t>
            </a:r>
            <a:r>
              <a:rPr lang="en-US" dirty="0" err="1" smtClean="0"/>
              <a:t>zimoviště</a:t>
            </a:r>
            <a:r>
              <a:rPr lang="en-US" dirty="0" smtClean="0"/>
              <a:t>. </a:t>
            </a:r>
            <a:r>
              <a:rPr lang="en-US" dirty="0" err="1" smtClean="0"/>
              <a:t>Zimují</a:t>
            </a:r>
            <a:r>
              <a:rPr lang="en-US" dirty="0" smtClean="0"/>
              <a:t> </a:t>
            </a:r>
            <a:r>
              <a:rPr lang="en-US" dirty="0" err="1" smtClean="0"/>
              <a:t>buď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dně</a:t>
            </a:r>
            <a:r>
              <a:rPr lang="en-US" dirty="0" smtClean="0"/>
              <a:t> </a:t>
            </a:r>
            <a:r>
              <a:rPr lang="en-US" dirty="0" err="1" smtClean="0"/>
              <a:t>menších</a:t>
            </a:r>
            <a:r>
              <a:rPr lang="en-US" dirty="0" smtClean="0"/>
              <a:t> </a:t>
            </a:r>
            <a:r>
              <a:rPr lang="en-US" dirty="0" err="1" smtClean="0"/>
              <a:t>vodních</a:t>
            </a:r>
            <a:r>
              <a:rPr lang="en-US" dirty="0" smtClean="0"/>
              <a:t> </a:t>
            </a:r>
            <a:r>
              <a:rPr lang="en-US" dirty="0" err="1" smtClean="0"/>
              <a:t>nádrží</a:t>
            </a:r>
            <a:r>
              <a:rPr lang="en-US" dirty="0" smtClean="0"/>
              <a:t> </a:t>
            </a:r>
            <a:r>
              <a:rPr lang="en-US" dirty="0" err="1" smtClean="0"/>
              <a:t>nebo</a:t>
            </a:r>
            <a:r>
              <a:rPr lang="en-US" dirty="0" smtClean="0"/>
              <a:t> v </a:t>
            </a:r>
            <a:r>
              <a:rPr lang="en-US" dirty="0" err="1" smtClean="0"/>
              <a:t>mrazu</a:t>
            </a:r>
            <a:r>
              <a:rPr lang="en-US" dirty="0" smtClean="0"/>
              <a:t> </a:t>
            </a:r>
            <a:r>
              <a:rPr lang="en-US" dirty="0" err="1" smtClean="0"/>
              <a:t>prostých</a:t>
            </a:r>
            <a:r>
              <a:rPr lang="en-US" dirty="0" smtClean="0"/>
              <a:t> </a:t>
            </a:r>
            <a:r>
              <a:rPr lang="en-US" dirty="0" err="1" smtClean="0"/>
              <a:t>úkrytech</a:t>
            </a:r>
            <a:r>
              <a:rPr lang="en-US" dirty="0" smtClean="0"/>
              <a:t> v </a:t>
            </a:r>
            <a:r>
              <a:rPr lang="en-US" dirty="0" err="1" smtClean="0"/>
              <a:t>zemi</a:t>
            </a:r>
            <a:r>
              <a:rPr lang="en-US" dirty="0" smtClean="0"/>
              <a:t>. </a:t>
            </a:r>
            <a:r>
              <a:rPr lang="en-US" dirty="0" err="1" smtClean="0"/>
              <a:t>Probouzejí</a:t>
            </a:r>
            <a:r>
              <a:rPr lang="en-US" dirty="0" smtClean="0"/>
              <a:t> se </a:t>
            </a:r>
            <a:r>
              <a:rPr lang="en-US" dirty="0" err="1" smtClean="0"/>
              <a:t>časně</a:t>
            </a:r>
            <a:r>
              <a:rPr lang="en-US" dirty="0" smtClean="0"/>
              <a:t> </a:t>
            </a:r>
            <a:r>
              <a:rPr lang="en-US" dirty="0" err="1" smtClean="0"/>
              <a:t>na</a:t>
            </a:r>
            <a:r>
              <a:rPr lang="en-US" dirty="0" smtClean="0"/>
              <a:t> </a:t>
            </a:r>
            <a:r>
              <a:rPr lang="en-US" dirty="0" err="1" smtClean="0"/>
              <a:t>jaře</a:t>
            </a:r>
            <a:r>
              <a:rPr lang="en-US" dirty="0" smtClean="0"/>
              <a:t>, </a:t>
            </a:r>
            <a:r>
              <a:rPr lang="en-US" dirty="0" err="1" smtClean="0"/>
              <a:t>už</a:t>
            </a:r>
            <a:r>
              <a:rPr lang="en-US" dirty="0" smtClean="0"/>
              <a:t> </a:t>
            </a:r>
            <a:r>
              <a:rPr lang="en-US" dirty="0" err="1" smtClean="0"/>
              <a:t>když</a:t>
            </a:r>
            <a:r>
              <a:rPr lang="en-US" dirty="0" smtClean="0"/>
              <a:t> </a:t>
            </a:r>
            <a:r>
              <a:rPr lang="en-US" dirty="0" err="1" smtClean="0"/>
              <a:t>začíná</a:t>
            </a:r>
            <a:r>
              <a:rPr lang="en-US" dirty="0" smtClean="0"/>
              <a:t> </a:t>
            </a:r>
            <a:r>
              <a:rPr lang="en-US" dirty="0" err="1" smtClean="0"/>
              <a:t>odtávat</a:t>
            </a:r>
            <a:r>
              <a:rPr lang="en-US" dirty="0" smtClean="0"/>
              <a:t> led</a:t>
            </a:r>
            <a:r>
              <a:rPr lang="cs-CZ" dirty="0" smtClean="0"/>
              <a:t>.</a:t>
            </a:r>
          </a:p>
        </p:txBody>
      </p:sp>
      <p:pic>
        <p:nvPicPr>
          <p:cNvPr id="6" name="Zástupný symbol pro obsah 5" descr="skokanhnedy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500034" y="1721328"/>
            <a:ext cx="3657600" cy="2571768"/>
          </a:xfrm>
        </p:spPr>
      </p:pic>
      <p:sp>
        <p:nvSpPr>
          <p:cNvPr id="8" name="Obdélník 7"/>
          <p:cNvSpPr/>
          <p:nvPr/>
        </p:nvSpPr>
        <p:spPr>
          <a:xfrm>
            <a:off x="497183" y="4653136"/>
            <a:ext cx="37147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>
                <a:hlinkClick r:id="rId4"/>
              </a:rPr>
              <a:t>http://upload.wikimedia.org/wikipedia/commons/b/be/European_Common_Frog_Rana_temporaria_%28cropped%29.jpg</a:t>
            </a:r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93788" y="1120180"/>
            <a:ext cx="734481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/>
              <a:t>ŠÁRA, Lubomír a David ŠÁRA. </a:t>
            </a:r>
            <a:r>
              <a:rPr lang="cs-CZ" i="1"/>
              <a:t>Přírodní společenství</a:t>
            </a:r>
            <a:r>
              <a:rPr lang="cs-CZ"/>
              <a:t>: </a:t>
            </a:r>
            <a:r>
              <a:rPr lang="cs-CZ" i="1"/>
              <a:t>Svět našich živočichů a rostlin</a:t>
            </a:r>
            <a:r>
              <a:rPr lang="cs-CZ"/>
              <a:t> [CD-ROM]. Praha: firma Pachner, 2002 [cit. 2012-03-28]. Dostupné z: Přírodní </a:t>
            </a:r>
            <a:r>
              <a:rPr lang="cs-CZ" smtClean="0"/>
              <a:t>společenství/Images</a:t>
            </a:r>
          </a:p>
          <a:p>
            <a:endParaRPr lang="cs-CZ"/>
          </a:p>
          <a:p>
            <a:r>
              <a:rPr lang="cs-CZ" i="1"/>
              <a:t>Naše příroda</a:t>
            </a:r>
            <a:r>
              <a:rPr lang="cs-CZ"/>
              <a:t>: </a:t>
            </a:r>
            <a:r>
              <a:rPr lang="cs-CZ" i="1"/>
              <a:t>živočichové a rostliny střední Evropy</a:t>
            </a:r>
            <a:r>
              <a:rPr lang="cs-CZ"/>
              <a:t>. Vyd. 1. Praha: Reader's Digest Výběr, 2000, 432 s. ISBN 80-861-9615-1.</a:t>
            </a:r>
          </a:p>
          <a:p>
            <a:endParaRPr lang="cs-CZ"/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93788" y="548680"/>
            <a:ext cx="7467600" cy="1143000"/>
          </a:xfrm>
          <a:prstGeom prst="rect">
            <a:avLst/>
          </a:prstGeom>
        </p:spPr>
        <p:txBody>
          <a:bodyPr/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Zdroj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22839836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607</TotalTime>
  <Words>1818</Words>
  <Application>Microsoft Office PowerPoint</Application>
  <PresentationFormat>Předvádění na obrazovce (4:3)</PresentationFormat>
  <Paragraphs>109</Paragraphs>
  <Slides>18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18</vt:i4>
      </vt:variant>
    </vt:vector>
  </HeadingPairs>
  <TitlesOfParts>
    <vt:vector size="19" baseType="lpstr">
      <vt:lpstr>Arkýř</vt:lpstr>
      <vt:lpstr>Snímek 1</vt:lpstr>
      <vt:lpstr>Anotace Živočichové na Břeclavsku  – Ryby, Plazi, Obojživelníci</vt:lpstr>
      <vt:lpstr>Seznam živočichů – Ryby, Plazi, Obojživelníci</vt:lpstr>
      <vt:lpstr>Candát obecný</vt:lpstr>
      <vt:lpstr>Čolek podunajský</vt:lpstr>
      <vt:lpstr>Kapr obecný</vt:lpstr>
      <vt:lpstr>Karas obecný</vt:lpstr>
      <vt:lpstr>Lín obecný</vt:lpstr>
      <vt:lpstr>Okoun říční</vt:lpstr>
      <vt:lpstr>Plotice obecná</vt:lpstr>
      <vt:lpstr>Sumec velký</vt:lpstr>
      <vt:lpstr>Štika obecná</vt:lpstr>
      <vt:lpstr>Ještěrka obecná</vt:lpstr>
      <vt:lpstr>Slepýš křehký</vt:lpstr>
      <vt:lpstr>Užovka obojková</vt:lpstr>
      <vt:lpstr>Ropucha obecná</vt:lpstr>
      <vt:lpstr>Skokan hnědý</vt:lpstr>
      <vt:lpstr>Snímek 18</vt:lpstr>
    </vt:vector>
  </TitlesOfParts>
  <Company>zš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Živočichové na Břeclavsku</dc:title>
  <dc:creator>z-07751</dc:creator>
  <cp:lastModifiedBy>Dum</cp:lastModifiedBy>
  <cp:revision>123</cp:revision>
  <dcterms:created xsi:type="dcterms:W3CDTF">2011-06-28T06:42:56Z</dcterms:created>
  <dcterms:modified xsi:type="dcterms:W3CDTF">2013-09-27T17:42:41Z</dcterms:modified>
</cp:coreProperties>
</file>