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91EAD3F7-0F2F-4EEE-8651-AB47E1B06AC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D06296A-03E2-45B2-8B51-04F628DCFA56}" type="datetimeFigureOut">
              <a:rPr lang="cs-CZ" smtClean="0"/>
              <a:t>29.5.2012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dirty="0" smtClean="0"/>
              <a:t>Český jazyk</a:t>
            </a:r>
            <a:endParaRPr lang="cs-CZ" dirty="0"/>
          </a:p>
          <a:p>
            <a:r>
              <a:rPr lang="cs-CZ" dirty="0"/>
              <a:t>ROČNÍK: </a:t>
            </a:r>
            <a:r>
              <a:rPr lang="cs-CZ" dirty="0" smtClean="0"/>
              <a:t>6. – 9.</a:t>
            </a:r>
            <a:endParaRPr lang="cs-CZ" dirty="0"/>
          </a:p>
          <a:p>
            <a:r>
              <a:rPr lang="cs-CZ" dirty="0"/>
              <a:t>TÉMA: </a:t>
            </a:r>
            <a:r>
              <a:rPr lang="cs-CZ" b="1" dirty="0" smtClean="0"/>
              <a:t>Slovní druhy - předložky</a:t>
            </a:r>
            <a:endParaRPr lang="cs-CZ" b="1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16. 5. </a:t>
            </a:r>
            <a:r>
              <a:rPr lang="cs-CZ" dirty="0"/>
              <a:t>2012</a:t>
            </a:r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VY_32_INOVACE_16_MF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6692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vytvořena jako výukový materiál pro výklad o tématu předložky.</a:t>
            </a:r>
          </a:p>
          <a:p>
            <a:pPr marL="114300" indent="0">
              <a:buNone/>
            </a:pPr>
            <a:endParaRPr lang="cs-CZ" dirty="0" smtClean="0"/>
          </a:p>
          <a:p>
            <a:r>
              <a:rPr lang="cs-CZ" dirty="0" smtClean="0"/>
              <a:t>Cílem </a:t>
            </a:r>
            <a:r>
              <a:rPr lang="cs-CZ" dirty="0" smtClean="0"/>
              <a:t>je seznámit žáky s rozdělením a pravopisem předložek.</a:t>
            </a:r>
          </a:p>
          <a:p>
            <a:endParaRPr lang="cs-CZ" dirty="0" smtClean="0"/>
          </a:p>
          <a:p>
            <a:r>
              <a:rPr lang="cs-CZ" dirty="0" smtClean="0"/>
              <a:t>Prezentace </a:t>
            </a:r>
            <a:r>
              <a:rPr lang="cs-CZ" dirty="0" smtClean="0"/>
              <a:t>je doplněna o cvičný úkol pro samostatnou práci </a:t>
            </a:r>
            <a:r>
              <a:rPr lang="cs-CZ" dirty="0" smtClean="0"/>
              <a:t>žáků.</a:t>
            </a:r>
          </a:p>
          <a:p>
            <a:endParaRPr lang="cs-CZ" dirty="0"/>
          </a:p>
          <a:p>
            <a:r>
              <a:rPr lang="cs-CZ" dirty="0" smtClean="0"/>
              <a:t>Pilotáž – učivo předložek je zvládáno obvykle bez potíží. Rozdělení předložek se jako doplňující informace přidává ve vyšších ročnících. Je vhodné v této souvislosti připomenout pádové otázky a předložky spojené </a:t>
            </a:r>
            <a:r>
              <a:rPr lang="cs-CZ" smtClean="0"/>
              <a:t>s určitými pády.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9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Předložky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neohebný slovní druh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stojí před </a:t>
            </a:r>
            <a:r>
              <a:rPr lang="cs-CZ" sz="3600" dirty="0" err="1" smtClean="0">
                <a:solidFill>
                  <a:srgbClr val="FF0000"/>
                </a:solidFill>
              </a:rPr>
              <a:t>podst</a:t>
            </a:r>
            <a:r>
              <a:rPr lang="cs-CZ" sz="3600" dirty="0" smtClean="0">
                <a:solidFill>
                  <a:srgbClr val="FF0000"/>
                </a:solidFill>
              </a:rPr>
              <a:t>. jmény, zájmeny a číslovkami</a:t>
            </a:r>
          </a:p>
          <a:p>
            <a:r>
              <a:rPr lang="cs-CZ" sz="3600" dirty="0" smtClean="0"/>
              <a:t>nejsou větnými členy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pojí se s jedním nebo více pády</a:t>
            </a:r>
          </a:p>
          <a:p>
            <a:pPr marL="114300" indent="0">
              <a:buNone/>
            </a:pPr>
            <a:endParaRPr lang="cs-CZ" sz="3600" dirty="0" smtClean="0">
              <a:solidFill>
                <a:srgbClr val="FF0000"/>
              </a:solidFill>
            </a:endParaRPr>
          </a:p>
          <a:p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2514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37187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Rozdělení předložek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1. vlastní</a:t>
            </a:r>
            <a:r>
              <a:rPr lang="cs-CZ" sz="4800" dirty="0" smtClean="0"/>
              <a:t> </a:t>
            </a:r>
            <a:r>
              <a:rPr lang="cs-CZ" sz="4800" dirty="0"/>
              <a:t>(původní</a:t>
            </a:r>
            <a:r>
              <a:rPr lang="cs-CZ" sz="4800" dirty="0" smtClean="0"/>
              <a:t>)</a:t>
            </a:r>
          </a:p>
          <a:p>
            <a:pPr marL="114300" indent="0">
              <a:buNone/>
            </a:pPr>
            <a:r>
              <a:rPr lang="cs-CZ" sz="4800" dirty="0" smtClean="0"/>
              <a:t>       v, na, k, do a další </a:t>
            </a:r>
            <a:endParaRPr lang="cs-CZ" sz="4800" dirty="0"/>
          </a:p>
          <a:p>
            <a:pPr marL="114300" indent="0">
              <a:buNone/>
            </a:pPr>
            <a:endParaRPr lang="cs-CZ" sz="4800" dirty="0" smtClean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2</a:t>
            </a:r>
            <a:r>
              <a:rPr lang="cs-CZ" sz="4800" dirty="0">
                <a:solidFill>
                  <a:srgbClr val="FF0000"/>
                </a:solidFill>
              </a:rPr>
              <a:t>. nevlastní</a:t>
            </a:r>
            <a:r>
              <a:rPr lang="cs-CZ" sz="4800" dirty="0"/>
              <a:t> (nepůvodní</a:t>
            </a:r>
            <a:r>
              <a:rPr lang="cs-CZ" sz="4800" dirty="0" smtClean="0"/>
              <a:t>)</a:t>
            </a:r>
          </a:p>
          <a:p>
            <a:pPr marL="114300" indent="0"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 kvůli, díky, kolem a další</a:t>
            </a:r>
          </a:p>
          <a:p>
            <a:pPr marL="114300" indent="0">
              <a:buNone/>
            </a:pPr>
            <a:endParaRPr lang="cs-CZ" sz="4800" dirty="0"/>
          </a:p>
          <a:p>
            <a:pPr marL="114300" indent="0">
              <a:buNone/>
            </a:pPr>
            <a:endParaRPr lang="cs-CZ" sz="4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7455" y="2492896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33171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Vlastní předložky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nemohou být jiným slovním druhem</a:t>
            </a:r>
          </a:p>
          <a:p>
            <a:pPr marL="114300" indent="0">
              <a:buNone/>
            </a:pPr>
            <a:endParaRPr lang="cs-CZ" sz="4000" dirty="0"/>
          </a:p>
          <a:p>
            <a:pPr marL="571500" indent="-457200">
              <a:buAutoNum type="alphaLcParenR"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571500" indent="-457200">
              <a:buAutoNum type="alphaLcParenR"/>
            </a:pPr>
            <a:r>
              <a:rPr lang="cs-CZ" sz="4000" dirty="0" smtClean="0">
                <a:solidFill>
                  <a:srgbClr val="FF0000"/>
                </a:solidFill>
              </a:rPr>
              <a:t>neslabičné</a:t>
            </a:r>
            <a:r>
              <a:rPr lang="cs-CZ" sz="4000" dirty="0" smtClean="0"/>
              <a:t> – z, s, k a další</a:t>
            </a:r>
          </a:p>
          <a:p>
            <a:pPr marL="571500" indent="-457200">
              <a:buAutoNum type="alphaLcParenR"/>
            </a:pPr>
            <a:r>
              <a:rPr lang="cs-CZ" sz="4000" dirty="0" smtClean="0">
                <a:solidFill>
                  <a:srgbClr val="FF0000"/>
                </a:solidFill>
              </a:rPr>
              <a:t>slabičné</a:t>
            </a:r>
            <a:r>
              <a:rPr lang="cs-CZ" sz="4000" dirty="0" smtClean="0"/>
              <a:t> – po, přes, do, ke a další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5146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118155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Nevlastní předložky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mohou být i jiným slovním druhem než předložkou</a:t>
            </a:r>
          </a:p>
          <a:p>
            <a:r>
              <a:rPr lang="cs-CZ" sz="4000" dirty="0" smtClean="0"/>
              <a:t>tak třeba:</a:t>
            </a:r>
          </a:p>
          <a:p>
            <a:pPr marL="114300" indent="0">
              <a:buNone/>
            </a:pPr>
            <a:r>
              <a:rPr lang="cs-CZ" sz="4000" dirty="0" smtClean="0"/>
              <a:t>         </a:t>
            </a:r>
            <a:r>
              <a:rPr lang="cs-CZ" sz="4000" dirty="0" smtClean="0">
                <a:solidFill>
                  <a:srgbClr val="FF0000"/>
                </a:solidFill>
              </a:rPr>
              <a:t>kolem </a:t>
            </a:r>
            <a:r>
              <a:rPr lang="cs-CZ" sz="4000" dirty="0" smtClean="0"/>
              <a:t>jezera - předložka</a:t>
            </a:r>
          </a:p>
          <a:p>
            <a:pPr marL="114300" indent="0">
              <a:buNone/>
            </a:pPr>
            <a:r>
              <a:rPr lang="cs-CZ" sz="4000" dirty="0" smtClean="0"/>
              <a:t>         šli jsme </a:t>
            </a:r>
            <a:r>
              <a:rPr lang="cs-CZ" sz="4000" dirty="0" smtClean="0">
                <a:solidFill>
                  <a:srgbClr val="FF0000"/>
                </a:solidFill>
              </a:rPr>
              <a:t>kolem</a:t>
            </a:r>
            <a:r>
              <a:rPr lang="cs-CZ" sz="4000" dirty="0" smtClean="0"/>
              <a:t> - příslovce</a:t>
            </a:r>
            <a:endParaRPr lang="cs-CZ" sz="4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029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86422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Cvičení k procvičení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b="1" dirty="0" smtClean="0"/>
              <a:t>Doplň správnou předložku:</a:t>
            </a:r>
          </a:p>
          <a:p>
            <a:pPr marL="114300" indent="0">
              <a:buNone/>
            </a:pPr>
            <a:endParaRPr lang="cs-CZ" b="1" dirty="0"/>
          </a:p>
          <a:p>
            <a:pPr marL="114300" indent="0">
              <a:buNone/>
            </a:pPr>
            <a:r>
              <a:rPr lang="cs-CZ" dirty="0" smtClean="0"/>
              <a:t>křičel ….. spaní, postava ….. filmu, cestou ….. školy, loučil se</a:t>
            </a:r>
          </a:p>
          <a:p>
            <a:pPr marL="114300" indent="0">
              <a:buNone/>
            </a:pPr>
            <a:r>
              <a:rPr lang="cs-CZ" dirty="0" smtClean="0"/>
              <a:t>..... sestrou, turisté ….. Japonska, promluvil si ….. rodiči,</a:t>
            </a:r>
          </a:p>
          <a:p>
            <a:pPr marL="114300" indent="0">
              <a:buNone/>
            </a:pPr>
            <a:r>
              <a:rPr lang="cs-CZ" dirty="0" smtClean="0"/>
              <a:t>skočil ….. věže, spokojila se ….. málem, knížka ….. z knihovny, výlet ….. kamarádem, vzal vítr ….. plachet, kuře ….. rýží</a:t>
            </a:r>
          </a:p>
          <a:p>
            <a:pPr marL="114300" indent="0">
              <a:buNone/>
            </a:pPr>
            <a:endParaRPr lang="cs-CZ" dirty="0"/>
          </a:p>
          <a:p>
            <a:pPr marL="114300" indent="0">
              <a:buNone/>
            </a:pPr>
            <a:r>
              <a:rPr lang="cs-CZ" b="1" dirty="0" smtClean="0"/>
              <a:t>Dohromady nebo zvlášť:</a:t>
            </a:r>
          </a:p>
          <a:p>
            <a:pPr marL="114300" indent="0">
              <a:buNone/>
            </a:pPr>
            <a:endParaRPr lang="cs-CZ" b="1" dirty="0"/>
          </a:p>
          <a:p>
            <a:pPr marL="114300" indent="0">
              <a:buNone/>
            </a:pPr>
            <a:r>
              <a:rPr lang="cs-CZ" dirty="0" smtClean="0"/>
              <a:t>(bez)péče, (bez)</a:t>
            </a:r>
            <a:r>
              <a:rPr lang="cs-CZ" dirty="0" err="1" smtClean="0"/>
              <a:t>pečně</a:t>
            </a:r>
            <a:r>
              <a:rPr lang="cs-CZ" dirty="0" smtClean="0"/>
              <a:t>, (bez)příčiny, (za)tmy, (u)tonul, (u)domu,</a:t>
            </a:r>
          </a:p>
          <a:p>
            <a:pPr marL="114300" indent="0">
              <a:buNone/>
            </a:pPr>
            <a:r>
              <a:rPr lang="cs-CZ" dirty="0" smtClean="0"/>
              <a:t>(z)mizel, (s)námi, (se)</a:t>
            </a:r>
            <a:r>
              <a:rPr lang="cs-CZ" dirty="0" err="1" smtClean="0"/>
              <a:t>psat</a:t>
            </a:r>
            <a:r>
              <a:rPr lang="cs-CZ" dirty="0" smtClean="0"/>
              <a:t>, (z)červenal, (od)rána, (od)nesu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1687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</a:p>
          <a:p>
            <a:r>
              <a:rPr lang="cs-CZ" dirty="0"/>
              <a:t>http://</a:t>
            </a:r>
            <a:r>
              <a:rPr lang="cs-CZ" dirty="0" smtClean="0"/>
              <a:t>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84530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1202</TotalTime>
  <Words>345</Words>
  <Application>Microsoft Office PowerPoint</Application>
  <PresentationFormat>Předvádění na obrazovce (4:3)</PresentationFormat>
  <Paragraphs>62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Prezentace aplikace PowerPoint</vt:lpstr>
      <vt:lpstr>Anotace</vt:lpstr>
      <vt:lpstr>Předložky</vt:lpstr>
      <vt:lpstr>Rozdělení předložek</vt:lpstr>
      <vt:lpstr>Vlastní předložky</vt:lpstr>
      <vt:lpstr>Nevlastní předložky</vt:lpstr>
      <vt:lpstr>Cvičení k procvičení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15</cp:revision>
  <dcterms:created xsi:type="dcterms:W3CDTF">2012-05-18T21:57:44Z</dcterms:created>
  <dcterms:modified xsi:type="dcterms:W3CDTF">2012-05-29T08:29:32Z</dcterms:modified>
</cp:coreProperties>
</file>