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351D2CB-0F56-43FD-89D4-1157E0C29BA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16C62FE-69F6-4E89-BA57-53072451A198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spojky</a:t>
            </a:r>
          </a:p>
          <a:p>
            <a:r>
              <a:rPr lang="cs-CZ" dirty="0" smtClean="0"/>
              <a:t>AUTOR: Mgr. Milada </a:t>
            </a:r>
            <a:r>
              <a:rPr lang="cs-CZ" dirty="0" err="1" smtClean="0"/>
              <a:t>Ferenzová</a:t>
            </a:r>
            <a:endParaRPr lang="cs-CZ" dirty="0" smtClean="0"/>
          </a:p>
          <a:p>
            <a:r>
              <a:rPr lang="cs-CZ" dirty="0" smtClean="0"/>
              <a:t>DATUM </a:t>
            </a:r>
            <a:r>
              <a:rPr lang="cs-CZ" dirty="0"/>
              <a:t>VYTVOŘENÍ: </a:t>
            </a:r>
            <a:r>
              <a:rPr lang="cs-CZ" dirty="0" smtClean="0"/>
              <a:t>23. 5.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VY_32_INOVACE_17_MF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22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vytvořena jako výukový materiál pro výklad o tématu </a:t>
            </a:r>
            <a:r>
              <a:rPr lang="cs-CZ" dirty="0" smtClean="0"/>
              <a:t>spojky.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/>
              <a:t>je seznámit žáky s rozdělením a pravopisem </a:t>
            </a:r>
            <a:r>
              <a:rPr lang="cs-CZ" dirty="0" smtClean="0"/>
              <a:t>spojek.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/>
              <a:t>je doplněna o cvičný úkol pro samostatnou práci žáků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rozdělení spojek úzce souvisí s učivem skladby, určováním hlavních a vedlejších vět a souřadných poměrů. Jasný a přehledný zápis žákům velmi pomáhá při orientaci v rozdělení spojek a tím i </a:t>
            </a:r>
            <a:r>
              <a:rPr lang="cs-CZ" smtClean="0"/>
              <a:t>dalším určování.</a:t>
            </a: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834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Spojky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neohebný slovní druh</a:t>
            </a:r>
          </a:p>
          <a:p>
            <a:r>
              <a:rPr lang="cs-CZ" sz="4000" dirty="0" smtClean="0"/>
              <a:t>spojují věty nebo větné členy</a:t>
            </a:r>
          </a:p>
          <a:p>
            <a:r>
              <a:rPr lang="cs-CZ" sz="4000" dirty="0" smtClean="0"/>
              <a:t>rozlišujeme spojky: a) </a:t>
            </a:r>
            <a:r>
              <a:rPr lang="cs-CZ" sz="4000" dirty="0" smtClean="0">
                <a:solidFill>
                  <a:srgbClr val="FF0000"/>
                </a:solidFill>
              </a:rPr>
              <a:t>souřadící </a:t>
            </a:r>
          </a:p>
          <a:p>
            <a:pPr marL="11430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         b) </a:t>
            </a:r>
            <a:r>
              <a:rPr lang="cs-CZ" sz="4000" dirty="0" err="1" smtClean="0">
                <a:solidFill>
                  <a:srgbClr val="FF0000"/>
                </a:solidFill>
              </a:rPr>
              <a:t>podřadící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ZS SLOVAN\AppData\Local\Microsoft\Windows\Temporary Internet Files\Content.IE5\3SU5QH8X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863" y="4205288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143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Spojky </a:t>
            </a:r>
            <a:r>
              <a:rPr lang="cs-CZ" u="sng" dirty="0" err="1" smtClean="0"/>
              <a:t>podřadící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připojují vedlejší větu k větě hlavní nebo k řídící větě vedlejší</a:t>
            </a:r>
          </a:p>
          <a:p>
            <a:endParaRPr lang="cs-CZ" sz="3600" dirty="0"/>
          </a:p>
          <a:p>
            <a:r>
              <a:rPr lang="cs-CZ" sz="3600" i="1" dirty="0" smtClean="0">
                <a:solidFill>
                  <a:srgbClr val="FF0000"/>
                </a:solidFill>
              </a:rPr>
              <a:t>že, aby, protože, než, kdyby, když, poněvadž, jelikož, třebaže, i když, ač</a:t>
            </a:r>
            <a:r>
              <a:rPr lang="cs-CZ" sz="3600" i="1" dirty="0" smtClean="0"/>
              <a:t>,…</a:t>
            </a:r>
            <a:endParaRPr lang="cs-CZ" sz="3600" i="1" dirty="0"/>
          </a:p>
        </p:txBody>
      </p:sp>
      <p:pic>
        <p:nvPicPr>
          <p:cNvPr id="2050" name="Picture 2" descr="C:\Users\ZS SLOVAN\AppData\Local\Microsoft\Windows\Temporary Internet Files\Content.IE5\3SU5QH8X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4845050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305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Spojky souřadící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spojují větné členy, dvě věty hlavní nebo dvě stejné věty vedlejší v souřadném poměru</a:t>
            </a:r>
          </a:p>
          <a:p>
            <a:r>
              <a:rPr lang="cs-CZ" b="1" dirty="0"/>
              <a:t>Spojky slučovací</a:t>
            </a:r>
            <a:r>
              <a:rPr lang="cs-CZ" dirty="0"/>
              <a:t> – </a:t>
            </a:r>
            <a:r>
              <a:rPr lang="cs-CZ" i="1" dirty="0"/>
              <a:t>a, i, </a:t>
            </a:r>
            <a:r>
              <a:rPr lang="cs-CZ" i="1" dirty="0" smtClean="0"/>
              <a:t>ani, ani-ani</a:t>
            </a:r>
            <a:r>
              <a:rPr lang="cs-CZ" i="1" dirty="0"/>
              <a:t>, jak-tak, hned-hned, </a:t>
            </a:r>
            <a:r>
              <a:rPr lang="cs-CZ" i="1" dirty="0" smtClean="0"/>
              <a:t>jednak-jednak</a:t>
            </a:r>
          </a:p>
          <a:p>
            <a:r>
              <a:rPr lang="cs-CZ" b="1" dirty="0" smtClean="0"/>
              <a:t>Spojky </a:t>
            </a:r>
            <a:r>
              <a:rPr lang="cs-CZ" b="1" dirty="0"/>
              <a:t>odporovací</a:t>
            </a:r>
            <a:r>
              <a:rPr lang="cs-CZ" dirty="0"/>
              <a:t> – </a:t>
            </a:r>
            <a:r>
              <a:rPr lang="cs-CZ" i="1" dirty="0"/>
              <a:t>ale, avšak, však, leč, nýbrž, </a:t>
            </a:r>
            <a:r>
              <a:rPr lang="cs-CZ" i="1" dirty="0" smtClean="0"/>
              <a:t>jenomže</a:t>
            </a:r>
            <a:r>
              <a:rPr lang="cs-CZ" i="1" dirty="0"/>
              <a:t>, jenže, </a:t>
            </a:r>
            <a:r>
              <a:rPr lang="cs-CZ" i="1" dirty="0" smtClean="0"/>
              <a:t>sice-ale</a:t>
            </a:r>
            <a:endParaRPr lang="cs-CZ" dirty="0"/>
          </a:p>
          <a:p>
            <a:r>
              <a:rPr lang="cs-CZ" b="1" dirty="0"/>
              <a:t>Spojky stupňovací</a:t>
            </a:r>
            <a:r>
              <a:rPr lang="cs-CZ" dirty="0"/>
              <a:t> – </a:t>
            </a:r>
            <a:r>
              <a:rPr lang="cs-CZ" i="1" dirty="0"/>
              <a:t>i, ba, ba i, ba </a:t>
            </a:r>
            <a:r>
              <a:rPr lang="cs-CZ" i="1" dirty="0" err="1" smtClean="0"/>
              <a:t>ani,dokonce</a:t>
            </a:r>
            <a:r>
              <a:rPr lang="cs-CZ" i="1" dirty="0"/>
              <a:t>, nejen-ale i, nejen-nýbrž i</a:t>
            </a:r>
            <a:endParaRPr lang="cs-CZ" dirty="0"/>
          </a:p>
          <a:p>
            <a:r>
              <a:rPr lang="cs-CZ" b="1" dirty="0"/>
              <a:t>Spojky vylučovací</a:t>
            </a:r>
            <a:r>
              <a:rPr lang="cs-CZ" dirty="0"/>
              <a:t> – </a:t>
            </a:r>
            <a:r>
              <a:rPr lang="cs-CZ" i="1" dirty="0"/>
              <a:t>nebo, anebo, buď-nebo</a:t>
            </a:r>
            <a:endParaRPr lang="cs-CZ" dirty="0"/>
          </a:p>
          <a:p>
            <a:r>
              <a:rPr lang="cs-CZ" b="1" dirty="0" smtClean="0"/>
              <a:t>Spojky </a:t>
            </a:r>
            <a:r>
              <a:rPr lang="cs-CZ" b="1" dirty="0"/>
              <a:t>příčinné</a:t>
            </a:r>
            <a:r>
              <a:rPr lang="cs-CZ" dirty="0"/>
              <a:t> – </a:t>
            </a:r>
            <a:r>
              <a:rPr lang="cs-CZ" i="1" dirty="0" smtClean="0"/>
              <a:t>neboť, vždyť, totiž</a:t>
            </a:r>
            <a:endParaRPr lang="cs-CZ" dirty="0"/>
          </a:p>
          <a:p>
            <a:r>
              <a:rPr lang="cs-CZ" b="1" dirty="0"/>
              <a:t>Spojky důsledkové</a:t>
            </a:r>
            <a:r>
              <a:rPr lang="cs-CZ" dirty="0"/>
              <a:t> – </a:t>
            </a:r>
            <a:r>
              <a:rPr lang="cs-CZ" i="1" dirty="0"/>
              <a:t>proto, a proto, a tak, tudíž, a tudíž, tedy, a tedy</a:t>
            </a: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960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Ve větách doplň spojky a čárky: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dirty="0" smtClean="0"/>
              <a:t>Máme velký ….. útulný dům. ….. začne pršet, běží se všichni schovat. </a:t>
            </a:r>
          </a:p>
          <a:p>
            <a:pPr marL="114300" indent="0">
              <a:buNone/>
            </a:pPr>
            <a:r>
              <a:rPr lang="cs-CZ" dirty="0" smtClean="0"/>
              <a:t>Dobře zaplatím ….. mi dáte najíst. </a:t>
            </a:r>
          </a:p>
          <a:p>
            <a:pPr marL="114300" indent="0">
              <a:buNone/>
            </a:pPr>
            <a:r>
              <a:rPr lang="cs-CZ" dirty="0" smtClean="0"/>
              <a:t>Slunce už svítí ….. ještě nehřeje. </a:t>
            </a:r>
          </a:p>
          <a:p>
            <a:pPr marL="114300" indent="0">
              <a:buNone/>
            </a:pPr>
            <a:r>
              <a:rPr lang="cs-CZ" dirty="0" smtClean="0"/>
              <a:t>Petr Marek ….. Lukáš jsou kamarádi ze školy.</a:t>
            </a:r>
          </a:p>
          <a:p>
            <a:pPr marL="114300" indent="0">
              <a:buNone/>
            </a:pPr>
            <a:r>
              <a:rPr lang="cs-CZ" dirty="0" smtClean="0"/>
              <a:t>Vychovával je tak ….. mu dělali radost.</a:t>
            </a:r>
          </a:p>
          <a:p>
            <a:pPr marL="114300" indent="0">
              <a:buNone/>
            </a:pPr>
            <a:r>
              <a:rPr lang="cs-CZ" dirty="0" smtClean="0"/>
              <a:t>Ráno musíme brzy vstávat …. stihli vlak.</a:t>
            </a:r>
          </a:p>
          <a:p>
            <a:pPr marL="114300" indent="0">
              <a:buNone/>
            </a:pPr>
            <a:r>
              <a:rPr lang="cs-CZ" dirty="0" smtClean="0"/>
              <a:t>Chtěl jsem přijít dřív ….. zdržela mě sestra.</a:t>
            </a:r>
          </a:p>
          <a:p>
            <a:pPr marL="114300" indent="0">
              <a:buNone/>
            </a:pPr>
            <a:r>
              <a:rPr lang="cs-CZ" dirty="0"/>
              <a:t>P</a:t>
            </a:r>
            <a:r>
              <a:rPr lang="cs-CZ" dirty="0" smtClean="0"/>
              <a:t>omůžeš mi ….. tě ještě bolí ruka?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 smtClean="0"/>
          </a:p>
          <a:p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F3JTVC2S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975" y="4437063"/>
            <a:ext cx="19208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94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lastní tvorba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1343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10376</TotalTime>
  <Words>379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Spojky</vt:lpstr>
      <vt:lpstr>Spojky podřadící</vt:lpstr>
      <vt:lpstr>Spojky souřadící</vt:lpstr>
      <vt:lpstr>Úkol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17</cp:revision>
  <dcterms:created xsi:type="dcterms:W3CDTF">2012-05-12T22:12:51Z</dcterms:created>
  <dcterms:modified xsi:type="dcterms:W3CDTF">2012-05-29T08:33:02Z</dcterms:modified>
</cp:coreProperties>
</file>