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5" r:id="rId9"/>
    <p:sldId id="264" r:id="rId10"/>
    <p:sldId id="263"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560" autoAdjust="0"/>
  </p:normalViewPr>
  <p:slideViewPr>
    <p:cSldViewPr>
      <p:cViewPr>
        <p:scale>
          <a:sx n="75" d="100"/>
          <a:sy n="75" d="100"/>
        </p:scale>
        <p:origin x="-1181" y="-21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6"/>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D06D282-C751-4230-8645-38924A227B70}" type="datetimeFigureOut">
              <a:rPr lang="cs-CZ" smtClean="0"/>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C7E9AEB-2185-46E1-AC9C-C521DBE0C67E}" type="slidenum">
              <a:rPr lang="cs-CZ" smtClean="0"/>
              <a:t>‹#›</a:t>
            </a:fld>
            <a:endParaRPr lang="cs-CZ"/>
          </a:p>
        </p:txBody>
      </p:sp>
    </p:spTree>
    <p:extLst>
      <p:ext uri="{BB962C8B-B14F-4D97-AF65-F5344CB8AC3E}">
        <p14:creationId xmlns:p14="http://schemas.microsoft.com/office/powerpoint/2010/main" val="1391241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D06D282-C751-4230-8645-38924A227B70}" type="datetimeFigureOut">
              <a:rPr lang="cs-CZ" smtClean="0"/>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C7E9AEB-2185-46E1-AC9C-C521DBE0C67E}" type="slidenum">
              <a:rPr lang="cs-CZ" smtClean="0"/>
              <a:t>‹#›</a:t>
            </a:fld>
            <a:endParaRPr lang="cs-CZ"/>
          </a:p>
        </p:txBody>
      </p:sp>
    </p:spTree>
    <p:extLst>
      <p:ext uri="{BB962C8B-B14F-4D97-AF65-F5344CB8AC3E}">
        <p14:creationId xmlns:p14="http://schemas.microsoft.com/office/powerpoint/2010/main" val="3355353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4"/>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D06D282-C751-4230-8645-38924A227B70}" type="datetimeFigureOut">
              <a:rPr lang="cs-CZ" smtClean="0"/>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C7E9AEB-2185-46E1-AC9C-C521DBE0C67E}" type="slidenum">
              <a:rPr lang="cs-CZ" smtClean="0"/>
              <a:t>‹#›</a:t>
            </a:fld>
            <a:endParaRPr lang="cs-CZ"/>
          </a:p>
        </p:txBody>
      </p:sp>
    </p:spTree>
    <p:extLst>
      <p:ext uri="{BB962C8B-B14F-4D97-AF65-F5344CB8AC3E}">
        <p14:creationId xmlns:p14="http://schemas.microsoft.com/office/powerpoint/2010/main" val="3427910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D06D282-C751-4230-8645-38924A227B70}" type="datetimeFigureOut">
              <a:rPr lang="cs-CZ" smtClean="0"/>
              <a:t>31.5.2012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C7E9AEB-2185-46E1-AC9C-C521DBE0C67E}" type="slidenum">
              <a:rPr lang="cs-CZ" smtClean="0"/>
              <a:t>‹#›</a:t>
            </a:fld>
            <a:endParaRPr lang="cs-CZ"/>
          </a:p>
        </p:txBody>
      </p:sp>
    </p:spTree>
    <p:extLst>
      <p:ext uri="{BB962C8B-B14F-4D97-AF65-F5344CB8AC3E}">
        <p14:creationId xmlns:p14="http://schemas.microsoft.com/office/powerpoint/2010/main" val="2140566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1"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1"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D06D282-C751-4230-8645-38924A227B70}" type="datetimeFigureOut">
              <a:rPr lang="cs-CZ" smtClean="0"/>
              <a:t>31.5.2012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C7E9AEB-2185-46E1-AC9C-C521DBE0C67E}" type="slidenum">
              <a:rPr lang="cs-CZ" smtClean="0"/>
              <a:t>‹#›</a:t>
            </a:fld>
            <a:endParaRPr lang="cs-CZ"/>
          </a:p>
        </p:txBody>
      </p:sp>
    </p:spTree>
    <p:extLst>
      <p:ext uri="{BB962C8B-B14F-4D97-AF65-F5344CB8AC3E}">
        <p14:creationId xmlns:p14="http://schemas.microsoft.com/office/powerpoint/2010/main" val="4108303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D06D282-C751-4230-8645-38924A227B70}" type="datetimeFigureOut">
              <a:rPr lang="cs-CZ" smtClean="0"/>
              <a:t>31.5.2012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C7E9AEB-2185-46E1-AC9C-C521DBE0C67E}" type="slidenum">
              <a:rPr lang="cs-CZ" smtClean="0"/>
              <a:t>‹#›</a:t>
            </a:fld>
            <a:endParaRPr lang="cs-CZ"/>
          </a:p>
        </p:txBody>
      </p:sp>
    </p:spTree>
    <p:extLst>
      <p:ext uri="{BB962C8B-B14F-4D97-AF65-F5344CB8AC3E}">
        <p14:creationId xmlns:p14="http://schemas.microsoft.com/office/powerpoint/2010/main" val="1146535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D06D282-C751-4230-8645-38924A227B70}" type="datetimeFigureOut">
              <a:rPr lang="cs-CZ" smtClean="0"/>
              <a:t>31.5.2012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C7E9AEB-2185-46E1-AC9C-C521DBE0C67E}" type="slidenum">
              <a:rPr lang="cs-CZ" smtClean="0"/>
              <a:t>‹#›</a:t>
            </a:fld>
            <a:endParaRPr lang="cs-CZ"/>
          </a:p>
        </p:txBody>
      </p:sp>
    </p:spTree>
    <p:extLst>
      <p:ext uri="{BB962C8B-B14F-4D97-AF65-F5344CB8AC3E}">
        <p14:creationId xmlns:p14="http://schemas.microsoft.com/office/powerpoint/2010/main" val="649899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1"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1"/>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1" y="1435101"/>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D06D282-C751-4230-8645-38924A227B70}" type="datetimeFigureOut">
              <a:rPr lang="cs-CZ" smtClean="0"/>
              <a:t>31.5.2012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C7E9AEB-2185-46E1-AC9C-C521DBE0C67E}" type="slidenum">
              <a:rPr lang="cs-CZ" smtClean="0"/>
              <a:t>‹#›</a:t>
            </a:fld>
            <a:endParaRPr lang="cs-CZ"/>
          </a:p>
        </p:txBody>
      </p:sp>
    </p:spTree>
    <p:extLst>
      <p:ext uri="{BB962C8B-B14F-4D97-AF65-F5344CB8AC3E}">
        <p14:creationId xmlns:p14="http://schemas.microsoft.com/office/powerpoint/2010/main" val="1683743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1"/>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D06D282-C751-4230-8645-38924A227B70}" type="datetimeFigureOut">
              <a:rPr lang="cs-CZ" smtClean="0"/>
              <a:t>31.5.2012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C7E9AEB-2185-46E1-AC9C-C521DBE0C67E}" type="slidenum">
              <a:rPr lang="cs-CZ" smtClean="0"/>
              <a:t>‹#›</a:t>
            </a:fld>
            <a:endParaRPr lang="cs-CZ"/>
          </a:p>
        </p:txBody>
      </p:sp>
    </p:spTree>
    <p:extLst>
      <p:ext uri="{BB962C8B-B14F-4D97-AF65-F5344CB8AC3E}">
        <p14:creationId xmlns:p14="http://schemas.microsoft.com/office/powerpoint/2010/main" val="2669009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D06D282-C751-4230-8645-38924A227B70}" type="datetimeFigureOut">
              <a:rPr lang="cs-CZ" smtClean="0"/>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C7E9AEB-2185-46E1-AC9C-C521DBE0C67E}" type="slidenum">
              <a:rPr lang="cs-CZ" smtClean="0"/>
              <a:t>‹#›</a:t>
            </a:fld>
            <a:endParaRPr lang="cs-CZ"/>
          </a:p>
        </p:txBody>
      </p:sp>
    </p:spTree>
    <p:extLst>
      <p:ext uri="{BB962C8B-B14F-4D97-AF65-F5344CB8AC3E}">
        <p14:creationId xmlns:p14="http://schemas.microsoft.com/office/powerpoint/2010/main" val="455786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9"/>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D06D282-C751-4230-8645-38924A227B70}" type="datetimeFigureOut">
              <a:rPr lang="cs-CZ" smtClean="0"/>
              <a:t>31.5.2012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C7E9AEB-2185-46E1-AC9C-C521DBE0C67E}" type="slidenum">
              <a:rPr lang="cs-CZ" smtClean="0"/>
              <a:t>‹#›</a:t>
            </a:fld>
            <a:endParaRPr lang="cs-CZ"/>
          </a:p>
        </p:txBody>
      </p:sp>
    </p:spTree>
    <p:extLst>
      <p:ext uri="{BB962C8B-B14F-4D97-AF65-F5344CB8AC3E}">
        <p14:creationId xmlns:p14="http://schemas.microsoft.com/office/powerpoint/2010/main" val="3615461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06D282-C751-4230-8645-38924A227B70}" type="datetimeFigureOut">
              <a:rPr lang="cs-CZ" smtClean="0"/>
              <a:t>31.5.2012</a:t>
            </a:fld>
            <a:endParaRPr lang="cs-CZ"/>
          </a:p>
        </p:txBody>
      </p:sp>
      <p:sp>
        <p:nvSpPr>
          <p:cNvPr id="5" name="Zástupný symbol pro zápatí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7E9AEB-2185-46E1-AC9C-C521DBE0C67E}" type="slidenum">
              <a:rPr lang="cs-CZ" smtClean="0"/>
              <a:t>‹#›</a:t>
            </a:fld>
            <a:endParaRPr lang="cs-CZ"/>
          </a:p>
        </p:txBody>
      </p:sp>
    </p:spTree>
    <p:extLst>
      <p:ext uri="{BB962C8B-B14F-4D97-AF65-F5344CB8AC3E}">
        <p14:creationId xmlns:p14="http://schemas.microsoft.com/office/powerpoint/2010/main" val="108367304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wmf"/><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wmf"/><Relationship Id="rId4" Type="http://schemas.openxmlformats.org/officeDocument/2006/relationships/image" Target="../media/image4.wmf"/></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wmf"/><Relationship Id="rId1" Type="http://schemas.openxmlformats.org/officeDocument/2006/relationships/slideLayout" Target="../slideLayouts/slideLayout2.xml"/><Relationship Id="rId5" Type="http://schemas.openxmlformats.org/officeDocument/2006/relationships/image" Target="../media/image10.wmf"/><Relationship Id="rId4" Type="http://schemas.openxmlformats.org/officeDocument/2006/relationships/image" Target="../media/image9.wmf"/></Relationships>
</file>

<file path=ppt/slides/_rels/slide5.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4294967295"/>
          </p:nvPr>
        </p:nvSpPr>
        <p:spPr>
          <a:xfrm>
            <a:off x="395536" y="1556792"/>
            <a:ext cx="8280920" cy="4968552"/>
          </a:xfrm>
        </p:spPr>
        <p:txBody>
          <a:bodyPr>
            <a:noAutofit/>
          </a:bodyPr>
          <a:lstStyle/>
          <a:p>
            <a:pPr marL="0" indent="0" algn="ctr">
              <a:buNone/>
            </a:pPr>
            <a:r>
              <a:rPr lang="cs-CZ" sz="1600" dirty="0" smtClean="0">
                <a:latin typeface="Times New Roman" pitchFamily="18" charset="0"/>
                <a:cs typeface="Times New Roman" pitchFamily="18" charset="0"/>
              </a:rPr>
              <a:t>ZÁKLADNÍ ŠKOLA SLOVAN, KROMĚŘÍŽ, PŘÍSPĚVKOVÁ ORGANIZACE</a:t>
            </a:r>
          </a:p>
          <a:p>
            <a:pPr marL="0" indent="0" algn="ctr">
              <a:buNone/>
            </a:pPr>
            <a:r>
              <a:rPr lang="cs-CZ" sz="1600" dirty="0" smtClean="0">
                <a:latin typeface="Times New Roman" pitchFamily="18" charset="0"/>
                <a:cs typeface="Times New Roman" pitchFamily="18" charset="0"/>
              </a:rPr>
              <a:t>ZEYEROVA 3354, 767 01 KROMĚŘÍŽ</a:t>
            </a:r>
          </a:p>
          <a:p>
            <a:pPr marL="0" indent="0" algn="ctr">
              <a:buNone/>
            </a:pPr>
            <a:r>
              <a:rPr lang="cs-CZ" sz="1600" dirty="0" smtClean="0">
                <a:latin typeface="Times New Roman" pitchFamily="18" charset="0"/>
                <a:cs typeface="Times New Roman" pitchFamily="18" charset="0"/>
              </a:rPr>
              <a:t>projekt v rámci vzdělávacího programu</a:t>
            </a:r>
          </a:p>
          <a:p>
            <a:pPr marL="0" indent="0" algn="ctr">
              <a:buNone/>
            </a:pPr>
            <a:r>
              <a:rPr lang="cs-CZ" sz="1600" dirty="0" smtClean="0">
                <a:latin typeface="Times New Roman" pitchFamily="18" charset="0"/>
                <a:cs typeface="Times New Roman" pitchFamily="18" charset="0"/>
              </a:rPr>
              <a:t>VZDĚLÁNÍ PRO KONKURENCESCHOPNOST</a:t>
            </a:r>
          </a:p>
          <a:p>
            <a:pPr algn="ctr"/>
            <a:endParaRPr lang="cs-CZ" sz="1600" dirty="0" smtClean="0">
              <a:latin typeface="Times New Roman" pitchFamily="18" charset="0"/>
              <a:cs typeface="Times New Roman" pitchFamily="18" charset="0"/>
            </a:endParaRPr>
          </a:p>
          <a:p>
            <a:pPr marL="0" indent="0" algn="ctr">
              <a:buNone/>
            </a:pPr>
            <a:r>
              <a:rPr lang="cs-CZ" sz="1600" dirty="0" smtClean="0">
                <a:latin typeface="Times New Roman" pitchFamily="18" charset="0"/>
                <a:cs typeface="Times New Roman" pitchFamily="18" charset="0"/>
              </a:rPr>
              <a:t>ŠABLONA ČÍSLO: III/2</a:t>
            </a:r>
          </a:p>
          <a:p>
            <a:pPr marL="0" indent="0" algn="ctr">
              <a:buNone/>
            </a:pPr>
            <a:r>
              <a:rPr lang="cs-CZ" sz="1600" dirty="0" smtClean="0">
                <a:latin typeface="Times New Roman" pitchFamily="18" charset="0"/>
                <a:cs typeface="Times New Roman" pitchFamily="18" charset="0"/>
              </a:rPr>
              <a:t>NÁZEV:  INOVACE A ZKVALITNĚNÍ VÝUKY PROSTŘEDNICTVÍM ICT</a:t>
            </a:r>
          </a:p>
          <a:p>
            <a:pPr marL="0" indent="0" algn="ctr">
              <a:buNone/>
            </a:pPr>
            <a:endParaRPr lang="cs-CZ" sz="1600" dirty="0" smtClean="0">
              <a:latin typeface="Times New Roman" pitchFamily="18" charset="0"/>
              <a:cs typeface="Times New Roman" pitchFamily="18" charset="0"/>
            </a:endParaRPr>
          </a:p>
          <a:p>
            <a:pPr marL="0" indent="0">
              <a:buNone/>
            </a:pPr>
            <a:r>
              <a:rPr lang="cs-CZ" sz="1600" dirty="0" smtClean="0">
                <a:latin typeface="Times New Roman" pitchFamily="18" charset="0"/>
                <a:cs typeface="Times New Roman" pitchFamily="18" charset="0"/>
              </a:rPr>
              <a:t>PŘEDMĚT</a:t>
            </a:r>
            <a:r>
              <a:rPr lang="cs-CZ" sz="2000" dirty="0" smtClean="0">
                <a:latin typeface="Times New Roman" pitchFamily="18" charset="0"/>
                <a:cs typeface="Times New Roman" pitchFamily="18" charset="0"/>
              </a:rPr>
              <a:t>: Český jazyk </a:t>
            </a:r>
          </a:p>
          <a:p>
            <a:pPr marL="0" indent="0">
              <a:buNone/>
            </a:pPr>
            <a:r>
              <a:rPr lang="cs-CZ" sz="1600" dirty="0" smtClean="0">
                <a:latin typeface="Times New Roman" pitchFamily="18" charset="0"/>
                <a:cs typeface="Times New Roman" pitchFamily="18" charset="0"/>
              </a:rPr>
              <a:t>ROČNÍK:  </a:t>
            </a:r>
            <a:r>
              <a:rPr lang="cs-CZ" sz="2000" dirty="0" smtClean="0">
                <a:latin typeface="Times New Roman" pitchFamily="18" charset="0"/>
                <a:cs typeface="Times New Roman" pitchFamily="18" charset="0"/>
              </a:rPr>
              <a:t>čtvrtý</a:t>
            </a:r>
          </a:p>
          <a:p>
            <a:pPr marL="0" indent="0">
              <a:buNone/>
            </a:pPr>
            <a:r>
              <a:rPr lang="cs-CZ" sz="1600" dirty="0" smtClean="0">
                <a:latin typeface="Times New Roman" pitchFamily="18" charset="0"/>
                <a:cs typeface="Times New Roman" pitchFamily="18" charset="0"/>
              </a:rPr>
              <a:t>TÉMA: </a:t>
            </a:r>
            <a:r>
              <a:rPr lang="cs-CZ" sz="2000" dirty="0" smtClean="0">
                <a:latin typeface="Times New Roman" pitchFamily="18" charset="0"/>
                <a:cs typeface="Times New Roman" pitchFamily="18" charset="0"/>
              </a:rPr>
              <a:t>Vyjmenovaná </a:t>
            </a:r>
            <a:r>
              <a:rPr lang="cs-CZ" sz="2000" smtClean="0">
                <a:latin typeface="Times New Roman" pitchFamily="18" charset="0"/>
                <a:cs typeface="Times New Roman" pitchFamily="18" charset="0"/>
              </a:rPr>
              <a:t>slova </a:t>
            </a:r>
            <a:r>
              <a:rPr lang="cs-CZ" sz="2000" smtClean="0">
                <a:latin typeface="Times New Roman" pitchFamily="18" charset="0"/>
                <a:cs typeface="Times New Roman" pitchFamily="18" charset="0"/>
              </a:rPr>
              <a:t>po L</a:t>
            </a:r>
            <a:endParaRPr lang="cs-CZ" sz="2000" dirty="0" smtClean="0">
              <a:latin typeface="Times New Roman" pitchFamily="18" charset="0"/>
              <a:cs typeface="Times New Roman" pitchFamily="18" charset="0"/>
            </a:endParaRPr>
          </a:p>
          <a:p>
            <a:pPr marL="0" indent="0">
              <a:buNone/>
            </a:pPr>
            <a:r>
              <a:rPr lang="cs-CZ" sz="1600" dirty="0" smtClean="0">
                <a:latin typeface="Times New Roman" pitchFamily="18" charset="0"/>
                <a:cs typeface="Times New Roman" pitchFamily="18" charset="0"/>
              </a:rPr>
              <a:t>AUTOR: </a:t>
            </a:r>
            <a:r>
              <a:rPr lang="cs-CZ" sz="2000" dirty="0" smtClean="0">
                <a:latin typeface="Times New Roman" pitchFamily="18" charset="0"/>
                <a:cs typeface="Times New Roman" pitchFamily="18" charset="0"/>
              </a:rPr>
              <a:t>Mgr. </a:t>
            </a:r>
            <a:r>
              <a:rPr lang="cs-CZ" sz="2000" dirty="0" err="1" smtClean="0">
                <a:latin typeface="Times New Roman" pitchFamily="18" charset="0"/>
                <a:cs typeface="Times New Roman" pitchFamily="18" charset="0"/>
              </a:rPr>
              <a:t>Kočířová</a:t>
            </a:r>
            <a:r>
              <a:rPr lang="cs-CZ" sz="2000" dirty="0" smtClean="0">
                <a:latin typeface="Times New Roman" pitchFamily="18" charset="0"/>
                <a:cs typeface="Times New Roman" pitchFamily="18" charset="0"/>
              </a:rPr>
              <a:t> Táňa</a:t>
            </a:r>
          </a:p>
          <a:p>
            <a:pPr marL="0" indent="0">
              <a:buNone/>
            </a:pPr>
            <a:r>
              <a:rPr lang="cs-CZ" sz="1600" dirty="0" smtClean="0">
                <a:latin typeface="Times New Roman" pitchFamily="18" charset="0"/>
                <a:cs typeface="Times New Roman" pitchFamily="18" charset="0"/>
              </a:rPr>
              <a:t>DATUM VYTVOŘENÍ: </a:t>
            </a:r>
            <a:r>
              <a:rPr lang="cs-CZ" sz="2000" dirty="0" smtClean="0">
                <a:latin typeface="Times New Roman" pitchFamily="18" charset="0"/>
                <a:cs typeface="Times New Roman" pitchFamily="18" charset="0"/>
              </a:rPr>
              <a:t>23.10.2011</a:t>
            </a:r>
          </a:p>
          <a:p>
            <a:pPr marL="0" indent="0">
              <a:buNone/>
            </a:pPr>
            <a:endParaRPr lang="cs-CZ" sz="1600" dirty="0" smtClean="0">
              <a:latin typeface="Times New Roman" pitchFamily="18" charset="0"/>
              <a:cs typeface="Times New Roman" pitchFamily="18" charset="0"/>
            </a:endParaRPr>
          </a:p>
          <a:p>
            <a:pPr marL="0" indent="0">
              <a:buNone/>
            </a:pPr>
            <a:r>
              <a:rPr lang="cs-CZ" sz="1600" dirty="0" smtClean="0">
                <a:solidFill>
                  <a:schemeClr val="accent1">
                    <a:lumMod val="75000"/>
                  </a:schemeClr>
                </a:solidFill>
                <a:latin typeface="Times New Roman" pitchFamily="18" charset="0"/>
                <a:cs typeface="Times New Roman" pitchFamily="18" charset="0"/>
              </a:rPr>
              <a:t>                                                         VY_32_INOVACE_15  _TK</a:t>
            </a:r>
          </a:p>
          <a:p>
            <a:endParaRPr lang="cs-CZ" sz="1800" dirty="0">
              <a:latin typeface="Times New Roman" pitchFamily="18" charset="0"/>
              <a:cs typeface="Times New Roman" pitchFamily="18" charset="0"/>
            </a:endParaRP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376925"/>
            <a:ext cx="5904656"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78925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67544" y="692696"/>
            <a:ext cx="7772400" cy="650502"/>
          </a:xfrm>
        </p:spPr>
        <p:txBody>
          <a:bodyPr>
            <a:normAutofit/>
          </a:bodyPr>
          <a:lstStyle/>
          <a:p>
            <a:pPr algn="l"/>
            <a:r>
              <a:rPr lang="cs-CZ" sz="2400" dirty="0" smtClean="0">
                <a:solidFill>
                  <a:schemeClr val="accent6">
                    <a:lumMod val="75000"/>
                  </a:schemeClr>
                </a:solidFill>
              </a:rPr>
              <a:t>Anotace</a:t>
            </a:r>
            <a:endParaRPr lang="cs-CZ" sz="2400" dirty="0">
              <a:solidFill>
                <a:schemeClr val="accent6">
                  <a:lumMod val="75000"/>
                </a:schemeClr>
              </a:solidFill>
            </a:endParaRPr>
          </a:p>
        </p:txBody>
      </p:sp>
      <p:sp>
        <p:nvSpPr>
          <p:cNvPr id="3" name="Podnadpis 2"/>
          <p:cNvSpPr>
            <a:spLocks noGrp="1"/>
          </p:cNvSpPr>
          <p:nvPr>
            <p:ph type="subTitle" idx="1"/>
          </p:nvPr>
        </p:nvSpPr>
        <p:spPr>
          <a:xfrm>
            <a:off x="467544" y="1196752"/>
            <a:ext cx="7704856" cy="5040560"/>
          </a:xfrm>
        </p:spPr>
        <p:txBody>
          <a:bodyPr>
            <a:normAutofit lnSpcReduction="10000"/>
          </a:bodyPr>
          <a:lstStyle/>
          <a:p>
            <a:pPr algn="l"/>
            <a:r>
              <a:rPr lang="cs-CZ" sz="2200" dirty="0" smtClean="0">
                <a:solidFill>
                  <a:schemeClr val="tx2"/>
                </a:solidFill>
              </a:rPr>
              <a:t>Cílem je vysvětlení  a připomenutí vyjmenovaných slov po L. Součástí prezentace je doplňovací cvičení s podtržením slova, které do řady nepatří.</a:t>
            </a:r>
          </a:p>
          <a:p>
            <a:pPr algn="l"/>
            <a:r>
              <a:rPr lang="cs-CZ" sz="2200" dirty="0" smtClean="0">
                <a:solidFill>
                  <a:schemeClr val="tx2"/>
                </a:solidFill>
              </a:rPr>
              <a:t>Doplňovací cvičení možno použít jako </a:t>
            </a:r>
            <a:r>
              <a:rPr lang="cs-CZ" sz="2200" dirty="0" err="1" smtClean="0">
                <a:solidFill>
                  <a:schemeClr val="tx2"/>
                </a:solidFill>
              </a:rPr>
              <a:t>autodiktát</a:t>
            </a:r>
            <a:r>
              <a:rPr lang="cs-CZ" sz="2200" dirty="0" smtClean="0">
                <a:solidFill>
                  <a:schemeClr val="tx2"/>
                </a:solidFill>
              </a:rPr>
              <a:t>.</a:t>
            </a:r>
          </a:p>
          <a:p>
            <a:pPr algn="l"/>
            <a:r>
              <a:rPr lang="cs-CZ" sz="2200" dirty="0" smtClean="0">
                <a:solidFill>
                  <a:schemeClr val="tx2"/>
                </a:solidFill>
              </a:rPr>
              <a:t>Pracovní list je určen k doplňování a vykreslování podle barev.</a:t>
            </a:r>
          </a:p>
          <a:p>
            <a:pPr algn="l"/>
            <a:endParaRPr lang="cs-CZ" sz="2200" dirty="0">
              <a:solidFill>
                <a:schemeClr val="tx2"/>
              </a:solidFill>
            </a:endParaRPr>
          </a:p>
          <a:p>
            <a:pPr algn="l"/>
            <a:r>
              <a:rPr lang="cs-CZ" sz="2400" dirty="0" smtClean="0">
                <a:solidFill>
                  <a:schemeClr val="accent6">
                    <a:lumMod val="75000"/>
                  </a:schemeClr>
                </a:solidFill>
              </a:rPr>
              <a:t>Zkušenosti z pilotování</a:t>
            </a:r>
          </a:p>
          <a:p>
            <a:pPr algn="l"/>
            <a:endParaRPr lang="cs-CZ" sz="2400" dirty="0" smtClean="0">
              <a:solidFill>
                <a:schemeClr val="accent6">
                  <a:lumMod val="75000"/>
                </a:schemeClr>
              </a:solidFill>
            </a:endParaRPr>
          </a:p>
          <a:p>
            <a:pPr algn="l"/>
            <a:r>
              <a:rPr lang="cs-CZ" sz="2200" dirty="0" smtClean="0">
                <a:solidFill>
                  <a:schemeClr val="tx2"/>
                </a:solidFill>
              </a:rPr>
              <a:t>Žáci pracovali se zaujetím. Připomněli si vyjmenovaná slova po L .</a:t>
            </a:r>
          </a:p>
          <a:p>
            <a:pPr algn="l"/>
            <a:r>
              <a:rPr lang="cs-CZ" sz="2200" dirty="0" smtClean="0">
                <a:solidFill>
                  <a:schemeClr val="tx2"/>
                </a:solidFill>
              </a:rPr>
              <a:t>Ve dvojicích měli za úkol vyřešit řady slov.</a:t>
            </a:r>
          </a:p>
          <a:p>
            <a:pPr algn="l"/>
            <a:r>
              <a:rPr lang="cs-CZ" sz="2200" dirty="0" smtClean="0">
                <a:solidFill>
                  <a:schemeClr val="tx2"/>
                </a:solidFill>
              </a:rPr>
              <a:t>Individuální úkol – vybarvení panenky –pracovní list řešili bez problémů.</a:t>
            </a:r>
          </a:p>
          <a:p>
            <a:pPr algn="l"/>
            <a:r>
              <a:rPr lang="cs-CZ" sz="2200" dirty="0" smtClean="0">
                <a:solidFill>
                  <a:schemeClr val="tx2"/>
                </a:solidFill>
              </a:rPr>
              <a:t>Na interaktivní tabuli společně doplňovali cvičení. Škála využití pracovních listů je široká.</a:t>
            </a:r>
          </a:p>
          <a:p>
            <a:pPr algn="l"/>
            <a:endParaRPr lang="cs-CZ" sz="2800" dirty="0">
              <a:solidFill>
                <a:schemeClr val="accent6">
                  <a:lumMod val="75000"/>
                </a:schemeClr>
              </a:solidFill>
            </a:endParaRPr>
          </a:p>
        </p:txBody>
      </p:sp>
    </p:spTree>
    <p:extLst>
      <p:ext uri="{BB962C8B-B14F-4D97-AF65-F5344CB8AC3E}">
        <p14:creationId xmlns:p14="http://schemas.microsoft.com/office/powerpoint/2010/main" val="19179156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p:spPr>
        <p:txBody>
          <a:bodyPr>
            <a:normAutofit/>
          </a:bodyPr>
          <a:lstStyle/>
          <a:p>
            <a:pPr algn="l"/>
            <a:r>
              <a:rPr lang="cs-CZ" sz="2800" dirty="0" smtClean="0">
                <a:solidFill>
                  <a:schemeClr val="accent6">
                    <a:lumMod val="75000"/>
                  </a:schemeClr>
                </a:solidFill>
              </a:rPr>
              <a:t>Vyjmenovaná slova po L</a:t>
            </a:r>
            <a:endParaRPr lang="cs-CZ" sz="2800" dirty="0">
              <a:solidFill>
                <a:schemeClr val="accent6">
                  <a:lumMod val="75000"/>
                </a:schemeClr>
              </a:solidFill>
            </a:endParaRPr>
          </a:p>
        </p:txBody>
      </p:sp>
      <p:sp>
        <p:nvSpPr>
          <p:cNvPr id="3" name="Zástupný symbol pro obsah 2"/>
          <p:cNvSpPr>
            <a:spLocks noGrp="1"/>
          </p:cNvSpPr>
          <p:nvPr>
            <p:ph idx="1"/>
          </p:nvPr>
        </p:nvSpPr>
        <p:spPr>
          <a:xfrm>
            <a:off x="323528" y="996256"/>
            <a:ext cx="8352928" cy="5601096"/>
          </a:xfrm>
        </p:spPr>
        <p:txBody>
          <a:bodyPr/>
          <a:lstStyle/>
          <a:p>
            <a:pPr marL="0" indent="0">
              <a:buNone/>
            </a:pPr>
            <a:r>
              <a:rPr lang="cs-CZ" sz="2800" dirty="0" smtClean="0">
                <a:solidFill>
                  <a:schemeClr val="accent1">
                    <a:lumMod val="75000"/>
                  </a:schemeClr>
                </a:solidFill>
              </a:rPr>
              <a:t>Slyšet  </a:t>
            </a:r>
          </a:p>
          <a:p>
            <a:pPr marL="0" indent="0">
              <a:buNone/>
            </a:pPr>
            <a:endParaRPr lang="cs-CZ" sz="2800" dirty="0">
              <a:solidFill>
                <a:schemeClr val="accent1">
                  <a:lumMod val="75000"/>
                </a:schemeClr>
              </a:solidFill>
            </a:endParaRPr>
          </a:p>
          <a:p>
            <a:pPr marL="0" indent="0">
              <a:buNone/>
            </a:pPr>
            <a:r>
              <a:rPr lang="cs-CZ" sz="2800" dirty="0" smtClean="0">
                <a:solidFill>
                  <a:schemeClr val="accent1">
                    <a:lumMod val="75000"/>
                  </a:schemeClr>
                </a:solidFill>
              </a:rPr>
              <a:t>                                                       Mlýn</a:t>
            </a:r>
          </a:p>
          <a:p>
            <a:pPr marL="0" indent="0">
              <a:buNone/>
            </a:pPr>
            <a:endParaRPr lang="cs-CZ" sz="2800" dirty="0">
              <a:solidFill>
                <a:schemeClr val="accent1">
                  <a:lumMod val="75000"/>
                </a:schemeClr>
              </a:solidFill>
            </a:endParaRPr>
          </a:p>
          <a:p>
            <a:pPr marL="0" indent="0">
              <a:buNone/>
            </a:pPr>
            <a:r>
              <a:rPr lang="cs-CZ" sz="2800" dirty="0" smtClean="0">
                <a:solidFill>
                  <a:schemeClr val="accent1">
                    <a:lumMod val="75000"/>
                  </a:schemeClr>
                </a:solidFill>
              </a:rPr>
              <a:t>Blýskat se</a:t>
            </a:r>
          </a:p>
          <a:p>
            <a:pPr marL="0" indent="0">
              <a:buNone/>
            </a:pPr>
            <a:endParaRPr lang="cs-CZ" sz="2800" dirty="0">
              <a:solidFill>
                <a:schemeClr val="accent1">
                  <a:lumMod val="75000"/>
                </a:schemeClr>
              </a:solidFill>
            </a:endParaRPr>
          </a:p>
          <a:p>
            <a:pPr marL="0" indent="0">
              <a:buNone/>
            </a:pPr>
            <a:r>
              <a:rPr lang="cs-CZ" sz="2800" dirty="0" smtClean="0">
                <a:solidFill>
                  <a:schemeClr val="accent1">
                    <a:lumMod val="75000"/>
                  </a:schemeClr>
                </a:solidFill>
              </a:rPr>
              <a:t>                                                    Polykat   </a:t>
            </a:r>
          </a:p>
          <a:p>
            <a:pPr marL="0" indent="0">
              <a:buNone/>
            </a:pPr>
            <a:endParaRPr lang="cs-CZ" sz="2800" dirty="0">
              <a:solidFill>
                <a:schemeClr val="accent1">
                  <a:lumMod val="75000"/>
                </a:schemeClr>
              </a:solidFill>
            </a:endParaRPr>
          </a:p>
          <a:p>
            <a:pPr marL="0" indent="0">
              <a:buNone/>
            </a:pPr>
            <a:r>
              <a:rPr lang="cs-CZ" sz="2800" dirty="0" smtClean="0">
                <a:solidFill>
                  <a:schemeClr val="accent1">
                    <a:lumMod val="75000"/>
                  </a:schemeClr>
                </a:solidFill>
              </a:rPr>
              <a:t>Plynout</a:t>
            </a:r>
          </a:p>
          <a:p>
            <a:pPr marL="0" indent="0">
              <a:buNone/>
            </a:pPr>
            <a:endParaRPr lang="cs-CZ" sz="2800" dirty="0" smtClean="0"/>
          </a:p>
          <a:p>
            <a:pPr marL="0" indent="0">
              <a:buNone/>
            </a:pPr>
            <a:endParaRPr lang="cs-CZ" dirty="0"/>
          </a:p>
          <a:p>
            <a:pPr marL="0" indent="0">
              <a:buNone/>
            </a:pPr>
            <a:endParaRPr lang="cs-CZ" dirty="0"/>
          </a:p>
        </p:txBody>
      </p:sp>
      <p:pic>
        <p:nvPicPr>
          <p:cNvPr id="2050" name="Picture 2" descr="C:\Users\pc\AppData\Local\Microsoft\Windows\Temporary Internet Files\Content.IE5\UIFOX6ZY\MC90035899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46630" y="908720"/>
            <a:ext cx="1816913" cy="1730959"/>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pc\AppData\Local\Microsoft\Windows\Temporary Internet Files\Content.IE5\UIFOX6ZY\MP900404844[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6136" y="1268760"/>
            <a:ext cx="1656184" cy="165618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pc\AppData\Local\Microsoft\Windows\Temporary Internet Files\Content.IE5\A3BZKTVY\MC900371018[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72542" y="2924944"/>
            <a:ext cx="1848917" cy="153530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Users\pc\AppData\Local\Microsoft\Windows\Temporary Internet Files\Content.IE5\UIFOX6ZY\MC900441830[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72200" y="3550609"/>
            <a:ext cx="1454150" cy="1819275"/>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C:\Users\pc\AppData\Local\Microsoft\Windows\Temporary Internet Files\Content.IE5\PJ90FPQN\MP900401102[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913170" y="4594848"/>
            <a:ext cx="1683831" cy="1879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3804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346050"/>
          </a:xfrm>
        </p:spPr>
        <p:txBody>
          <a:bodyPr>
            <a:normAutofit fontScale="90000"/>
          </a:bodyPr>
          <a:lstStyle/>
          <a:p>
            <a:endParaRPr lang="cs-CZ" dirty="0"/>
          </a:p>
        </p:txBody>
      </p:sp>
      <p:sp>
        <p:nvSpPr>
          <p:cNvPr id="3" name="Zástupný symbol pro obsah 2"/>
          <p:cNvSpPr>
            <a:spLocks noGrp="1"/>
          </p:cNvSpPr>
          <p:nvPr>
            <p:ph idx="1"/>
          </p:nvPr>
        </p:nvSpPr>
        <p:spPr>
          <a:xfrm>
            <a:off x="467544" y="836712"/>
            <a:ext cx="8229600" cy="5616624"/>
          </a:xfrm>
        </p:spPr>
        <p:txBody>
          <a:bodyPr/>
          <a:lstStyle/>
          <a:p>
            <a:pPr marL="0" indent="0">
              <a:buNone/>
            </a:pPr>
            <a:r>
              <a:rPr lang="cs-CZ" dirty="0" smtClean="0">
                <a:solidFill>
                  <a:schemeClr val="accent1">
                    <a:lumMod val="75000"/>
                  </a:schemeClr>
                </a:solidFill>
              </a:rPr>
              <a:t>P</a:t>
            </a:r>
            <a:r>
              <a:rPr lang="cs-CZ" sz="2800" dirty="0" smtClean="0">
                <a:solidFill>
                  <a:schemeClr val="accent1">
                    <a:lumMod val="75000"/>
                  </a:schemeClr>
                </a:solidFill>
                <a:latin typeface="Times New Roman" pitchFamily="18" charset="0"/>
                <a:cs typeface="Times New Roman" pitchFamily="18" charset="0"/>
              </a:rPr>
              <a:t>lýtvat  (</a:t>
            </a:r>
            <a:r>
              <a:rPr lang="cs-CZ" sz="2000" i="1" dirty="0" smtClean="0">
                <a:latin typeface="Times New Roman" pitchFamily="18" charset="0"/>
                <a:cs typeface="Times New Roman" pitchFamily="18" charset="0"/>
              </a:rPr>
              <a:t>vyhodit jídlo</a:t>
            </a:r>
            <a:r>
              <a:rPr lang="cs-CZ" sz="2800" i="1" dirty="0" smtClean="0">
                <a:latin typeface="Times New Roman" pitchFamily="18" charset="0"/>
                <a:cs typeface="Times New Roman" pitchFamily="18" charset="0"/>
              </a:rPr>
              <a:t>, </a:t>
            </a:r>
            <a:r>
              <a:rPr lang="cs-CZ" sz="2000" i="1" dirty="0" smtClean="0">
                <a:latin typeface="Times New Roman" pitchFamily="18" charset="0"/>
                <a:cs typeface="Times New Roman" pitchFamily="18" charset="0"/>
              </a:rPr>
              <a:t>nešetřit</a:t>
            </a:r>
            <a:r>
              <a:rPr lang="cs-CZ" sz="2800" i="1" dirty="0">
                <a:solidFill>
                  <a:schemeClr val="accent1">
                    <a:lumMod val="75000"/>
                  </a:schemeClr>
                </a:solidFill>
                <a:latin typeface="Times New Roman" pitchFamily="18" charset="0"/>
                <a:cs typeface="Times New Roman" pitchFamily="18" charset="0"/>
              </a:rPr>
              <a:t>)</a:t>
            </a:r>
            <a:endParaRPr lang="cs-CZ" sz="2000" dirty="0" smtClean="0">
              <a:solidFill>
                <a:schemeClr val="accent1">
                  <a:lumMod val="75000"/>
                </a:schemeClr>
              </a:solidFill>
              <a:latin typeface="Times New Roman" pitchFamily="18" charset="0"/>
              <a:cs typeface="Times New Roman" pitchFamily="18" charset="0"/>
            </a:endParaRPr>
          </a:p>
          <a:p>
            <a:pPr marL="0" indent="0">
              <a:buNone/>
            </a:pPr>
            <a:endParaRPr lang="cs-CZ" sz="2800" dirty="0">
              <a:solidFill>
                <a:schemeClr val="accent1">
                  <a:lumMod val="75000"/>
                </a:schemeClr>
              </a:solidFill>
              <a:latin typeface="Times New Roman" pitchFamily="18" charset="0"/>
              <a:cs typeface="Times New Roman" pitchFamily="18" charset="0"/>
            </a:endParaRPr>
          </a:p>
          <a:p>
            <a:pPr marL="0" indent="0">
              <a:buNone/>
            </a:pPr>
            <a:r>
              <a:rPr lang="cs-CZ" sz="2800" dirty="0" smtClean="0">
                <a:solidFill>
                  <a:schemeClr val="accent1">
                    <a:lumMod val="75000"/>
                  </a:schemeClr>
                </a:solidFill>
                <a:latin typeface="Times New Roman" pitchFamily="18" charset="0"/>
                <a:cs typeface="Times New Roman" pitchFamily="18" charset="0"/>
              </a:rPr>
              <a:t>                                          Lýko</a:t>
            </a:r>
          </a:p>
          <a:p>
            <a:pPr marL="0" indent="0">
              <a:buNone/>
            </a:pPr>
            <a:endParaRPr lang="cs-CZ" sz="2800" dirty="0">
              <a:solidFill>
                <a:schemeClr val="accent1">
                  <a:lumMod val="75000"/>
                </a:schemeClr>
              </a:solidFill>
              <a:latin typeface="Times New Roman" pitchFamily="18" charset="0"/>
              <a:cs typeface="Times New Roman" pitchFamily="18" charset="0"/>
            </a:endParaRPr>
          </a:p>
          <a:p>
            <a:pPr marL="0" indent="0">
              <a:buNone/>
            </a:pPr>
            <a:r>
              <a:rPr lang="cs-CZ" sz="2800" dirty="0" smtClean="0">
                <a:solidFill>
                  <a:schemeClr val="accent1">
                    <a:lumMod val="75000"/>
                  </a:schemeClr>
                </a:solidFill>
                <a:latin typeface="Times New Roman" pitchFamily="18" charset="0"/>
                <a:cs typeface="Times New Roman" pitchFamily="18" charset="0"/>
              </a:rPr>
              <a:t>Lýtko</a:t>
            </a:r>
          </a:p>
          <a:p>
            <a:pPr marL="0" indent="0">
              <a:buNone/>
            </a:pPr>
            <a:endParaRPr lang="cs-CZ" sz="2800" dirty="0">
              <a:solidFill>
                <a:schemeClr val="accent1">
                  <a:lumMod val="75000"/>
                </a:schemeClr>
              </a:solidFill>
              <a:latin typeface="Times New Roman" pitchFamily="18" charset="0"/>
              <a:cs typeface="Times New Roman" pitchFamily="18" charset="0"/>
            </a:endParaRPr>
          </a:p>
          <a:p>
            <a:pPr marL="0" indent="0">
              <a:buNone/>
            </a:pPr>
            <a:r>
              <a:rPr lang="cs-CZ" sz="2800" dirty="0" smtClean="0">
                <a:solidFill>
                  <a:schemeClr val="accent1">
                    <a:lumMod val="75000"/>
                  </a:schemeClr>
                </a:solidFill>
                <a:latin typeface="Times New Roman" pitchFamily="18" charset="0"/>
                <a:cs typeface="Times New Roman" pitchFamily="18" charset="0"/>
              </a:rPr>
              <a:t>                                                   Lyže</a:t>
            </a:r>
          </a:p>
          <a:p>
            <a:pPr marL="0" indent="0">
              <a:buNone/>
            </a:pPr>
            <a:endParaRPr lang="cs-CZ" sz="2800" dirty="0">
              <a:solidFill>
                <a:schemeClr val="accent1">
                  <a:lumMod val="75000"/>
                </a:schemeClr>
              </a:solidFill>
              <a:latin typeface="Times New Roman" pitchFamily="18" charset="0"/>
              <a:cs typeface="Times New Roman" pitchFamily="18" charset="0"/>
            </a:endParaRPr>
          </a:p>
          <a:p>
            <a:pPr marL="0" indent="0">
              <a:buNone/>
            </a:pPr>
            <a:r>
              <a:rPr lang="cs-CZ" sz="2800" dirty="0" smtClean="0">
                <a:solidFill>
                  <a:schemeClr val="accent1">
                    <a:lumMod val="75000"/>
                  </a:schemeClr>
                </a:solidFill>
                <a:latin typeface="Times New Roman" pitchFamily="18" charset="0"/>
                <a:cs typeface="Times New Roman" pitchFamily="18" charset="0"/>
              </a:rPr>
              <a:t>vzlykat</a:t>
            </a:r>
            <a:endParaRPr lang="cs-CZ" dirty="0">
              <a:solidFill>
                <a:schemeClr val="accent1">
                  <a:lumMod val="75000"/>
                </a:schemeClr>
              </a:solidFill>
            </a:endParaRPr>
          </a:p>
        </p:txBody>
      </p:sp>
      <p:pic>
        <p:nvPicPr>
          <p:cNvPr id="3074" name="Picture 2" descr="C:\Users\pc\AppData\Local\Microsoft\Windows\Temporary Internet Files\Content.IE5\GJ8014QZ\MC90040781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056" y="1617216"/>
            <a:ext cx="1308100" cy="18415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pc\AppData\Local\Microsoft\Windows\Temporary Internet Files\Content.IE5\A3BZKTVY\MP900424347[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0995" t="-13040" r="-995" b="13040"/>
          <a:stretch/>
        </p:blipFill>
        <p:spPr bwMode="auto">
          <a:xfrm>
            <a:off x="1835696" y="2292714"/>
            <a:ext cx="1728192" cy="1669775"/>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descr="C:\Users\pc\AppData\Local\Microsoft\Windows\Temporary Internet Files\Content.IE5\GJ8014QZ\MC900232438[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30106" y="3458716"/>
            <a:ext cx="1735248" cy="185294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Users\pc\AppData\Local\Microsoft\Windows\Temporary Internet Files\Content.IE5\PJ90FPQN\MC900404203[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200920" y="4509120"/>
            <a:ext cx="1562100" cy="181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1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260648"/>
            <a:ext cx="8229600" cy="566936"/>
          </a:xfrm>
        </p:spPr>
        <p:txBody>
          <a:bodyPr>
            <a:normAutofit fontScale="90000"/>
          </a:bodyPr>
          <a:lstStyle/>
          <a:p>
            <a:endParaRPr lang="cs-CZ" b="1" dirty="0"/>
          </a:p>
        </p:txBody>
      </p:sp>
      <p:sp>
        <p:nvSpPr>
          <p:cNvPr id="3" name="Zástupný symbol pro obsah 2"/>
          <p:cNvSpPr>
            <a:spLocks noGrp="1"/>
          </p:cNvSpPr>
          <p:nvPr>
            <p:ph idx="1"/>
          </p:nvPr>
        </p:nvSpPr>
        <p:spPr>
          <a:xfrm>
            <a:off x="179512" y="908720"/>
            <a:ext cx="8229600" cy="5616624"/>
          </a:xfrm>
        </p:spPr>
        <p:txBody>
          <a:bodyPr>
            <a:normAutofit/>
          </a:bodyPr>
          <a:lstStyle/>
          <a:p>
            <a:pPr marL="0" indent="0">
              <a:buNone/>
            </a:pPr>
            <a:r>
              <a:rPr lang="cs-CZ" sz="2800" dirty="0" smtClean="0">
                <a:solidFill>
                  <a:schemeClr val="accent1">
                    <a:lumMod val="75000"/>
                  </a:schemeClr>
                </a:solidFill>
                <a:latin typeface="Times New Roman" pitchFamily="18" charset="0"/>
                <a:cs typeface="Times New Roman" pitchFamily="18" charset="0"/>
              </a:rPr>
              <a:t>Lysý</a:t>
            </a:r>
          </a:p>
          <a:p>
            <a:pPr marL="0" indent="0">
              <a:buNone/>
            </a:pPr>
            <a:endParaRPr lang="cs-CZ" sz="2800" dirty="0" smtClean="0">
              <a:solidFill>
                <a:schemeClr val="accent1">
                  <a:lumMod val="75000"/>
                </a:schemeClr>
              </a:solidFill>
              <a:latin typeface="Times New Roman" pitchFamily="18" charset="0"/>
              <a:cs typeface="Times New Roman" pitchFamily="18" charset="0"/>
            </a:endParaRPr>
          </a:p>
          <a:p>
            <a:pPr marL="0" indent="0">
              <a:buNone/>
            </a:pPr>
            <a:endParaRPr lang="cs-CZ" sz="2800" dirty="0">
              <a:solidFill>
                <a:schemeClr val="accent1">
                  <a:lumMod val="75000"/>
                </a:schemeClr>
              </a:solidFill>
              <a:latin typeface="Times New Roman" pitchFamily="18" charset="0"/>
              <a:cs typeface="Times New Roman" pitchFamily="18" charset="0"/>
            </a:endParaRPr>
          </a:p>
          <a:p>
            <a:pPr marL="0" indent="0">
              <a:buNone/>
            </a:pPr>
            <a:endParaRPr lang="cs-CZ" sz="2800" dirty="0">
              <a:solidFill>
                <a:schemeClr val="accent1">
                  <a:lumMod val="75000"/>
                </a:schemeClr>
              </a:solidFill>
              <a:latin typeface="Times New Roman" pitchFamily="18" charset="0"/>
              <a:cs typeface="Times New Roman" pitchFamily="18" charset="0"/>
            </a:endParaRPr>
          </a:p>
          <a:p>
            <a:pPr marL="0" indent="0">
              <a:buNone/>
            </a:pPr>
            <a:r>
              <a:rPr lang="cs-CZ" sz="2800" dirty="0" smtClean="0">
                <a:solidFill>
                  <a:schemeClr val="accent1">
                    <a:lumMod val="75000"/>
                  </a:schemeClr>
                </a:solidFill>
                <a:latin typeface="Times New Roman" pitchFamily="18" charset="0"/>
                <a:cs typeface="Times New Roman" pitchFamily="18" charset="0"/>
              </a:rPr>
              <a:t>                                   Plyš</a:t>
            </a:r>
          </a:p>
          <a:p>
            <a:pPr marL="0" indent="0">
              <a:buNone/>
            </a:pPr>
            <a:endParaRPr lang="cs-CZ" sz="2800" dirty="0">
              <a:solidFill>
                <a:schemeClr val="accent1">
                  <a:lumMod val="75000"/>
                </a:schemeClr>
              </a:solidFill>
              <a:latin typeface="Times New Roman" pitchFamily="18" charset="0"/>
              <a:cs typeface="Times New Roman" pitchFamily="18" charset="0"/>
            </a:endParaRPr>
          </a:p>
          <a:p>
            <a:pPr marL="0" indent="0">
              <a:buNone/>
            </a:pPr>
            <a:endParaRPr lang="cs-CZ" sz="2800" dirty="0" smtClean="0">
              <a:solidFill>
                <a:schemeClr val="accent1">
                  <a:lumMod val="75000"/>
                </a:schemeClr>
              </a:solidFill>
              <a:latin typeface="Times New Roman" pitchFamily="18" charset="0"/>
              <a:cs typeface="Times New Roman" pitchFamily="18" charset="0"/>
            </a:endParaRPr>
          </a:p>
          <a:p>
            <a:pPr marL="0" indent="0">
              <a:buNone/>
            </a:pPr>
            <a:r>
              <a:rPr lang="cs-CZ" sz="2800" dirty="0" smtClean="0">
                <a:solidFill>
                  <a:schemeClr val="accent1">
                    <a:lumMod val="75000"/>
                  </a:schemeClr>
                </a:solidFill>
                <a:latin typeface="Times New Roman" pitchFamily="18" charset="0"/>
                <a:cs typeface="Times New Roman" pitchFamily="18" charset="0"/>
              </a:rPr>
              <a:t>Pelyněk </a:t>
            </a:r>
            <a:r>
              <a:rPr lang="cs-CZ" sz="2000" i="1" dirty="0" smtClean="0">
                <a:solidFill>
                  <a:schemeClr val="accent1">
                    <a:lumMod val="75000"/>
                  </a:schemeClr>
                </a:solidFill>
                <a:latin typeface="Times New Roman" pitchFamily="18" charset="0"/>
                <a:cs typeface="Times New Roman" pitchFamily="18" charset="0"/>
              </a:rPr>
              <a:t>(hořká bylina)</a:t>
            </a:r>
            <a:endParaRPr lang="cs-CZ" sz="2800" dirty="0">
              <a:solidFill>
                <a:schemeClr val="accent1">
                  <a:lumMod val="75000"/>
                </a:schemeClr>
              </a:solidFill>
              <a:latin typeface="Times New Roman" pitchFamily="18" charset="0"/>
              <a:cs typeface="Times New Roman" pitchFamily="18" charset="0"/>
            </a:endParaRPr>
          </a:p>
        </p:txBody>
      </p:sp>
      <p:pic>
        <p:nvPicPr>
          <p:cNvPr id="4098" name="Picture 2" descr="C:\Users\pc\AppData\Local\Microsoft\Windows\Temporary Internet Files\Content.IE5\GJ8014QZ\MP900400185[1].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9528" t="-7410" b="-1"/>
          <a:stretch/>
        </p:blipFill>
        <p:spPr bwMode="auto">
          <a:xfrm flipH="1">
            <a:off x="1835696" y="1196752"/>
            <a:ext cx="1584176" cy="1536204"/>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pc\AppData\Local\Microsoft\Windows\Temporary Internet Files\Content.IE5\PJ90FPQN\MC900355675[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3968" y="2348880"/>
            <a:ext cx="1581912" cy="1826057"/>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C:\Users\pc\AppData\Local\Microsoft\Windows\Temporary Internet Files\Content.IE5\UIFOX6ZY\MC90003016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82683" y="4174937"/>
            <a:ext cx="938174" cy="18452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244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p:spPr>
        <p:txBody>
          <a:bodyPr>
            <a:normAutofit fontScale="90000"/>
          </a:bodyPr>
          <a:lstStyle/>
          <a:p>
            <a:pPr algn="l"/>
            <a:r>
              <a:rPr lang="cs-CZ" sz="2800" dirty="0" smtClean="0">
                <a:solidFill>
                  <a:schemeClr val="accent1">
                    <a:lumMod val="75000"/>
                  </a:schemeClr>
                </a:solidFill>
                <a:latin typeface="Times New Roman" pitchFamily="18" charset="0"/>
                <a:cs typeface="Times New Roman" pitchFamily="18" charset="0"/>
              </a:rPr>
              <a:t>Najděte slova, které sem nepatří</a:t>
            </a:r>
            <a:br>
              <a:rPr lang="cs-CZ" sz="2800" dirty="0" smtClean="0">
                <a:solidFill>
                  <a:schemeClr val="accent1">
                    <a:lumMod val="75000"/>
                  </a:schemeClr>
                </a:solidFill>
                <a:latin typeface="Times New Roman" pitchFamily="18" charset="0"/>
                <a:cs typeface="Times New Roman" pitchFamily="18" charset="0"/>
              </a:rPr>
            </a:br>
            <a:endParaRPr lang="cs-CZ" sz="2800" dirty="0">
              <a:solidFill>
                <a:schemeClr val="accent1">
                  <a:lumMod val="75000"/>
                </a:schemeClr>
              </a:solidFill>
              <a:latin typeface="Times New Roman" pitchFamily="18" charset="0"/>
              <a:cs typeface="Times New Roman" pitchFamily="18" charset="0"/>
            </a:endParaRPr>
          </a:p>
        </p:txBody>
      </p:sp>
      <p:sp>
        <p:nvSpPr>
          <p:cNvPr id="3" name="Zástupný symbol pro obsah 2"/>
          <p:cNvSpPr>
            <a:spLocks noGrp="1"/>
          </p:cNvSpPr>
          <p:nvPr>
            <p:ph idx="1"/>
          </p:nvPr>
        </p:nvSpPr>
        <p:spPr>
          <a:xfrm>
            <a:off x="457200" y="980729"/>
            <a:ext cx="8229600" cy="5145436"/>
          </a:xfrm>
        </p:spPr>
        <p:txBody>
          <a:bodyPr/>
          <a:lstStyle/>
          <a:p>
            <a:r>
              <a:rPr lang="cs-CZ" dirty="0" smtClean="0"/>
              <a:t>Ml-n, ml-</a:t>
            </a:r>
            <a:r>
              <a:rPr lang="cs-CZ" dirty="0" err="1" smtClean="0"/>
              <a:t>nářka</a:t>
            </a:r>
            <a:r>
              <a:rPr lang="cs-CZ" dirty="0" smtClean="0"/>
              <a:t>, ml-t, ml-</a:t>
            </a:r>
            <a:r>
              <a:rPr lang="cs-CZ" dirty="0" err="1" smtClean="0"/>
              <a:t>nek</a:t>
            </a:r>
            <a:r>
              <a:rPr lang="cs-CZ" dirty="0" smtClean="0"/>
              <a:t>, ml-</a:t>
            </a:r>
            <a:r>
              <a:rPr lang="cs-CZ" dirty="0" err="1" smtClean="0"/>
              <a:t>nské</a:t>
            </a:r>
            <a:endParaRPr lang="cs-CZ" dirty="0" smtClean="0"/>
          </a:p>
          <a:p>
            <a:r>
              <a:rPr lang="cs-CZ" dirty="0" err="1" smtClean="0"/>
              <a:t>Sl</a:t>
            </a:r>
            <a:r>
              <a:rPr lang="cs-CZ" dirty="0" smtClean="0"/>
              <a:t>-šel, nesl-</a:t>
            </a:r>
            <a:r>
              <a:rPr lang="cs-CZ" dirty="0" err="1" smtClean="0"/>
              <a:t>šně</a:t>
            </a:r>
            <a:r>
              <a:rPr lang="cs-CZ" dirty="0" smtClean="0"/>
              <a:t>, </a:t>
            </a:r>
            <a:r>
              <a:rPr lang="cs-CZ" dirty="0" err="1" smtClean="0"/>
              <a:t>nedosl-chavá</a:t>
            </a:r>
            <a:r>
              <a:rPr lang="cs-CZ" dirty="0" smtClean="0"/>
              <a:t>, </a:t>
            </a:r>
            <a:r>
              <a:rPr lang="cs-CZ" dirty="0" err="1" smtClean="0"/>
              <a:t>sl</a:t>
            </a:r>
            <a:r>
              <a:rPr lang="cs-CZ" dirty="0" smtClean="0"/>
              <a:t>-na</a:t>
            </a:r>
          </a:p>
          <a:p>
            <a:r>
              <a:rPr lang="cs-CZ" dirty="0" err="1" smtClean="0"/>
              <a:t>Pl</a:t>
            </a:r>
            <a:r>
              <a:rPr lang="cs-CZ" dirty="0" smtClean="0"/>
              <a:t>-n, </a:t>
            </a:r>
            <a:r>
              <a:rPr lang="cs-CZ" dirty="0" err="1" smtClean="0"/>
              <a:t>pl-nout</a:t>
            </a:r>
            <a:r>
              <a:rPr lang="cs-CZ" dirty="0" smtClean="0"/>
              <a:t>, </a:t>
            </a:r>
            <a:r>
              <a:rPr lang="cs-CZ" dirty="0" err="1" smtClean="0"/>
              <a:t>pl-seň</a:t>
            </a:r>
            <a:r>
              <a:rPr lang="cs-CZ" dirty="0" smtClean="0"/>
              <a:t>, </a:t>
            </a:r>
            <a:r>
              <a:rPr lang="cs-CZ" dirty="0" err="1" smtClean="0"/>
              <a:t>upl-nulý</a:t>
            </a:r>
            <a:r>
              <a:rPr lang="cs-CZ" dirty="0" smtClean="0"/>
              <a:t>, </a:t>
            </a:r>
            <a:r>
              <a:rPr lang="cs-CZ" dirty="0" err="1" smtClean="0"/>
              <a:t>svítipl</a:t>
            </a:r>
            <a:r>
              <a:rPr lang="cs-CZ" dirty="0" smtClean="0"/>
              <a:t>-n</a:t>
            </a:r>
          </a:p>
          <a:p>
            <a:r>
              <a:rPr lang="cs-CZ" dirty="0" smtClean="0"/>
              <a:t>L-že, l-</a:t>
            </a:r>
            <a:r>
              <a:rPr lang="cs-CZ" dirty="0" err="1" smtClean="0"/>
              <a:t>žnice</a:t>
            </a:r>
            <a:r>
              <a:rPr lang="cs-CZ" dirty="0" smtClean="0"/>
              <a:t>, l-</a:t>
            </a:r>
            <a:r>
              <a:rPr lang="cs-CZ" dirty="0" err="1" smtClean="0"/>
              <a:t>žařka</a:t>
            </a:r>
            <a:r>
              <a:rPr lang="cs-CZ" dirty="0" smtClean="0"/>
              <a:t>, l-</a:t>
            </a:r>
            <a:r>
              <a:rPr lang="cs-CZ" dirty="0" err="1" smtClean="0"/>
              <a:t>ná</a:t>
            </a:r>
            <a:r>
              <a:rPr lang="cs-CZ" dirty="0" smtClean="0"/>
              <a:t>, </a:t>
            </a:r>
            <a:r>
              <a:rPr lang="cs-CZ" dirty="0" err="1" smtClean="0"/>
              <a:t>zal-žovat</a:t>
            </a:r>
            <a:r>
              <a:rPr lang="cs-CZ" dirty="0" smtClean="0"/>
              <a:t> si</a:t>
            </a:r>
          </a:p>
          <a:p>
            <a:r>
              <a:rPr lang="cs-CZ" dirty="0" smtClean="0"/>
              <a:t>L-</a:t>
            </a:r>
            <a:r>
              <a:rPr lang="cs-CZ" dirty="0" err="1" smtClean="0"/>
              <a:t>sina</a:t>
            </a:r>
            <a:r>
              <a:rPr lang="cs-CZ" dirty="0" smtClean="0"/>
              <a:t>, l-</a:t>
            </a:r>
            <a:r>
              <a:rPr lang="cs-CZ" dirty="0" err="1" smtClean="0"/>
              <a:t>ska</a:t>
            </a:r>
            <a:r>
              <a:rPr lang="cs-CZ" dirty="0" smtClean="0"/>
              <a:t>, l-</a:t>
            </a:r>
            <a:r>
              <a:rPr lang="cs-CZ" dirty="0" err="1" smtClean="0"/>
              <a:t>ška</a:t>
            </a:r>
            <a:r>
              <a:rPr lang="cs-CZ" dirty="0" smtClean="0"/>
              <a:t>, l-</a:t>
            </a:r>
            <a:r>
              <a:rPr lang="cs-CZ" dirty="0" err="1" smtClean="0"/>
              <a:t>sý</a:t>
            </a:r>
            <a:r>
              <a:rPr lang="cs-CZ" dirty="0" smtClean="0"/>
              <a:t>, L-</a:t>
            </a:r>
            <a:r>
              <a:rPr lang="cs-CZ" dirty="0" err="1" smtClean="0"/>
              <a:t>sá</a:t>
            </a:r>
            <a:r>
              <a:rPr lang="cs-CZ" dirty="0" smtClean="0"/>
              <a:t> hora</a:t>
            </a:r>
          </a:p>
          <a:p>
            <a:r>
              <a:rPr lang="cs-CZ" dirty="0" err="1" smtClean="0"/>
              <a:t>Pol</a:t>
            </a:r>
            <a:r>
              <a:rPr lang="cs-CZ" dirty="0" smtClean="0"/>
              <a:t>-kání, </a:t>
            </a:r>
            <a:r>
              <a:rPr lang="cs-CZ" dirty="0" err="1" smtClean="0"/>
              <a:t>vzl-kot</a:t>
            </a:r>
            <a:r>
              <a:rPr lang="cs-CZ" dirty="0" smtClean="0"/>
              <a:t>, l-</a:t>
            </a:r>
            <a:r>
              <a:rPr lang="cs-CZ" dirty="0" err="1" smtClean="0"/>
              <a:t>pový</a:t>
            </a:r>
            <a:r>
              <a:rPr lang="cs-CZ" dirty="0" smtClean="0"/>
              <a:t>, </a:t>
            </a:r>
            <a:r>
              <a:rPr lang="cs-CZ" dirty="0" err="1" smtClean="0"/>
              <a:t>pol-kač</a:t>
            </a:r>
            <a:r>
              <a:rPr lang="cs-CZ" dirty="0" smtClean="0"/>
              <a:t> mečů</a:t>
            </a:r>
          </a:p>
          <a:p>
            <a:pPr marL="0" indent="0">
              <a:buNone/>
            </a:pPr>
            <a:endParaRPr lang="cs-CZ" dirty="0"/>
          </a:p>
        </p:txBody>
      </p:sp>
    </p:spTree>
    <p:extLst>
      <p:ext uri="{BB962C8B-B14F-4D97-AF65-F5344CB8AC3E}">
        <p14:creationId xmlns:p14="http://schemas.microsoft.com/office/powerpoint/2010/main" val="8258175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800" dirty="0" smtClean="0">
                <a:solidFill>
                  <a:schemeClr val="accent1">
                    <a:lumMod val="75000"/>
                  </a:schemeClr>
                </a:solidFill>
                <a:latin typeface="Times New Roman" pitchFamily="18" charset="0"/>
                <a:cs typeface="Times New Roman" pitchFamily="18" charset="0"/>
              </a:rPr>
              <a:t>Doplň do textu </a:t>
            </a:r>
            <a:r>
              <a:rPr lang="cs-CZ" sz="2800" dirty="0" err="1" smtClean="0">
                <a:solidFill>
                  <a:schemeClr val="accent1">
                    <a:lumMod val="75000"/>
                  </a:schemeClr>
                </a:solidFill>
                <a:latin typeface="Times New Roman" pitchFamily="18" charset="0"/>
                <a:cs typeface="Times New Roman" pitchFamily="18" charset="0"/>
              </a:rPr>
              <a:t>i,í</a:t>
            </a:r>
            <a:r>
              <a:rPr lang="cs-CZ" sz="2800" dirty="0" smtClean="0">
                <a:solidFill>
                  <a:schemeClr val="accent1">
                    <a:lumMod val="75000"/>
                  </a:schemeClr>
                </a:solidFill>
                <a:latin typeface="Times New Roman" pitchFamily="18" charset="0"/>
                <a:cs typeface="Times New Roman" pitchFamily="18" charset="0"/>
              </a:rPr>
              <a:t>/</a:t>
            </a:r>
            <a:r>
              <a:rPr lang="cs-CZ" sz="2800" dirty="0" err="1" smtClean="0">
                <a:solidFill>
                  <a:schemeClr val="accent1">
                    <a:lumMod val="75000"/>
                  </a:schemeClr>
                </a:solidFill>
                <a:latin typeface="Times New Roman" pitchFamily="18" charset="0"/>
                <a:cs typeface="Times New Roman" pitchFamily="18" charset="0"/>
              </a:rPr>
              <a:t>y,ý</a:t>
            </a:r>
            <a:r>
              <a:rPr lang="cs-CZ" sz="2800" dirty="0" smtClean="0">
                <a:latin typeface="Times New Roman" pitchFamily="18" charset="0"/>
                <a:cs typeface="Times New Roman" pitchFamily="18" charset="0"/>
              </a:rPr>
              <a:t/>
            </a:r>
            <a:br>
              <a:rPr lang="cs-CZ" sz="2800" dirty="0" smtClean="0">
                <a:latin typeface="Times New Roman" pitchFamily="18" charset="0"/>
                <a:cs typeface="Times New Roman" pitchFamily="18" charset="0"/>
              </a:rPr>
            </a:br>
            <a:endParaRPr lang="cs-CZ" sz="2800" dirty="0">
              <a:latin typeface="Times New Roman" pitchFamily="18" charset="0"/>
              <a:cs typeface="Times New Roman" pitchFamily="18" charset="0"/>
            </a:endParaRPr>
          </a:p>
        </p:txBody>
      </p:sp>
      <p:sp>
        <p:nvSpPr>
          <p:cNvPr id="3" name="Zástupný symbol pro obsah 2"/>
          <p:cNvSpPr>
            <a:spLocks noGrp="1"/>
          </p:cNvSpPr>
          <p:nvPr>
            <p:ph idx="1"/>
          </p:nvPr>
        </p:nvSpPr>
        <p:spPr>
          <a:xfrm>
            <a:off x="457200" y="1124745"/>
            <a:ext cx="8229600" cy="5001420"/>
          </a:xfrm>
        </p:spPr>
        <p:txBody>
          <a:bodyPr/>
          <a:lstStyle/>
          <a:p>
            <a:r>
              <a:rPr lang="cs-CZ" dirty="0" smtClean="0"/>
              <a:t>Všechno se tu </a:t>
            </a:r>
            <a:r>
              <a:rPr lang="cs-CZ" dirty="0" err="1" smtClean="0"/>
              <a:t>bl-ská</a:t>
            </a:r>
            <a:r>
              <a:rPr lang="cs-CZ" dirty="0" smtClean="0"/>
              <a:t> novotou. Pepík  sjíždí kopec na nových l-</a:t>
            </a:r>
            <a:r>
              <a:rPr lang="cs-CZ" dirty="0" err="1" smtClean="0"/>
              <a:t>žích</a:t>
            </a:r>
            <a:r>
              <a:rPr lang="cs-CZ" dirty="0" smtClean="0"/>
              <a:t>. </a:t>
            </a:r>
            <a:r>
              <a:rPr lang="cs-CZ" dirty="0" err="1" smtClean="0"/>
              <a:t>Bl-zko</a:t>
            </a:r>
            <a:r>
              <a:rPr lang="cs-CZ" dirty="0" smtClean="0"/>
              <a:t> Hulína je malá obora. V lese jsme našli </a:t>
            </a:r>
            <a:r>
              <a:rPr lang="cs-CZ" dirty="0" err="1" smtClean="0"/>
              <a:t>nal-čenou</a:t>
            </a:r>
            <a:r>
              <a:rPr lang="cs-CZ" dirty="0" smtClean="0"/>
              <a:t> past . Kolem ml-na tiše </a:t>
            </a:r>
            <a:r>
              <a:rPr lang="cs-CZ" dirty="0" err="1" smtClean="0"/>
              <a:t>pl</a:t>
            </a:r>
            <a:r>
              <a:rPr lang="cs-CZ" dirty="0" smtClean="0"/>
              <a:t>-ne malý potůček. Letos se na zahradách přemnožili </a:t>
            </a:r>
            <a:r>
              <a:rPr lang="cs-CZ" dirty="0" err="1" smtClean="0"/>
              <a:t>sl-máci</a:t>
            </a:r>
            <a:r>
              <a:rPr lang="cs-CZ" dirty="0" smtClean="0"/>
              <a:t>. Stará paní nesl-</a:t>
            </a:r>
            <a:r>
              <a:rPr lang="cs-CZ" dirty="0" err="1" smtClean="0"/>
              <a:t>šela</a:t>
            </a:r>
            <a:r>
              <a:rPr lang="cs-CZ" dirty="0" smtClean="0"/>
              <a:t> </a:t>
            </a:r>
            <a:r>
              <a:rPr lang="cs-CZ" dirty="0" err="1" smtClean="0"/>
              <a:t>přilíždějící</a:t>
            </a:r>
            <a:r>
              <a:rPr lang="cs-CZ" dirty="0" smtClean="0"/>
              <a:t> auto. Ze starého </a:t>
            </a:r>
            <a:r>
              <a:rPr lang="cs-CZ" dirty="0" err="1" smtClean="0"/>
              <a:t>pl-šového</a:t>
            </a:r>
            <a:r>
              <a:rPr lang="cs-CZ" dirty="0" smtClean="0"/>
              <a:t> kožíšku mi maminka ušila hračku. Bab-</a:t>
            </a:r>
            <a:r>
              <a:rPr lang="cs-CZ" dirty="0" err="1" smtClean="0"/>
              <a:t>čka</a:t>
            </a:r>
            <a:r>
              <a:rPr lang="cs-CZ" dirty="0" smtClean="0"/>
              <a:t> ochutnala pel-</a:t>
            </a:r>
            <a:r>
              <a:rPr lang="cs-CZ" dirty="0" err="1" smtClean="0"/>
              <a:t>ňkový</a:t>
            </a:r>
            <a:r>
              <a:rPr lang="cs-CZ" dirty="0" smtClean="0"/>
              <a:t> čaj.</a:t>
            </a:r>
            <a:endParaRPr lang="cs-CZ" dirty="0"/>
          </a:p>
        </p:txBody>
      </p:sp>
    </p:spTree>
    <p:extLst>
      <p:ext uri="{BB962C8B-B14F-4D97-AF65-F5344CB8AC3E}">
        <p14:creationId xmlns:p14="http://schemas.microsoft.com/office/powerpoint/2010/main" val="6842118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859216" cy="922114"/>
          </a:xfrm>
        </p:spPr>
        <p:txBody>
          <a:bodyPr>
            <a:normAutofit/>
          </a:bodyPr>
          <a:lstStyle/>
          <a:p>
            <a:pPr algn="l"/>
            <a:r>
              <a:rPr lang="cs-CZ" sz="3200" dirty="0" smtClean="0"/>
              <a:t>Doplň </a:t>
            </a:r>
            <a:r>
              <a:rPr lang="cs-CZ" sz="3200" dirty="0" err="1" smtClean="0"/>
              <a:t>i,í</a:t>
            </a:r>
            <a:r>
              <a:rPr lang="cs-CZ" sz="3200" dirty="0" smtClean="0"/>
              <a:t>/</a:t>
            </a:r>
            <a:r>
              <a:rPr lang="cs-CZ" sz="3200" dirty="0" err="1" smtClean="0"/>
              <a:t>y,ý</a:t>
            </a:r>
            <a:r>
              <a:rPr lang="cs-CZ" sz="3200" dirty="0" smtClean="0"/>
              <a:t>           </a:t>
            </a:r>
            <a:r>
              <a:rPr lang="cs-CZ" sz="3200" dirty="0" err="1" smtClean="0"/>
              <a:t>i,í</a:t>
            </a:r>
            <a:r>
              <a:rPr lang="cs-CZ" sz="3200" dirty="0" smtClean="0"/>
              <a:t> – červená   </a:t>
            </a:r>
            <a:r>
              <a:rPr lang="cs-CZ" sz="3200" dirty="0" err="1" smtClean="0"/>
              <a:t>y,ý</a:t>
            </a:r>
            <a:r>
              <a:rPr lang="cs-CZ" sz="3200" dirty="0" smtClean="0"/>
              <a:t> - růžová</a:t>
            </a:r>
            <a:endParaRPr lang="cs-CZ" sz="3200" dirty="0"/>
          </a:p>
        </p:txBody>
      </p:sp>
      <p:pic>
        <p:nvPicPr>
          <p:cNvPr id="4" name="Zástupný symbol pro obsah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9203" t="4430" r="2916" b="13897"/>
          <a:stretch/>
        </p:blipFill>
        <p:spPr>
          <a:xfrm>
            <a:off x="2267744" y="1159034"/>
            <a:ext cx="4752528" cy="5582334"/>
          </a:xfrm>
        </p:spPr>
      </p:pic>
    </p:spTree>
    <p:extLst>
      <p:ext uri="{BB962C8B-B14F-4D97-AF65-F5344CB8AC3E}">
        <p14:creationId xmlns:p14="http://schemas.microsoft.com/office/powerpoint/2010/main" val="17985827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dirty="0" smtClean="0">
                <a:solidFill>
                  <a:schemeClr val="accent1">
                    <a:lumMod val="75000"/>
                  </a:schemeClr>
                </a:solidFill>
              </a:rPr>
              <a:t>ŘESENÍ</a:t>
            </a:r>
            <a:endParaRPr lang="cs-CZ" dirty="0">
              <a:solidFill>
                <a:schemeClr val="accent1">
                  <a:lumMod val="75000"/>
                </a:schemeClr>
              </a:solidFill>
            </a:endParaRPr>
          </a:p>
        </p:txBody>
      </p:sp>
      <p:sp>
        <p:nvSpPr>
          <p:cNvPr id="3" name="Zástupný symbol pro obsah 2"/>
          <p:cNvSpPr>
            <a:spLocks noGrp="1"/>
          </p:cNvSpPr>
          <p:nvPr>
            <p:ph idx="1"/>
          </p:nvPr>
        </p:nvSpPr>
        <p:spPr/>
        <p:txBody>
          <a:bodyPr>
            <a:normAutofit fontScale="92500" lnSpcReduction="10000"/>
          </a:bodyPr>
          <a:lstStyle/>
          <a:p>
            <a:r>
              <a:rPr lang="cs-CZ" dirty="0" smtClean="0">
                <a:solidFill>
                  <a:schemeClr val="accent1">
                    <a:lumMod val="75000"/>
                  </a:schemeClr>
                </a:solidFill>
              </a:rPr>
              <a:t>Slova, která sem nepatří: </a:t>
            </a:r>
          </a:p>
          <a:p>
            <a:pPr marL="0" indent="0">
              <a:buNone/>
            </a:pPr>
            <a:r>
              <a:rPr lang="cs-CZ" dirty="0" smtClean="0">
                <a:solidFill>
                  <a:schemeClr val="accent1">
                    <a:lumMod val="75000"/>
                  </a:schemeClr>
                </a:solidFill>
              </a:rPr>
              <a:t>Mlít, slina, plíseň, líná, liška, lipový.</a:t>
            </a:r>
          </a:p>
          <a:p>
            <a:endParaRPr lang="cs-CZ" dirty="0" smtClean="0">
              <a:solidFill>
                <a:schemeClr val="accent1">
                  <a:lumMod val="75000"/>
                </a:schemeClr>
              </a:solidFill>
            </a:endParaRPr>
          </a:p>
          <a:p>
            <a:r>
              <a:rPr lang="cs-CZ" dirty="0" smtClean="0">
                <a:solidFill>
                  <a:schemeClr val="accent1">
                    <a:lumMod val="75000"/>
                  </a:schemeClr>
                </a:solidFill>
              </a:rPr>
              <a:t>Všechno se tu blýská novotou. Pepík sjíždí kopec na nových lyžích. Blízko Hulína je malá obora. V lese jsme našli nalíčenou past.  Kolem mlýna tiše plyne malý potůček. Letos se na zahradách přemnožili slimáci. Stará paní neslyšela přijíždějící auto. Ze starého kožíšku mi maminka ušila hračku. Babička ochutnala pelyňkový čaj.</a:t>
            </a:r>
            <a:endParaRPr lang="cs-CZ" dirty="0">
              <a:solidFill>
                <a:schemeClr val="accent1">
                  <a:lumMod val="75000"/>
                </a:schemeClr>
              </a:solidFill>
            </a:endParaRPr>
          </a:p>
        </p:txBody>
      </p:sp>
    </p:spTree>
    <p:extLst>
      <p:ext uri="{BB962C8B-B14F-4D97-AF65-F5344CB8AC3E}">
        <p14:creationId xmlns:p14="http://schemas.microsoft.com/office/powerpoint/2010/main" val="27672270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dirty="0" smtClean="0"/>
              <a:t>ZDROJE:</a:t>
            </a:r>
            <a:endParaRPr lang="cs-CZ" dirty="0"/>
          </a:p>
        </p:txBody>
      </p:sp>
      <p:sp>
        <p:nvSpPr>
          <p:cNvPr id="3" name="Zástupný symbol pro obsah 2"/>
          <p:cNvSpPr>
            <a:spLocks noGrp="1"/>
          </p:cNvSpPr>
          <p:nvPr>
            <p:ph idx="1"/>
          </p:nvPr>
        </p:nvSpPr>
        <p:spPr/>
        <p:txBody>
          <a:bodyPr/>
          <a:lstStyle/>
          <a:p>
            <a:r>
              <a:rPr lang="cs-CZ" smtClean="0"/>
              <a:t>Ilustrace: </a:t>
            </a:r>
            <a:r>
              <a:rPr lang="cs-CZ" dirty="0" smtClean="0">
                <a:hlinkClick r:id="rId2"/>
              </a:rPr>
              <a:t>www.office.microsoft.com</a:t>
            </a:r>
            <a:endParaRPr lang="cs-CZ" dirty="0"/>
          </a:p>
          <a:p>
            <a:r>
              <a:rPr lang="cs-CZ" dirty="0" smtClean="0"/>
              <a:t>Vlastní tvorba</a:t>
            </a:r>
          </a:p>
        </p:txBody>
      </p:sp>
    </p:spTree>
    <p:extLst>
      <p:ext uri="{BB962C8B-B14F-4D97-AF65-F5344CB8AC3E}">
        <p14:creationId xmlns:p14="http://schemas.microsoft.com/office/powerpoint/2010/main" val="134979030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142</TotalTime>
  <Words>403</Words>
  <Application>Microsoft Office PowerPoint</Application>
  <PresentationFormat>Předvádění na obrazovce (4:3)</PresentationFormat>
  <Paragraphs>72</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Prezentace aplikace PowerPoint</vt:lpstr>
      <vt:lpstr>Anotace</vt:lpstr>
      <vt:lpstr>Vyjmenovaná slova po L</vt:lpstr>
      <vt:lpstr>Prezentace aplikace PowerPoint</vt:lpstr>
      <vt:lpstr>Prezentace aplikace PowerPoint</vt:lpstr>
      <vt:lpstr>Najděte slova, které sem nepatří </vt:lpstr>
      <vt:lpstr>Doplň do textu i,í/y,ý </vt:lpstr>
      <vt:lpstr>Doplň i,í/y,ý           i,í – červená   y,ý - růžová</vt:lpstr>
      <vt:lpstr>ŘESENÍ</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pc</cp:lastModifiedBy>
  <cp:revision>19</cp:revision>
  <dcterms:created xsi:type="dcterms:W3CDTF">2012-02-02T17:44:35Z</dcterms:created>
  <dcterms:modified xsi:type="dcterms:W3CDTF">2012-05-31T05:37:45Z</dcterms:modified>
</cp:coreProperties>
</file>