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1" r:id="rId6"/>
    <p:sldId id="262" r:id="rId7"/>
    <p:sldId id="263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494" autoAdjust="0"/>
  </p:normalViewPr>
  <p:slideViewPr>
    <p:cSldViewPr>
      <p:cViewPr>
        <p:scale>
          <a:sx n="75" d="100"/>
          <a:sy n="75" d="100"/>
        </p:scale>
        <p:origin x="-1236" y="-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E7749-06EF-4380-BE08-B9EE473CC12E}" type="datetimeFigureOut">
              <a:rPr lang="cs-CZ" smtClean="0"/>
              <a:t>29.9.2013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9C1F8-64A4-4CB3-BE42-BFB449FE7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1130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E7749-06EF-4380-BE08-B9EE473CC12E}" type="datetimeFigureOut">
              <a:rPr lang="cs-CZ" smtClean="0"/>
              <a:t>29.9.2013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9C1F8-64A4-4CB3-BE42-BFB449FE7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8747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E7749-06EF-4380-BE08-B9EE473CC12E}" type="datetimeFigureOut">
              <a:rPr lang="cs-CZ" smtClean="0"/>
              <a:t>29.9.2013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9C1F8-64A4-4CB3-BE42-BFB449FE7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1437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E7749-06EF-4380-BE08-B9EE473CC12E}" type="datetimeFigureOut">
              <a:rPr lang="cs-CZ" smtClean="0"/>
              <a:t>29.9.2013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9C1F8-64A4-4CB3-BE42-BFB449FE7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4370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E7749-06EF-4380-BE08-B9EE473CC12E}" type="datetimeFigureOut">
              <a:rPr lang="cs-CZ" smtClean="0"/>
              <a:t>29.9.2013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9C1F8-64A4-4CB3-BE42-BFB449FE7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3722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E7749-06EF-4380-BE08-B9EE473CC12E}" type="datetimeFigureOut">
              <a:rPr lang="cs-CZ" smtClean="0"/>
              <a:t>29.9.2013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9C1F8-64A4-4CB3-BE42-BFB449FE7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6011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E7749-06EF-4380-BE08-B9EE473CC12E}" type="datetimeFigureOut">
              <a:rPr lang="cs-CZ" smtClean="0"/>
              <a:t>29.9.2013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9C1F8-64A4-4CB3-BE42-BFB449FE7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2509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E7749-06EF-4380-BE08-B9EE473CC12E}" type="datetimeFigureOut">
              <a:rPr lang="cs-CZ" smtClean="0"/>
              <a:t>29.9.2013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9C1F8-64A4-4CB3-BE42-BFB449FE7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34854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E7749-06EF-4380-BE08-B9EE473CC12E}" type="datetimeFigureOut">
              <a:rPr lang="cs-CZ" smtClean="0"/>
              <a:t>29.9.2013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9C1F8-64A4-4CB3-BE42-BFB449FE7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30361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E7749-06EF-4380-BE08-B9EE473CC12E}" type="datetimeFigureOut">
              <a:rPr lang="cs-CZ" smtClean="0"/>
              <a:t>29.9.2013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9C1F8-64A4-4CB3-BE42-BFB449FE7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18845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E7749-06EF-4380-BE08-B9EE473CC12E}" type="datetimeFigureOut">
              <a:rPr lang="cs-CZ" smtClean="0"/>
              <a:t>29.9.2013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9C1F8-64A4-4CB3-BE42-BFB449FE7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325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3E7749-06EF-4380-BE08-B9EE473CC12E}" type="datetimeFigureOut">
              <a:rPr lang="cs-CZ" smtClean="0"/>
              <a:t>29.9.2013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49C1F8-64A4-4CB3-BE42-BFB449FE7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3453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764705"/>
            <a:ext cx="7772400" cy="864095"/>
          </a:xfrm>
        </p:spPr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556792"/>
            <a:ext cx="7776864" cy="4896544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47500" lnSpcReduction="20000"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endParaRPr lang="cs-CZ" b="1" dirty="0" smtClean="0">
              <a:solidFill>
                <a:srgbClr val="00B050"/>
              </a:solidFill>
            </a:endParaRPr>
          </a:p>
          <a:p>
            <a:r>
              <a:rPr lang="cs-CZ" dirty="0" smtClean="0"/>
              <a:t>projekt v rámci vzdělávacího programu</a:t>
            </a:r>
          </a:p>
          <a:p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r>
              <a:rPr lang="cs-CZ" dirty="0" smtClean="0"/>
              <a:t>ŠABLONA ČÍSLO: III/2</a:t>
            </a:r>
          </a:p>
          <a:p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PŘEDMĚT: český jazyk</a:t>
            </a:r>
          </a:p>
          <a:p>
            <a:r>
              <a:rPr lang="cs-CZ" dirty="0" smtClean="0"/>
              <a:t>ROČNÍK:  třetí , čtvrtý</a:t>
            </a:r>
          </a:p>
          <a:p>
            <a:r>
              <a:rPr lang="cs-CZ" dirty="0" smtClean="0"/>
              <a:t>TÉMA: Vyjmenovaná slova po </a:t>
            </a:r>
            <a:r>
              <a:rPr lang="cs-CZ" dirty="0" smtClean="0"/>
              <a:t>V</a:t>
            </a:r>
            <a:endParaRPr lang="cs-CZ" dirty="0" smtClean="0"/>
          </a:p>
          <a:p>
            <a:r>
              <a:rPr lang="cs-CZ" dirty="0" smtClean="0"/>
              <a:t>AUTOR:  Mgr. Táňa </a:t>
            </a:r>
            <a:r>
              <a:rPr lang="cs-CZ" dirty="0" err="1" smtClean="0"/>
              <a:t>Kočířová</a:t>
            </a:r>
            <a:endParaRPr lang="cs-CZ" dirty="0" smtClean="0"/>
          </a:p>
          <a:p>
            <a:r>
              <a:rPr lang="cs-CZ" dirty="0" smtClean="0"/>
              <a:t>DATUM VYTVOŘENÍ:   4. 12. 2011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sz="4400" b="1" dirty="0" smtClean="0">
                <a:solidFill>
                  <a:srgbClr val="C00000"/>
                </a:solidFill>
              </a:rPr>
              <a:t>VY_32_INOVACE_ 19 _TK</a:t>
            </a:r>
          </a:p>
          <a:p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48680"/>
            <a:ext cx="7776863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5947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ANOTACE </a:t>
            </a:r>
            <a:endParaRPr lang="cs-CZ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Prezentace je určena žákům třetích a čtvrtých ročníků. Provedení- skupinové, individuální .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Vysvětlení a význam pojmů vyjmenovaných slov po V.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Tvoření příbuzných slov, tvoření slov s předponou –vy/      -</a:t>
            </a:r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</a:rPr>
              <a:t>vý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cs-CZ" u="sng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POZNATKY Z PILOTOVÁNÍ</a:t>
            </a:r>
            <a:endParaRPr lang="cs-CZ" u="sng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Žáci si se zájmem zopakovali společně význam vyjmenovaných slov po V.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Ve skupinách bez problémů tvořili příbuzná slova a věty    s těmito slovy.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Připomněli si rozdíly stejně znějících slov.</a:t>
            </a:r>
          </a:p>
          <a:p>
            <a:pPr marL="0" indent="0">
              <a:buNone/>
            </a:pPr>
            <a:endParaRPr lang="cs-CZ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7140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28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VYJMENOVANÁ SLOVA PO V</a:t>
            </a:r>
            <a:br>
              <a:rPr lang="cs-CZ" sz="28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endParaRPr lang="cs-CZ" sz="2800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10507"/>
            <a:ext cx="8229600" cy="539881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Vy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			Vysoký</a:t>
            </a:r>
          </a:p>
          <a:p>
            <a:pPr marL="0" indent="0">
              <a:buNone/>
            </a:pPr>
            <a:endParaRPr lang="cs-CZ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Vydra			Výr   </a:t>
            </a:r>
          </a:p>
          <a:p>
            <a:pPr marL="0" indent="0">
              <a:buNone/>
            </a:pPr>
            <a:endParaRPr lang="cs-CZ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Zvykat </a:t>
            </a:r>
            <a:r>
              <a:rPr lang="cs-CZ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(něčemu se přizpůsobovat,</a:t>
            </a:r>
          </a:p>
          <a:p>
            <a:pPr marL="0" indent="0">
              <a:buNone/>
            </a:pPr>
            <a:r>
              <a:rPr lang="cs-CZ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pravidelným cvičením)		</a:t>
            </a: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Žvýkat</a:t>
            </a:r>
          </a:p>
        </p:txBody>
      </p:sp>
      <p:pic>
        <p:nvPicPr>
          <p:cNvPr id="2052" name="Picture 4" descr="C:\Users\pc\AppData\Local\Microsoft\Windows\Temporary Internet Files\Content.IE5\PJ90FPQN\MP90028515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001" y="1164056"/>
            <a:ext cx="1240108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pc\AppData\Local\Microsoft\Windows\Temporary Internet Files\Content.IE5\A3BZKTVY\MC90019754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940" y="1071256"/>
            <a:ext cx="1552669" cy="1629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pc\AppData\Local\Microsoft\Windows\Temporary Internet Files\Content.IE5\UIFOX6ZY\MC90033795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4622" y="2768468"/>
            <a:ext cx="1825142" cy="1643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pc\AppData\Local\Microsoft\Windows\Temporary Internet Files\Content.IE5\GJ8014QZ\MP900407217[2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4575" y="2789552"/>
            <a:ext cx="1646557" cy="1443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pc\AppData\Local\Microsoft\Windows\Temporary Internet Files\Content.IE5\A3BZKTVY\MP900425516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3704" y="4207760"/>
            <a:ext cx="1768693" cy="1912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7000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Výt</a:t>
            </a:r>
          </a:p>
          <a:p>
            <a:endParaRPr lang="cs-CZ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			Výskat</a:t>
            </a:r>
          </a:p>
          <a:p>
            <a:pPr marL="0" indent="0">
              <a:buNone/>
            </a:pPr>
            <a:endParaRPr lang="cs-CZ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Povyk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					Vyžle </a:t>
            </a:r>
            <a:r>
              <a:rPr lang="cs-CZ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(hubený člověk)</a:t>
            </a:r>
            <a:endParaRPr lang="cs-CZ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Slova s předponou vy/</a:t>
            </a:r>
            <a:r>
              <a:rPr lang="cs-CZ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vý</a:t>
            </a: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endParaRPr lang="cs-CZ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3074" name="Picture 2" descr="C:\Users\pc\AppData\Local\Microsoft\Windows\Temporary Internet Files\Content.IE5\PJ90FPQN\MC90035985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793496"/>
            <a:ext cx="1101852" cy="1773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pc\AppData\Local\Microsoft\Windows\Temporary Internet Files\Content.IE5\UIFOX6ZY\MC90038442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196752"/>
            <a:ext cx="1129284" cy="1823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pc\AppData\Local\Microsoft\Windows\Temporary Internet Files\Content.IE5\A3BZKTVY\MC90023204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2606" y="2494984"/>
            <a:ext cx="1706578" cy="186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7034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/>
              <a:t>         Tvořte slova příbuzná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Vy ______________________________</a:t>
            </a:r>
          </a:p>
          <a:p>
            <a:r>
              <a:rPr lang="cs-CZ" dirty="0" smtClean="0"/>
              <a:t>Vysoký___________________________</a:t>
            </a:r>
            <a:endParaRPr lang="cs-CZ" dirty="0"/>
          </a:p>
          <a:p>
            <a:r>
              <a:rPr lang="cs-CZ" dirty="0" smtClean="0"/>
              <a:t>Vydra ____________________________</a:t>
            </a:r>
          </a:p>
          <a:p>
            <a:r>
              <a:rPr lang="cs-CZ" dirty="0" smtClean="0"/>
              <a:t>Výr ______________________________</a:t>
            </a:r>
          </a:p>
          <a:p>
            <a:r>
              <a:rPr lang="cs-CZ" dirty="0" smtClean="0"/>
              <a:t>Zvykat ___________________________</a:t>
            </a:r>
          </a:p>
          <a:p>
            <a:r>
              <a:rPr lang="cs-CZ" dirty="0" smtClean="0"/>
              <a:t>Žvýkat____________________________</a:t>
            </a:r>
          </a:p>
          <a:p>
            <a:r>
              <a:rPr lang="cs-CZ" dirty="0" smtClean="0"/>
              <a:t>Výt______________________________</a:t>
            </a:r>
          </a:p>
          <a:p>
            <a:r>
              <a:rPr lang="cs-CZ" dirty="0" smtClean="0"/>
              <a:t>Výskat ___________________________</a:t>
            </a:r>
          </a:p>
          <a:p>
            <a:r>
              <a:rPr lang="cs-CZ" dirty="0" smtClean="0"/>
              <a:t>Povyk____________ vyžle____________</a:t>
            </a:r>
          </a:p>
          <a:p>
            <a:r>
              <a:rPr lang="cs-CZ" dirty="0" smtClean="0"/>
              <a:t>Výheň ___________</a:t>
            </a:r>
            <a:endParaRPr lang="cs-CZ" dirty="0"/>
          </a:p>
        </p:txBody>
      </p:sp>
      <p:pic>
        <p:nvPicPr>
          <p:cNvPr id="1026" name="Picture 2" descr="C:\Users\pc\Desktop\plnicí per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4664"/>
            <a:ext cx="432048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7949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3212976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POZOR!</a:t>
            </a:r>
            <a:br>
              <a:rPr lang="cs-CZ" sz="2400" dirty="0" smtClean="0">
                <a:solidFill>
                  <a:srgbClr val="FF0000"/>
                </a:solidFill>
              </a:rPr>
            </a:br>
            <a:r>
              <a:rPr lang="cs-CZ" sz="2400" dirty="0" smtClean="0">
                <a:solidFill>
                  <a:srgbClr val="FF0000"/>
                </a:solidFill>
              </a:rPr>
              <a:t>  </a:t>
            </a:r>
            <a:r>
              <a:rPr lang="cs-CZ" sz="2000" dirty="0" smtClean="0">
                <a:solidFill>
                  <a:srgbClr val="C00000"/>
                </a:solidFill>
              </a:rPr>
              <a:t>Výš (</a:t>
            </a:r>
            <a:r>
              <a:rPr lang="cs-CZ" sz="2000" dirty="0" smtClean="0"/>
              <a:t>vysoko</a:t>
            </a:r>
            <a:r>
              <a:rPr lang="cs-CZ" sz="2000" dirty="0" smtClean="0">
                <a:solidFill>
                  <a:srgbClr val="C00000"/>
                </a:solidFill>
              </a:rPr>
              <a:t>)  X    víš (</a:t>
            </a:r>
            <a:r>
              <a:rPr lang="cs-CZ" sz="2000" dirty="0" smtClean="0"/>
              <a:t>znáš</a:t>
            </a:r>
            <a:r>
              <a:rPr lang="cs-CZ" sz="2000" dirty="0">
                <a:solidFill>
                  <a:srgbClr val="C00000"/>
                </a:solidFill>
              </a:rPr>
              <a:t/>
            </a:r>
            <a:br>
              <a:rPr lang="cs-CZ" sz="2000" dirty="0">
                <a:solidFill>
                  <a:srgbClr val="C00000"/>
                </a:solidFill>
              </a:rPr>
            </a:br>
            <a:r>
              <a:rPr lang="cs-CZ" sz="2000" dirty="0" smtClean="0">
                <a:solidFill>
                  <a:srgbClr val="C00000"/>
                </a:solidFill>
              </a:rPr>
              <a:t>výška (</a:t>
            </a:r>
            <a:r>
              <a:rPr lang="cs-CZ" sz="2000" dirty="0" smtClean="0"/>
              <a:t>vysoko</a:t>
            </a:r>
            <a:r>
              <a:rPr lang="cs-CZ" sz="2000" dirty="0" smtClean="0">
                <a:solidFill>
                  <a:srgbClr val="C00000"/>
                </a:solidFill>
              </a:rPr>
              <a:t>) X  vížka (</a:t>
            </a:r>
            <a:r>
              <a:rPr lang="cs-CZ" sz="2000" dirty="0" smtClean="0"/>
              <a:t>malá věž</a:t>
            </a:r>
            <a:r>
              <a:rPr lang="cs-CZ" sz="2000" dirty="0" smtClean="0">
                <a:solidFill>
                  <a:srgbClr val="C00000"/>
                </a:solidFill>
              </a:rPr>
              <a:t>)</a:t>
            </a:r>
            <a:br>
              <a:rPr lang="cs-CZ" sz="2000" dirty="0" smtClean="0">
                <a:solidFill>
                  <a:srgbClr val="C00000"/>
                </a:solidFill>
              </a:rPr>
            </a:br>
            <a:r>
              <a:rPr lang="cs-CZ" sz="2000" dirty="0">
                <a:solidFill>
                  <a:srgbClr val="C00000"/>
                </a:solidFill>
              </a:rPr>
              <a:t> </a:t>
            </a:r>
            <a:r>
              <a:rPr lang="cs-CZ" sz="2000" dirty="0" smtClean="0">
                <a:solidFill>
                  <a:srgbClr val="C00000"/>
                </a:solidFill>
              </a:rPr>
              <a:t>               výr (</a:t>
            </a:r>
            <a:r>
              <a:rPr lang="cs-CZ" sz="2000" dirty="0" smtClean="0"/>
              <a:t>pták</a:t>
            </a:r>
            <a:r>
              <a:rPr lang="cs-CZ" sz="2000" dirty="0" smtClean="0">
                <a:solidFill>
                  <a:srgbClr val="C00000"/>
                </a:solidFill>
              </a:rPr>
              <a:t>)    X   vír (</a:t>
            </a:r>
            <a:r>
              <a:rPr lang="cs-CZ" sz="2000" dirty="0" smtClean="0"/>
              <a:t>krouživý pohyb vody, vzduchu</a:t>
            </a:r>
            <a:r>
              <a:rPr lang="cs-CZ" sz="2000" dirty="0" smtClean="0">
                <a:solidFill>
                  <a:srgbClr val="C00000"/>
                </a:solidFill>
              </a:rPr>
              <a:t>)</a:t>
            </a:r>
            <a:br>
              <a:rPr lang="cs-CZ" sz="2000" dirty="0" smtClean="0">
                <a:solidFill>
                  <a:srgbClr val="C00000"/>
                </a:solidFill>
              </a:rPr>
            </a:br>
            <a:r>
              <a:rPr lang="cs-CZ" sz="2000" dirty="0" smtClean="0">
                <a:solidFill>
                  <a:srgbClr val="C00000"/>
                </a:solidFill>
              </a:rPr>
              <a:t>        výra (</a:t>
            </a:r>
            <a:r>
              <a:rPr lang="cs-CZ" sz="2000" dirty="0" smtClean="0"/>
              <a:t>vidět ptáka</a:t>
            </a:r>
            <a:r>
              <a:rPr lang="cs-CZ" sz="2000" dirty="0" smtClean="0">
                <a:solidFill>
                  <a:srgbClr val="C00000"/>
                </a:solidFill>
              </a:rPr>
              <a:t>)  X  víra ( </a:t>
            </a:r>
            <a:r>
              <a:rPr lang="cs-CZ" sz="2000" dirty="0" smtClean="0"/>
              <a:t>věřit v něco</a:t>
            </a:r>
            <a:r>
              <a:rPr lang="cs-CZ" sz="2000" dirty="0" smtClean="0">
                <a:solidFill>
                  <a:srgbClr val="C00000"/>
                </a:solidFill>
              </a:rPr>
              <a:t>)</a:t>
            </a:r>
            <a:r>
              <a:rPr lang="cs-CZ" sz="2000" dirty="0">
                <a:solidFill>
                  <a:srgbClr val="C00000"/>
                </a:solidFill>
              </a:rPr>
              <a:t/>
            </a:r>
            <a:br>
              <a:rPr lang="cs-CZ" sz="2000" dirty="0">
                <a:solidFill>
                  <a:srgbClr val="C00000"/>
                </a:solidFill>
              </a:rPr>
            </a:br>
            <a:r>
              <a:rPr lang="cs-CZ" sz="2000" dirty="0" smtClean="0">
                <a:solidFill>
                  <a:srgbClr val="C00000"/>
                </a:solidFill>
              </a:rPr>
              <a:t> zvyklá (</a:t>
            </a:r>
            <a:r>
              <a:rPr lang="cs-CZ" sz="2000" dirty="0" smtClean="0"/>
              <a:t>přivyklá</a:t>
            </a:r>
            <a:r>
              <a:rPr lang="cs-CZ" sz="2000" dirty="0" smtClean="0">
                <a:solidFill>
                  <a:srgbClr val="C00000"/>
                </a:solidFill>
              </a:rPr>
              <a:t>)  X  zviklá (</a:t>
            </a:r>
            <a:r>
              <a:rPr lang="cs-CZ" sz="2000" dirty="0" smtClean="0"/>
              <a:t>znejist</a:t>
            </a:r>
            <a:r>
              <a:rPr lang="cs-CZ" sz="2000" dirty="0" smtClean="0">
                <a:solidFill>
                  <a:srgbClr val="C00000"/>
                </a:solidFill>
              </a:rPr>
              <a:t>í)</a:t>
            </a:r>
            <a:br>
              <a:rPr lang="cs-CZ" sz="2000" dirty="0" smtClean="0">
                <a:solidFill>
                  <a:srgbClr val="C00000"/>
                </a:solidFill>
              </a:rPr>
            </a:br>
            <a:r>
              <a:rPr lang="cs-CZ" sz="2000" dirty="0" smtClean="0">
                <a:solidFill>
                  <a:srgbClr val="C00000"/>
                </a:solidFill>
              </a:rPr>
              <a:t>  výt  (</a:t>
            </a:r>
            <a:r>
              <a:rPr lang="cs-CZ" sz="2000" dirty="0" smtClean="0"/>
              <a:t>vydávat táhlý zvuk</a:t>
            </a:r>
            <a:r>
              <a:rPr lang="cs-CZ" sz="2000" dirty="0" smtClean="0">
                <a:solidFill>
                  <a:srgbClr val="C00000"/>
                </a:solidFill>
              </a:rPr>
              <a:t>)  X vít ( </a:t>
            </a:r>
            <a:r>
              <a:rPr lang="cs-CZ" sz="2000" dirty="0" smtClean="0"/>
              <a:t>plést</a:t>
            </a:r>
            <a:r>
              <a:rPr lang="cs-CZ" sz="2000" dirty="0" smtClean="0">
                <a:solidFill>
                  <a:srgbClr val="C00000"/>
                </a:solidFill>
              </a:rPr>
              <a:t>)</a:t>
            </a:r>
            <a:br>
              <a:rPr lang="cs-CZ" sz="2000" dirty="0" smtClean="0">
                <a:solidFill>
                  <a:srgbClr val="C00000"/>
                </a:solidFill>
              </a:rPr>
            </a:br>
            <a:r>
              <a:rPr lang="cs-CZ" sz="2000" dirty="0">
                <a:solidFill>
                  <a:srgbClr val="C00000"/>
                </a:solidFill>
              </a:rPr>
              <a:t> </a:t>
            </a:r>
            <a:r>
              <a:rPr lang="cs-CZ" sz="2000" dirty="0" smtClean="0">
                <a:solidFill>
                  <a:srgbClr val="C00000"/>
                </a:solidFill>
              </a:rPr>
              <a:t>               výskat ( </a:t>
            </a:r>
            <a:r>
              <a:rPr lang="cs-CZ" sz="2000" dirty="0" smtClean="0"/>
              <a:t>radostně vykřikovat</a:t>
            </a:r>
            <a:r>
              <a:rPr lang="cs-CZ" sz="2000" dirty="0" smtClean="0">
                <a:solidFill>
                  <a:srgbClr val="C00000"/>
                </a:solidFill>
              </a:rPr>
              <a:t>) X vískat ( </a:t>
            </a:r>
            <a:r>
              <a:rPr lang="cs-CZ" sz="2000" dirty="0" smtClean="0"/>
              <a:t>ve vlasech</a:t>
            </a:r>
            <a:r>
              <a:rPr lang="cs-CZ" sz="2000" dirty="0" smtClean="0">
                <a:solidFill>
                  <a:srgbClr val="C00000"/>
                </a:solidFill>
              </a:rPr>
              <a:t>)  X víska (</a:t>
            </a:r>
            <a:r>
              <a:rPr lang="cs-CZ" sz="2000" dirty="0" smtClean="0"/>
              <a:t>malá ves</a:t>
            </a:r>
            <a:r>
              <a:rPr lang="cs-CZ" sz="2000" dirty="0" smtClean="0">
                <a:solidFill>
                  <a:srgbClr val="C00000"/>
                </a:solidFill>
              </a:rPr>
              <a:t>)</a:t>
            </a:r>
            <a:endParaRPr lang="cs-CZ" sz="16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3212976"/>
            <a:ext cx="8301608" cy="348925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400" dirty="0" smtClean="0">
                <a:solidFill>
                  <a:srgbClr val="C00000"/>
                </a:solidFill>
              </a:rPr>
              <a:t>Spojuj předponu –vy se slovy a urči jejich nový význam</a:t>
            </a:r>
          </a:p>
          <a:p>
            <a:pPr marL="0" indent="0">
              <a:buNone/>
            </a:pPr>
            <a:endParaRPr lang="cs-CZ" sz="28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cs-CZ" sz="2800" dirty="0" smtClean="0"/>
              <a:t>Volat                     počítat                  sušit               myslet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        vést                             rušit                        viklat                                    </a:t>
            </a:r>
            <a:r>
              <a:rPr lang="cs-CZ" sz="2800" dirty="0" smtClean="0">
                <a:solidFill>
                  <a:srgbClr val="C00000"/>
                </a:solidFill>
              </a:rPr>
              <a:t>- vy                  </a:t>
            </a:r>
            <a:r>
              <a:rPr lang="cs-CZ" sz="2800" dirty="0" err="1" smtClean="0"/>
              <a:t>znam</a:t>
            </a:r>
            <a:r>
              <a:rPr lang="cs-CZ" sz="2800" dirty="0" smtClean="0"/>
              <a:t>                       tah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rgbClr val="C00000"/>
                </a:solidFill>
              </a:rPr>
              <a:t>- </a:t>
            </a:r>
            <a:r>
              <a:rPr lang="cs-CZ" sz="2800" dirty="0" err="1" smtClean="0">
                <a:solidFill>
                  <a:srgbClr val="C00000"/>
                </a:solidFill>
              </a:rPr>
              <a:t>vý</a:t>
            </a:r>
            <a:r>
              <a:rPr lang="cs-CZ" sz="2800" dirty="0" smtClean="0"/>
              <a:t>         </a:t>
            </a:r>
            <a:r>
              <a:rPr lang="cs-CZ" sz="2800" dirty="0"/>
              <a:t>v</a:t>
            </a:r>
            <a:r>
              <a:rPr lang="cs-CZ" sz="2800" dirty="0" smtClean="0"/>
              <a:t>álet                 třást                         stříhat                               trousit               let                    plata        nos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              těžit                lézt            rovnat             tvořit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562093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dirty="0" smtClean="0"/>
              <a:t>ŘEŠENÍ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900" dirty="0" smtClean="0"/>
              <a:t>Vy, vykání, vykat …,</a:t>
            </a:r>
          </a:p>
          <a:p>
            <a:r>
              <a:rPr lang="cs-CZ" sz="1900" dirty="0" smtClean="0"/>
              <a:t>Vysoko, výšina, vysočina…,</a:t>
            </a:r>
          </a:p>
          <a:p>
            <a:r>
              <a:rPr lang="cs-CZ" sz="1900" dirty="0" smtClean="0"/>
              <a:t>Vydrovka, vydří, vydry…,</a:t>
            </a:r>
          </a:p>
          <a:p>
            <a:r>
              <a:rPr lang="cs-CZ" sz="1900" dirty="0" smtClean="0"/>
              <a:t>Výři, výří, …,</a:t>
            </a:r>
          </a:p>
          <a:p>
            <a:r>
              <a:rPr lang="cs-CZ" sz="1900" dirty="0" smtClean="0"/>
              <a:t>Zvyká, návyk, zlozvyk, žvýkat, žvýkačka, přežvýkavec…,</a:t>
            </a:r>
          </a:p>
          <a:p>
            <a:r>
              <a:rPr lang="cs-CZ" sz="1900" dirty="0" smtClean="0"/>
              <a:t>Výt, vyje, zavýt…,</a:t>
            </a:r>
          </a:p>
          <a:p>
            <a:r>
              <a:rPr lang="cs-CZ" sz="1900" dirty="0" smtClean="0"/>
              <a:t>Výskat, výskot, výskání…,</a:t>
            </a:r>
          </a:p>
          <a:p>
            <a:r>
              <a:rPr lang="cs-CZ" sz="1900" dirty="0" smtClean="0"/>
              <a:t>Povyk, povykovat, nepovykuj…,</a:t>
            </a:r>
          </a:p>
          <a:p>
            <a:r>
              <a:rPr lang="cs-CZ" sz="1900" dirty="0" smtClean="0"/>
              <a:t>Vyžle, vyžlete…,</a:t>
            </a:r>
          </a:p>
          <a:p>
            <a:r>
              <a:rPr lang="cs-CZ" sz="1900" dirty="0" smtClean="0"/>
              <a:t>Výheň, výhně…,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4747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ZDROJE</a:t>
            </a:r>
            <a:endParaRPr lang="cs-CZ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Ilustrace: </a:t>
            </a:r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15332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277</Words>
  <Application>Microsoft Office PowerPoint</Application>
  <PresentationFormat>Předvádění na obrazovce (4:3)</PresentationFormat>
  <Paragraphs>74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 </vt:lpstr>
      <vt:lpstr>VYJMENOVANÁ SLOVA PO V </vt:lpstr>
      <vt:lpstr>Prezentace aplikace PowerPoint</vt:lpstr>
      <vt:lpstr>         Tvořte slova příbuzná</vt:lpstr>
      <vt:lpstr>POZOR!   Výš (vysoko)  X    víš (znáš výška (vysoko) X  vížka (malá věž)                 výr (pták)    X   vír (krouživý pohyb vody, vzduchu)         výra (vidět ptáka)  X  víra ( věřit v něco)  zvyklá (přivyklá)  X  zviklá (znejistí)   výt  (vydávat táhlý zvuk)  X vít ( plést)                 výskat ( radostně vykřikovat) X vískat ( ve vlasech)  X víska (malá ves)</vt:lpstr>
      <vt:lpstr>ŘEŠENÍ 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pc</cp:lastModifiedBy>
  <cp:revision>15</cp:revision>
  <dcterms:created xsi:type="dcterms:W3CDTF">2012-02-04T14:46:59Z</dcterms:created>
  <dcterms:modified xsi:type="dcterms:W3CDTF">2013-09-29T08:14:31Z</dcterms:modified>
</cp:coreProperties>
</file>