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EAEC74-5086-4370-8F3D-97CCC0D1012B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5A00D-FC8C-4EC5-9C97-90D6AC9665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253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75A00D-FC8C-4EC5-9C97-90D6AC96651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662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285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062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734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405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350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471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291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163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6481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55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945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62AFA-2F6D-44F8-A0B4-0F82EB91D276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B176A-CC3E-4920-B99F-2005FA45A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186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755576" y="1556792"/>
            <a:ext cx="6733232" cy="4535487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algn="ctr"/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ŠABLONA ČÍSLO: III/2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algn="ctr"/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            PŘEDMĚT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český 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jazyk</a:t>
            </a:r>
          </a:p>
          <a:p>
            <a:pPr marL="0" indent="0">
              <a:buNone/>
            </a:pP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            ROČNÍK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třetí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, čtvrtý</a:t>
            </a:r>
          </a:p>
          <a:p>
            <a:pPr marL="0" indent="0">
              <a:buNone/>
            </a:pP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     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       TÉMA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vyjmenovaná 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slova po 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Z</a:t>
            </a:r>
          </a:p>
          <a:p>
            <a:pPr marL="0" indent="0">
              <a:buNone/>
            </a:pP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            AUTOR: Mgr. Táňa </a:t>
            </a:r>
            <a:r>
              <a:rPr lang="cs-CZ" sz="5100" dirty="0" err="1" smtClean="0">
                <a:solidFill>
                  <a:schemeClr val="accent1">
                    <a:lumMod val="50000"/>
                  </a:schemeClr>
                </a:solidFill>
              </a:rPr>
              <a:t>Kočířová</a:t>
            </a:r>
            <a:endParaRPr lang="cs-CZ" sz="51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            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DATUM VYTVOŘENÍ: </a:t>
            </a:r>
            <a:r>
              <a:rPr lang="cs-CZ" sz="5100" dirty="0" smtClean="0">
                <a:solidFill>
                  <a:schemeClr val="accent1">
                    <a:lumMod val="50000"/>
                  </a:schemeClr>
                </a:solidFill>
              </a:rPr>
              <a:t>4.12.2011</a:t>
            </a:r>
            <a:endParaRPr lang="cs-CZ" sz="51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cs-CZ" dirty="0" smtClean="0"/>
          </a:p>
          <a:p>
            <a:pPr marL="0" indent="0" algn="ctr">
              <a:buNone/>
            </a:pPr>
            <a:r>
              <a:rPr lang="cs-CZ" sz="4400" b="1" dirty="0" smtClean="0">
                <a:solidFill>
                  <a:srgbClr val="C00000"/>
                </a:solidFill>
              </a:rPr>
              <a:t>VY_32_INOVACE_20  _TK</a:t>
            </a:r>
          </a:p>
          <a:p>
            <a:pPr algn="ctr"/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3685"/>
            <a:ext cx="7344816" cy="1135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01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Anotace 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DUM je určen pro žáky třetích  a čtvrtých tříd. Prezentaci je možné použít pro seznámení a vysvětlení vyjmenovaných slov po Z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P</a:t>
            </a: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oznatky 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z </a:t>
            </a: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pilotáže</a:t>
            </a:r>
          </a:p>
          <a:p>
            <a:pPr marL="0" indent="0">
              <a:buNone/>
            </a:pPr>
            <a:endParaRPr lang="cs-CZ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Společná práce – vysvětlení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pojmů žáky zaujala.</a:t>
            </a: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S tvořením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příbuzných slov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nebyly problémy. Poněkud obtížnější bylo pro žáky tvoření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slov v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trojúhelníku.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5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Vyjmenovaná slova po Z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003232" cy="5145435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rzy 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</a:rPr>
              <a:t>(bude poledne)</a:t>
            </a: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				jazyk</a:t>
            </a:r>
          </a:p>
          <a:p>
            <a:pPr marL="0" indent="0">
              <a:buNone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nazývat se</a:t>
            </a:r>
          </a:p>
        </p:txBody>
      </p:sp>
      <p:pic>
        <p:nvPicPr>
          <p:cNvPr id="1026" name="Picture 2" descr="C:\Users\pc\AppData\Local\Microsoft\Windows\Temporary Internet Files\Content.IE5\GJ8014QZ\MC9004357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349" y="1124744"/>
            <a:ext cx="1595278" cy="2147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PJ90FPQN\MC9004244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2276873"/>
            <a:ext cx="1728192" cy="183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A3BZKTVY\MC9001978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933057"/>
            <a:ext cx="191502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0657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rgbClr val="FF0000"/>
                </a:solidFill>
              </a:rPr>
              <a:t>Pozor!                                </a:t>
            </a:r>
            <a:r>
              <a:rPr lang="cs-CZ" sz="2800" dirty="0"/>
              <a:t>b</a:t>
            </a:r>
            <a:r>
              <a:rPr lang="cs-CZ" sz="2800" dirty="0" smtClean="0"/>
              <a:t>rzy  X  brz</a:t>
            </a:r>
            <a:r>
              <a:rPr lang="cs-CZ" sz="2800" dirty="0" smtClean="0">
                <a:solidFill>
                  <a:srgbClr val="FF0000"/>
                </a:solidFill>
              </a:rPr>
              <a:t>ičko      </a:t>
            </a:r>
            <a:br>
              <a:rPr lang="cs-CZ" sz="2800" dirty="0" smtClean="0">
                <a:solidFill>
                  <a:srgbClr val="FF0000"/>
                </a:solidFill>
              </a:rPr>
            </a:b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                </a:t>
            </a:r>
            <a:r>
              <a:rPr lang="cs-CZ" sz="2800" dirty="0" smtClean="0"/>
              <a:t>  nazývat se (</a:t>
            </a:r>
            <a:r>
              <a:rPr lang="cs-CZ" sz="1200" i="1" dirty="0" smtClean="0"/>
              <a:t>jmenovat se</a:t>
            </a:r>
            <a:r>
              <a:rPr lang="cs-CZ" sz="2800" dirty="0" smtClean="0"/>
              <a:t>)</a:t>
            </a:r>
            <a:r>
              <a:rPr lang="cs-CZ" sz="2800" i="1" dirty="0" smtClean="0"/>
              <a:t>  X   </a:t>
            </a:r>
            <a:r>
              <a:rPr lang="cs-CZ" sz="2800" dirty="0" err="1" smtClean="0"/>
              <a:t>nazívat</a:t>
            </a:r>
            <a:r>
              <a:rPr lang="cs-CZ" sz="2800" dirty="0" smtClean="0"/>
              <a:t> se (</a:t>
            </a:r>
            <a:r>
              <a:rPr lang="cs-CZ" sz="1200" i="1" dirty="0" smtClean="0"/>
              <a:t>hodně zívat</a:t>
            </a:r>
            <a:r>
              <a:rPr lang="cs-CZ" sz="2800" dirty="0" smtClean="0"/>
              <a:t>)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Utvořte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a napište jiné tvary slov a slova příbuzná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Jazyk   _________________________________________</a:t>
            </a: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Nazývat se ______________________________________</a:t>
            </a:r>
          </a:p>
          <a:p>
            <a:pPr marL="0" indent="0">
              <a:buNone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Ruzyně __________________________________________</a:t>
            </a:r>
          </a:p>
          <a:p>
            <a:pPr marL="0" indent="0">
              <a:buNone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25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V </a:t>
            </a:r>
            <a:r>
              <a:rPr lang="cs-CZ" sz="2800" dirty="0">
                <a:solidFill>
                  <a:schemeClr val="accent1">
                    <a:lumMod val="50000"/>
                  </a:schemeClr>
                </a:solidFill>
              </a:rPr>
              <a:t>trojúhelníku se pomíchala písmena dvou slov, </a:t>
            </a: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seřaď je </a:t>
            </a:r>
            <a:r>
              <a:rPr lang="cs-CZ" sz="2800" dirty="0">
                <a:solidFill>
                  <a:schemeClr val="accent1">
                    <a:lumMod val="50000"/>
                  </a:schemeClr>
                </a:solidFill>
              </a:rPr>
              <a:t>a napiš</a:t>
            </a:r>
            <a:br>
              <a:rPr lang="cs-CZ" sz="2800" dirty="0">
                <a:solidFill>
                  <a:schemeClr val="accent1">
                    <a:lumMod val="50000"/>
                  </a:schemeClr>
                </a:solidFill>
              </a:rPr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1273238" y="2043893"/>
            <a:ext cx="1656184" cy="1634480"/>
          </a:xfrm>
          <a:prstGeom prst="triangle">
            <a:avLst>
              <a:gd name="adj" fmla="val 526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61992" y="292494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52997" y="325740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16842" y="3331648"/>
            <a:ext cx="16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46022" y="3331648"/>
            <a:ext cx="152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20496" y="2348880"/>
            <a:ext cx="559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2" name="Rovnoramenný trojúhelník 11"/>
          <p:cNvSpPr/>
          <p:nvPr/>
        </p:nvSpPr>
        <p:spPr>
          <a:xfrm>
            <a:off x="5580112" y="2051556"/>
            <a:ext cx="2088232" cy="16344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     T     A       Z      V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Ý  </a:t>
            </a:r>
            <a:endParaRPr lang="cs-CZ" dirty="0"/>
          </a:p>
        </p:txBody>
      </p:sp>
      <p:sp>
        <p:nvSpPr>
          <p:cNvPr id="13" name="Rovnoramenný trojúhelník 12"/>
          <p:cNvSpPr/>
          <p:nvPr/>
        </p:nvSpPr>
        <p:spPr>
          <a:xfrm>
            <a:off x="3491879" y="2051556"/>
            <a:ext cx="1656184" cy="16344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    A     </a:t>
            </a:r>
          </a:p>
          <a:p>
            <a:pPr algn="ctr"/>
            <a:r>
              <a:rPr lang="cs-CZ" dirty="0" smtClean="0"/>
              <a:t>J      </a:t>
            </a:r>
            <a:r>
              <a:rPr lang="cs-CZ" dirty="0" smtClean="0">
                <a:solidFill>
                  <a:schemeClr val="tx1"/>
                </a:solidFill>
              </a:rPr>
              <a:t>Ý       E        </a:t>
            </a:r>
            <a:endParaRPr lang="cs-CZ" dirty="0"/>
          </a:p>
        </p:txBody>
      </p:sp>
      <p:sp>
        <p:nvSpPr>
          <p:cNvPr id="14" name="Rovnoramenný trojúhelník 13"/>
          <p:cNvSpPr/>
          <p:nvPr/>
        </p:nvSpPr>
        <p:spPr>
          <a:xfrm>
            <a:off x="1187624" y="4365104"/>
            <a:ext cx="1656183" cy="15841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         Z      O</a:t>
            </a:r>
            <a:endParaRPr lang="cs-CZ" dirty="0"/>
          </a:p>
        </p:txBody>
      </p:sp>
      <p:sp>
        <p:nvSpPr>
          <p:cNvPr id="15" name="Rovnoramenný trojúhelník 14"/>
          <p:cNvSpPr/>
          <p:nvPr/>
        </p:nvSpPr>
        <p:spPr>
          <a:xfrm>
            <a:off x="6876256" y="5301208"/>
            <a:ext cx="72008" cy="4571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>
            <a:off x="3491879" y="4365105"/>
            <a:ext cx="1800201" cy="1657924"/>
          </a:xfrm>
          <a:prstGeom prst="triangle">
            <a:avLst>
              <a:gd name="adj" fmla="val 482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    </a:t>
            </a:r>
            <a:r>
              <a:rPr lang="cs-CZ" dirty="0" err="1" smtClean="0"/>
              <a:t>Z</a:t>
            </a:r>
            <a:r>
              <a:rPr lang="cs-CZ" dirty="0" smtClean="0"/>
              <a:t>   </a:t>
            </a:r>
            <a:r>
              <a:rPr lang="cs-CZ" dirty="0" smtClean="0">
                <a:solidFill>
                  <a:schemeClr val="tx1"/>
                </a:solidFill>
              </a:rPr>
              <a:t>I   S</a:t>
            </a:r>
            <a:r>
              <a:rPr lang="cs-CZ" dirty="0" smtClean="0"/>
              <a:t>    S      K       </a:t>
            </a:r>
            <a:r>
              <a:rPr lang="cs-CZ" dirty="0" err="1" smtClean="0"/>
              <a:t>K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7" name="Rovnoramenný trojúhelník 16"/>
          <p:cNvSpPr/>
          <p:nvPr/>
        </p:nvSpPr>
        <p:spPr>
          <a:xfrm>
            <a:off x="5868144" y="4365105"/>
            <a:ext cx="2160240" cy="1726451"/>
          </a:xfrm>
          <a:prstGeom prst="triangle">
            <a:avLst>
              <a:gd name="adj" fmla="val 458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        </a:t>
            </a:r>
          </a:p>
          <a:p>
            <a:pPr algn="ctr"/>
            <a:r>
              <a:rPr lang="cs-CZ" dirty="0" smtClean="0"/>
              <a:t>A M    </a:t>
            </a:r>
            <a:r>
              <a:rPr lang="cs-CZ" dirty="0" smtClean="0">
                <a:solidFill>
                  <a:schemeClr val="tx1"/>
                </a:solidFill>
              </a:rPr>
              <a:t>O</a:t>
            </a:r>
            <a:r>
              <a:rPr lang="cs-CZ" dirty="0" smtClean="0"/>
              <a:t>   I         T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310457" y="2934236"/>
            <a:ext cx="4148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B</a:t>
            </a:r>
            <a:r>
              <a:rPr lang="cs-CZ" dirty="0"/>
              <a:t>Z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170065" y="256490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798468" y="2564904"/>
            <a:ext cx="306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350593" y="2348880"/>
            <a:ext cx="292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</a:t>
            </a:r>
          </a:p>
          <a:p>
            <a:r>
              <a:rPr lang="cs-CZ" dirty="0"/>
              <a:t>Z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7944" y="2333143"/>
            <a:ext cx="519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    </a:t>
            </a:r>
          </a:p>
          <a:p>
            <a:r>
              <a:rPr lang="cs-CZ" dirty="0"/>
              <a:t> </a:t>
            </a:r>
            <a:r>
              <a:rPr lang="cs-CZ" dirty="0" smtClean="0"/>
              <a:t> K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80873" y="3303567"/>
            <a:ext cx="1006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    Y          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788024" y="3331648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</a:p>
        </p:txBody>
      </p:sp>
      <p:sp>
        <p:nvSpPr>
          <p:cNvPr id="25" name="TextovéPole 24"/>
          <p:cNvSpPr txBox="1"/>
          <p:nvPr/>
        </p:nvSpPr>
        <p:spPr>
          <a:xfrm flipH="1">
            <a:off x="6542565" y="2236222"/>
            <a:ext cx="3199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   E   </a:t>
            </a:r>
          </a:p>
          <a:p>
            <a:r>
              <a:rPr lang="cs-CZ" dirty="0" smtClean="0"/>
              <a:t>TV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156176" y="2564904"/>
            <a:ext cx="1152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         </a:t>
            </a:r>
            <a:r>
              <a:rPr lang="cs-CZ" dirty="0" err="1" smtClean="0"/>
              <a:t>A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948264" y="325740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156176" y="3331648"/>
            <a:ext cx="386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Í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781991" y="4582869"/>
            <a:ext cx="799905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   </a:t>
            </a:r>
          </a:p>
          <a:p>
            <a:r>
              <a:rPr lang="cs-CZ" dirty="0" smtClean="0"/>
              <a:t>T   Í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452998" y="5445225"/>
            <a:ext cx="2423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                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170065" y="5445226"/>
            <a:ext cx="411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Í    Z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015715" y="5157191"/>
            <a:ext cx="85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236741" y="4721368"/>
            <a:ext cx="5341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Í   A</a:t>
            </a:r>
          </a:p>
          <a:p>
            <a:r>
              <a:rPr lang="cs-CZ" dirty="0"/>
              <a:t>T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5940153" y="5526523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22245" y="530120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Í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5371" y="5044533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444208" y="4797152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Ý    A V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473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solidFill>
                  <a:schemeClr val="accent3"/>
                </a:solidFill>
              </a:rPr>
              <a:t>Trojúhelníky</a:t>
            </a:r>
          </a:p>
          <a:p>
            <a:pPr marL="0" indent="0">
              <a:buNone/>
            </a:pPr>
            <a:endParaRPr lang="cs-CZ" sz="1600" dirty="0" smtClean="0">
              <a:solidFill>
                <a:schemeClr val="accent3"/>
              </a:solidFill>
            </a:endParaRPr>
          </a:p>
          <a:p>
            <a:r>
              <a:rPr lang="cs-CZ" sz="1600" dirty="0" smtClean="0"/>
              <a:t>1. brzy, brzičko</a:t>
            </a:r>
          </a:p>
          <a:p>
            <a:r>
              <a:rPr lang="cs-CZ" sz="1600" dirty="0" smtClean="0"/>
              <a:t>2. jazyk, jazýček</a:t>
            </a:r>
          </a:p>
          <a:p>
            <a:r>
              <a:rPr lang="cs-CZ" sz="1600" dirty="0" smtClean="0"/>
              <a:t>3. nazývat se, zívat</a:t>
            </a:r>
          </a:p>
          <a:p>
            <a:r>
              <a:rPr lang="cs-CZ" sz="1600" dirty="0" smtClean="0"/>
              <a:t>4. pozítří,  zítra</a:t>
            </a:r>
          </a:p>
          <a:p>
            <a:r>
              <a:rPr lang="cs-CZ" sz="1600" dirty="0" smtClean="0"/>
              <a:t>5. zisk, získat</a:t>
            </a:r>
          </a:p>
          <a:p>
            <a:r>
              <a:rPr lang="cs-CZ" sz="1600" dirty="0" smtClean="0"/>
              <a:t>6. zima, ozývat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41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ZDROJE</a:t>
            </a:r>
            <a:r>
              <a:rPr lang="cs-CZ" sz="2800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r>
              <a:rPr lang="cs-CZ" smtClean="0"/>
              <a:t>Vlastní tvorba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842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300</TotalTime>
  <Words>260</Words>
  <Application>Microsoft Office PowerPoint</Application>
  <PresentationFormat>Předvádění na obrazovce (4:3)</PresentationFormat>
  <Paragraphs>95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 </vt:lpstr>
      <vt:lpstr>Vyjmenovaná slova po Z</vt:lpstr>
      <vt:lpstr>Pozor!                                brzy  X  brzičko                           nazývat se (jmenovat se)  X   nazívat se (hodně zívat)</vt:lpstr>
      <vt:lpstr> V trojúhelníku se pomíchala písmena dvou slov, seřaď je a napiš </vt:lpstr>
      <vt:lpstr>Řešení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H Koláčková</cp:lastModifiedBy>
  <cp:revision>21</cp:revision>
  <dcterms:created xsi:type="dcterms:W3CDTF">2012-02-04T15:24:13Z</dcterms:created>
  <dcterms:modified xsi:type="dcterms:W3CDTF">2012-05-18T08:37:58Z</dcterms:modified>
</cp:coreProperties>
</file>