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62" r:id="rId5"/>
    <p:sldId id="257" r:id="rId6"/>
    <p:sldId id="260" r:id="rId7"/>
    <p:sldId id="264" r:id="rId8"/>
    <p:sldId id="263" r:id="rId9"/>
    <p:sldId id="265" r:id="rId10"/>
    <p:sldId id="266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Hrad_Pern%C5%A1tejn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208912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 fontScale="47500" lnSpcReduction="20000"/>
          </a:bodyPr>
          <a:lstStyle/>
          <a:p>
            <a:endParaRPr lang="cs-CZ" sz="3300" b="1" dirty="0" smtClean="0">
              <a:latin typeface="Palatino Linotype"/>
            </a:endParaRPr>
          </a:p>
          <a:p>
            <a:pPr marL="0" indent="0">
              <a:buNone/>
            </a:pPr>
            <a:r>
              <a:rPr lang="cs-CZ" sz="3300" b="1" dirty="0" smtClean="0">
                <a:latin typeface="Palatino Linotype"/>
              </a:rPr>
              <a:t>ZÁKLADNÍ </a:t>
            </a:r>
            <a:r>
              <a:rPr lang="cs-CZ" sz="3300" b="1" dirty="0">
                <a:latin typeface="Palatino Linotype"/>
              </a:rPr>
              <a:t>ŠKOLA SLOVAN, KROMĚŘÍŽ, PŘÍSPĚVKOVÁ ORGANIZACE</a:t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>ZEYEROVA 3354, 767 01 KROMĚŘÍŽ</a:t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/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>projekt v rámci vzdělávacího programu</a:t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>VZDĚLÁNÍ PRO KONKURENCESCHOPNOST</a:t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/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>ŠABLONA ČÍSLO: III/2</a:t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>NÁZEV:  INOVACE A ZKVALITNĚNÍ VÝUKY PROSTŘEDNICTVÍM ICT</a:t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/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/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>PŘEDMĚT: Vlastivěda</a:t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>ROČNÍK: čtvrtý</a:t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>TÉMA</a:t>
            </a:r>
            <a:r>
              <a:rPr lang="cs-CZ" sz="3300" b="1" dirty="0" smtClean="0">
                <a:latin typeface="Palatino Linotype"/>
              </a:rPr>
              <a:t>: Život ve středověku</a:t>
            </a:r>
            <a:r>
              <a:rPr lang="cs-CZ" sz="3300" b="1" dirty="0">
                <a:latin typeface="Palatino Linotype"/>
              </a:rPr>
              <a:t/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>AUTOR:  Mgr. </a:t>
            </a:r>
            <a:r>
              <a:rPr lang="cs-CZ" sz="3300" b="1" dirty="0" err="1">
                <a:latin typeface="Palatino Linotype"/>
              </a:rPr>
              <a:t>Kočířová</a:t>
            </a:r>
            <a:r>
              <a:rPr lang="cs-CZ" sz="3300" b="1" dirty="0">
                <a:latin typeface="Palatino Linotype"/>
              </a:rPr>
              <a:t> Táňa</a:t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>DATUM VYTVOŘENÍ:  2 1.1.2012</a:t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/>
            </a:r>
            <a:br>
              <a:rPr lang="cs-CZ" sz="3300" b="1" dirty="0">
                <a:latin typeface="Palatino Linotype"/>
              </a:rPr>
            </a:br>
            <a:r>
              <a:rPr lang="cs-CZ" sz="3300" b="1" dirty="0">
                <a:latin typeface="Palatino Linotype"/>
              </a:rPr>
              <a:t/>
            </a:r>
            <a:br>
              <a:rPr lang="cs-CZ" sz="3300" b="1" dirty="0">
                <a:latin typeface="Palatino Linotype"/>
              </a:rPr>
            </a:br>
            <a:r>
              <a:rPr lang="cs-CZ" sz="3300" b="1" dirty="0" smtClean="0">
                <a:latin typeface="Palatino Linotype"/>
              </a:rPr>
              <a:t>VY_32_INOVACE_37_TK</a:t>
            </a:r>
            <a:endParaRPr lang="cs-CZ" sz="3300" b="1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06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pilotování prezentace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72816"/>
            <a:ext cx="8568952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Prezentace je určena žákům čtvrtého ročníku.</a:t>
            </a:r>
          </a:p>
          <a:p>
            <a:pPr marL="0" indent="0">
              <a:buNone/>
            </a:pPr>
            <a:r>
              <a:rPr lang="cs-CZ" dirty="0" smtClean="0"/>
              <a:t>Slouží k vysvětlení učiva o životě ve středověku.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Žákům byla představena prezentace o životě lidí ve středověku. Poznali prostřednictvím obrázků, jak se </a:t>
            </a:r>
            <a:r>
              <a:rPr lang="cs-CZ" dirty="0" smtClean="0"/>
              <a:t>dělily společenské vrstvy.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238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008111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Život ve středověku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42404" y="1700808"/>
            <a:ext cx="8208912" cy="4896544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Šlechta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se dělila na </a:t>
            </a:r>
            <a:r>
              <a:rPr lang="cs-CZ" i="1" dirty="0" smtClean="0">
                <a:solidFill>
                  <a:schemeClr val="accent5">
                    <a:lumMod val="75000"/>
                  </a:schemeClr>
                </a:solidFill>
              </a:rPr>
              <a:t>panský</a:t>
            </a: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i="1" dirty="0" smtClean="0">
                <a:solidFill>
                  <a:schemeClr val="accent5">
                    <a:lumMod val="75000"/>
                  </a:schemeClr>
                </a:solidFill>
              </a:rPr>
              <a:t>stav</a:t>
            </a: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a </a:t>
            </a:r>
            <a:r>
              <a:rPr lang="cs-CZ" i="1" dirty="0" smtClean="0">
                <a:solidFill>
                  <a:schemeClr val="accent5">
                    <a:lumMod val="75000"/>
                  </a:schemeClr>
                </a:solidFill>
              </a:rPr>
              <a:t>zemany.</a:t>
            </a:r>
          </a:p>
          <a:p>
            <a:pPr algn="l"/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Páni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sídlili na hradech s rozsáhlým panstvím, mnoha vesnicemi a stovkami poddanými.</a:t>
            </a:r>
          </a:p>
          <a:p>
            <a:pPr algn="l"/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pPr algn="l"/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l"/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pPr algn="l"/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l"/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                                                           hrad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573016"/>
            <a:ext cx="4347319" cy="2804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64952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Páni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pořádali 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lovy, rytířské turnaje a hostiny.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rytířský turnaj        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535" y="1772816"/>
            <a:ext cx="4683813" cy="4601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0509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93610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1628800"/>
            <a:ext cx="7848872" cy="4968552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Zemané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vlastnili jednu vesnici, žili 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v tvrzích.</a:t>
            </a:r>
          </a:p>
          <a:p>
            <a:pPr algn="l"/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Byli to svobodní lidé, kteří nacházeli obživu na královském dvoře nebo ve vojsku.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r>
              <a:rPr lang="cs-CZ" dirty="0"/>
              <a:t> </a:t>
            </a:r>
            <a:r>
              <a:rPr lang="cs-CZ" dirty="0" smtClean="0"/>
              <a:t>                                                          tvrz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140" y="3284984"/>
            <a:ext cx="4651599" cy="2823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147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Církev se dělila:</a:t>
            </a:r>
            <a:br>
              <a:rPr lang="cs-CZ" dirty="0">
                <a:solidFill>
                  <a:schemeClr val="accent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18676"/>
            <a:ext cx="8229600" cy="45516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vysocí hodnostáři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arcibiskupové, biskupové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ř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ádoví příslušníci: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kněží, mniši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    </a:t>
            </a:r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255" y="2513856"/>
            <a:ext cx="3040756" cy="3156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572766"/>
            <a:ext cx="2926713" cy="2996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871062" y="5944924"/>
            <a:ext cx="853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mniši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1649549" y="5944924"/>
            <a:ext cx="1296144" cy="65242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040981" y="5944924"/>
            <a:ext cx="2420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Mnich, sedlák, rytíř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040981" y="5944924"/>
            <a:ext cx="2195315" cy="58042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4837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Církev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Arcibiskup Arnošt z Pardubic, působil v katedrále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Sv. Víta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276872"/>
            <a:ext cx="2736304" cy="3677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789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Středověká vesnice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Bohatí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F0"/>
                </a:solidFill>
              </a:rPr>
              <a:t>sedláci</a:t>
            </a:r>
            <a:r>
              <a:rPr lang="cs-CZ" dirty="0" smtClean="0"/>
              <a:t> -  malá skupina lidí</a:t>
            </a:r>
          </a:p>
          <a:p>
            <a:r>
              <a:rPr lang="cs-CZ" dirty="0" smtClean="0">
                <a:solidFill>
                  <a:srgbClr val="00B0F0"/>
                </a:solidFill>
              </a:rPr>
              <a:t>Poddaní </a:t>
            </a:r>
            <a:r>
              <a:rPr lang="cs-CZ" dirty="0" smtClean="0"/>
              <a:t>– odváděli králi, církvi a šlechtě </a:t>
            </a:r>
            <a:r>
              <a:rPr lang="cs-CZ" i="1" dirty="0" smtClean="0"/>
              <a:t>desátky</a:t>
            </a:r>
          </a:p>
          <a:p>
            <a:r>
              <a:rPr lang="cs-CZ" dirty="0" smtClean="0">
                <a:solidFill>
                  <a:srgbClr val="00B0F0"/>
                </a:solidFill>
              </a:rPr>
              <a:t>Bezzemci</a:t>
            </a:r>
            <a:r>
              <a:rPr lang="cs-CZ" dirty="0" smtClean="0"/>
              <a:t> – nevlastnili pozemek  a pracovali na cizí půdě</a:t>
            </a:r>
          </a:p>
        </p:txBody>
      </p:sp>
    </p:spTree>
    <p:extLst>
      <p:ext uri="{BB962C8B-B14F-4D97-AF65-F5344CB8AC3E}">
        <p14:creationId xmlns:p14="http://schemas.microsoft.com/office/powerpoint/2010/main" val="420205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</a:rPr>
              <a:t>Středověká města</a:t>
            </a:r>
            <a:endParaRPr lang="cs-CZ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27584"/>
            <a:ext cx="8496944" cy="537301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Obchodníci</a:t>
            </a:r>
            <a:r>
              <a:rPr lang="cs-CZ" dirty="0" smtClean="0"/>
              <a:t>  nejbohatší obyvatelé, honosné domy</a:t>
            </a:r>
            <a:endParaRPr lang="cs-CZ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00B0F0"/>
                </a:solidFill>
              </a:rPr>
              <a:t>Ř</a:t>
            </a:r>
            <a:r>
              <a:rPr lang="cs-CZ" dirty="0" smtClean="0">
                <a:solidFill>
                  <a:srgbClr val="00B0F0"/>
                </a:solidFill>
              </a:rPr>
              <a:t>emeslníci  </a:t>
            </a:r>
            <a:r>
              <a:rPr lang="cs-CZ" dirty="0" smtClean="0"/>
              <a:t>chudší obydlí, krámky, dílny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Chudina   </a:t>
            </a:r>
            <a:r>
              <a:rPr lang="cs-CZ" dirty="0" smtClean="0"/>
              <a:t>tovaryši, učedníci, žebráci</a:t>
            </a:r>
          </a:p>
          <a:p>
            <a:pPr marL="0" indent="0">
              <a:buNone/>
            </a:pPr>
            <a:endParaRPr lang="cs-CZ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00B0F0"/>
                </a:solidFill>
              </a:rPr>
              <a:t> </a:t>
            </a:r>
            <a:r>
              <a:rPr lang="cs-CZ" dirty="0" smtClean="0">
                <a:solidFill>
                  <a:srgbClr val="00B0F0"/>
                </a:solidFill>
              </a:rPr>
              <a:t>                                  </a:t>
            </a:r>
            <a:endParaRPr lang="cs-CZ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                                hodinář                            kovář</a:t>
            </a:r>
            <a:endParaRPr lang="cs-CZ" dirty="0">
              <a:solidFill>
                <a:srgbClr val="00B0F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312096"/>
            <a:ext cx="2394596" cy="3064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51759"/>
            <a:ext cx="2685497" cy="2785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0476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Vývěsní štítky</a:t>
            </a:r>
            <a:endParaRPr lang="cs-CZ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Pekařství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Vývěsní štítky visely před krámky.</a:t>
            </a:r>
          </a:p>
          <a:p>
            <a:pPr marL="0" indent="0">
              <a:buNone/>
            </a:pPr>
            <a:r>
              <a:rPr lang="cs-CZ" dirty="0" smtClean="0"/>
              <a:t>Prostí lidé neuměli číst, proto své dílny označovali nekreslenými destičkami.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Úkol: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nakresli vývěsní štítek na obchod v našem městě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628800"/>
            <a:ext cx="1006475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6354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1600" dirty="0" err="1" smtClean="0">
                <a:latin typeface="Times New Roman"/>
              </a:rPr>
              <a:t>cs:User</a:t>
            </a:r>
            <a:r>
              <a:rPr lang="cs-CZ" sz="1600" dirty="0" smtClean="0">
                <a:latin typeface="Times New Roman"/>
              </a:rPr>
              <a:t>: Akil</a:t>
            </a:r>
            <a:r>
              <a:rPr lang="cs-CZ" sz="1600" dirty="0">
                <a:latin typeface="Times New Roman"/>
              </a:rPr>
              <a:t>://cs.wikipedia.org/[online ] </a:t>
            </a:r>
            <a:r>
              <a:rPr lang="pl-PL" sz="1600" dirty="0" smtClean="0">
                <a:latin typeface="Times New Roman"/>
              </a:rPr>
              <a:t> 8</a:t>
            </a:r>
            <a:r>
              <a:rPr lang="pl-PL" sz="1600" dirty="0">
                <a:latin typeface="Times New Roman"/>
              </a:rPr>
              <a:t>. 1. 2007, </a:t>
            </a:r>
            <a:r>
              <a:rPr lang="pl-PL" sz="1600" dirty="0" smtClean="0">
                <a:latin typeface="Times New Roman"/>
              </a:rPr>
              <a:t>13:5</a:t>
            </a:r>
            <a:r>
              <a:rPr lang="cs-CZ" sz="1600" dirty="0" smtClean="0">
                <a:latin typeface="Times New Roman"/>
              </a:rPr>
              <a:t>[cit.2012-05-01</a:t>
            </a:r>
            <a:r>
              <a:rPr lang="cs-CZ" sz="1600" dirty="0">
                <a:latin typeface="Times New Roman"/>
              </a:rPr>
              <a:t>]. </a:t>
            </a:r>
            <a:r>
              <a:rPr lang="cs-CZ" sz="1600" dirty="0" smtClean="0">
                <a:latin typeface="Times New Roman"/>
              </a:rPr>
              <a:t>Soubor: Hrad </a:t>
            </a:r>
            <a:r>
              <a:rPr lang="cs-CZ" sz="1600" dirty="0">
                <a:latin typeface="Times New Roman"/>
              </a:rPr>
              <a:t>Pernštejn.jpg. </a:t>
            </a:r>
            <a:r>
              <a:rPr lang="cs-CZ" sz="1600" dirty="0" smtClean="0">
                <a:latin typeface="Times New Roman"/>
              </a:rPr>
              <a:t>Dostupné z </a:t>
            </a:r>
            <a:r>
              <a:rPr lang="cs-CZ" sz="1600" dirty="0" smtClean="0">
                <a:latin typeface="Times New Roman"/>
                <a:hlinkClick r:id="rId2"/>
              </a:rPr>
              <a:t>http://cs.wikipedia.org/wiki/Soubor:Hrad_Pern%C5%A1tejn.jpg</a:t>
            </a:r>
            <a:endParaRPr lang="cs-CZ" sz="1600" dirty="0" smtClean="0">
              <a:latin typeface="Times New Roman"/>
            </a:endParaRPr>
          </a:p>
          <a:p>
            <a:r>
              <a:rPr lang="cs-CZ" sz="1600" dirty="0" smtClean="0"/>
              <a:t>Neznámý autor,</a:t>
            </a:r>
            <a:r>
              <a:rPr lang="cs-CZ" sz="1600" dirty="0" smtClean="0">
                <a:latin typeface="Times New Roman"/>
              </a:rPr>
              <a:t> ://cs.wikipedia.org/[online]30.3. 2008, 19:00</a:t>
            </a:r>
            <a:r>
              <a:rPr lang="pl-PL" sz="1600" dirty="0" smtClean="0">
                <a:latin typeface="Times New Roman"/>
              </a:rPr>
              <a:t> </a:t>
            </a:r>
            <a:r>
              <a:rPr lang="cs-CZ" sz="1600" dirty="0" smtClean="0">
                <a:latin typeface="Times New Roman"/>
              </a:rPr>
              <a:t>[cit.2012-05-01].</a:t>
            </a:r>
            <a:r>
              <a:rPr lang="cs-CZ" sz="1600" dirty="0" smtClean="0"/>
              <a:t> </a:t>
            </a:r>
            <a:r>
              <a:rPr lang="cs-CZ" sz="1600" dirty="0" err="1" smtClean="0"/>
              <a:t>Soubor:Kestřany</a:t>
            </a:r>
            <a:r>
              <a:rPr lang="cs-CZ" sz="1600" dirty="0" smtClean="0"/>
              <a:t> - Dolní tvrz (3).</a:t>
            </a:r>
            <a:r>
              <a:rPr lang="cs-CZ" sz="1600" dirty="0" err="1" smtClean="0"/>
              <a:t>jpg</a:t>
            </a:r>
            <a:r>
              <a:rPr lang="cs-CZ" sz="1600" dirty="0" smtClean="0"/>
              <a:t>. Dostupné z http://cs.wikipedia.org/wiki/Soubor:Kest%C5%99any_-_Doln%C3%AD_tvrz_%283%29.jpg</a:t>
            </a:r>
          </a:p>
          <a:p>
            <a:r>
              <a:rPr lang="cs-CZ" sz="1600" dirty="0" err="1" smtClean="0"/>
              <a:t>Meister</a:t>
            </a:r>
            <a:r>
              <a:rPr lang="cs-CZ" sz="1600" dirty="0" smtClean="0"/>
              <a:t> </a:t>
            </a:r>
            <a:r>
              <a:rPr lang="cs-CZ" sz="1600" dirty="0"/>
              <a:t>des </a:t>
            </a:r>
            <a:r>
              <a:rPr lang="cs-CZ" sz="1600" dirty="0" err="1"/>
              <a:t>Codex</a:t>
            </a:r>
            <a:r>
              <a:rPr lang="cs-CZ" sz="1600" dirty="0"/>
              <a:t> </a:t>
            </a:r>
            <a:r>
              <a:rPr lang="cs-CZ" sz="1600" dirty="0" err="1" smtClean="0"/>
              <a:t>Manesse</a:t>
            </a:r>
            <a:r>
              <a:rPr lang="cs-CZ" sz="1600" dirty="0" smtClean="0"/>
              <a:t>; </a:t>
            </a:r>
            <a:r>
              <a:rPr lang="cs-CZ" sz="1600" dirty="0">
                <a:latin typeface="Times New Roman"/>
              </a:rPr>
              <a:t>://cs.wikipedia.org/[online ] 20.6.2005, 14.27</a:t>
            </a:r>
            <a:endParaRPr lang="cs-CZ" sz="1600" dirty="0"/>
          </a:p>
          <a:p>
            <a:r>
              <a:rPr lang="pl-PL" sz="1600" dirty="0" smtClean="0">
                <a:latin typeface="Times New Roman"/>
              </a:rPr>
              <a:t> </a:t>
            </a:r>
            <a:r>
              <a:rPr lang="cs-CZ" sz="1600" dirty="0" smtClean="0">
                <a:latin typeface="Times New Roman"/>
              </a:rPr>
              <a:t>[cit.2012-05-01].</a:t>
            </a:r>
            <a:r>
              <a:rPr lang="cs-CZ" sz="1600" dirty="0"/>
              <a:t> </a:t>
            </a:r>
            <a:r>
              <a:rPr lang="cs-CZ" sz="1600" dirty="0" err="1"/>
              <a:t>Soubor:Codex</a:t>
            </a:r>
            <a:r>
              <a:rPr lang="cs-CZ" sz="1600" dirty="0"/>
              <a:t> </a:t>
            </a:r>
            <a:r>
              <a:rPr lang="cs-CZ" sz="1600" dirty="0" err="1"/>
              <a:t>Manesse</a:t>
            </a:r>
            <a:r>
              <a:rPr lang="cs-CZ" sz="1600" dirty="0"/>
              <a:t> (</a:t>
            </a:r>
            <a:r>
              <a:rPr lang="cs-CZ" sz="1600" dirty="0" err="1"/>
              <a:t>Herzog</a:t>
            </a:r>
            <a:r>
              <a:rPr lang="cs-CZ" sz="1600" dirty="0"/>
              <a:t>) von Anhalt.jpg. </a:t>
            </a:r>
            <a:r>
              <a:rPr lang="cs-CZ" sz="1600" dirty="0" smtClean="0"/>
              <a:t>Dostupné z http</a:t>
            </a:r>
            <a:r>
              <a:rPr lang="cs-CZ" sz="1600" dirty="0"/>
              <a:t>://cs.wikipedia.org/wiki/Soubor:Codex_Manesse_%28Herzog%29_von_Anhalt.jpg</a:t>
            </a:r>
          </a:p>
          <a:p>
            <a:r>
              <a:rPr lang="cs-CZ" sz="1600" dirty="0" smtClean="0">
                <a:latin typeface="Times New Roman"/>
              </a:rPr>
              <a:t> autor neznámy;</a:t>
            </a:r>
            <a:r>
              <a:rPr lang="cs-CZ" sz="1600" dirty="0">
                <a:latin typeface="Times New Roman"/>
              </a:rPr>
              <a:t> </a:t>
            </a:r>
            <a:r>
              <a:rPr lang="cs-CZ" sz="1600" dirty="0" smtClean="0">
                <a:latin typeface="Times New Roman"/>
              </a:rPr>
              <a:t>://cs.wikipedia.org/[online ] </a:t>
            </a:r>
            <a:r>
              <a:rPr lang="pl-PL" sz="1600" dirty="0" smtClean="0">
                <a:latin typeface="Times New Roman"/>
              </a:rPr>
              <a:t>2.12.2006 16:43</a:t>
            </a:r>
            <a:r>
              <a:rPr lang="cs-CZ" sz="1600" dirty="0" smtClean="0">
                <a:latin typeface="Times New Roman"/>
              </a:rPr>
              <a:t>[cit.2012-05-01]. </a:t>
            </a:r>
            <a:r>
              <a:rPr lang="cs-CZ" sz="1600" dirty="0" err="1" smtClean="0"/>
              <a:t>Soubor:St</a:t>
            </a:r>
            <a:r>
              <a:rPr lang="cs-CZ" sz="1600" dirty="0"/>
              <a:t>. </a:t>
            </a:r>
            <a:r>
              <a:rPr lang="cs-CZ" sz="1600" dirty="0" err="1"/>
              <a:t>Benedict</a:t>
            </a:r>
            <a:r>
              <a:rPr lang="cs-CZ" sz="1600" dirty="0"/>
              <a:t> </a:t>
            </a:r>
            <a:r>
              <a:rPr lang="cs-CZ" sz="1600" dirty="0" err="1"/>
              <a:t>delivering</a:t>
            </a:r>
            <a:r>
              <a:rPr lang="cs-CZ" sz="1600" dirty="0"/>
              <a:t> his rule to </a:t>
            </a:r>
            <a:r>
              <a:rPr lang="cs-CZ" sz="1600" dirty="0" err="1"/>
              <a:t>the</a:t>
            </a:r>
            <a:r>
              <a:rPr lang="cs-CZ" sz="1600" dirty="0"/>
              <a:t> </a:t>
            </a:r>
            <a:r>
              <a:rPr lang="cs-CZ" sz="1600" dirty="0" err="1"/>
              <a:t>monks</a:t>
            </a:r>
            <a:r>
              <a:rPr lang="cs-CZ" sz="1600" dirty="0"/>
              <a:t> </a:t>
            </a:r>
            <a:r>
              <a:rPr lang="cs-CZ" sz="1600" dirty="0" err="1"/>
              <a:t>of</a:t>
            </a:r>
            <a:r>
              <a:rPr lang="cs-CZ" sz="1600" dirty="0"/>
              <a:t> his order.jpg, </a:t>
            </a:r>
            <a:r>
              <a:rPr lang="cs-CZ" sz="1600" dirty="0" err="1" smtClean="0"/>
              <a:t>Dostopné</a:t>
            </a:r>
            <a:r>
              <a:rPr lang="cs-CZ" sz="1600" dirty="0" smtClean="0"/>
              <a:t> z </a:t>
            </a:r>
            <a:r>
              <a:rPr lang="cs-CZ" sz="1600" dirty="0" err="1" smtClean="0"/>
              <a:t>Soubor:St</a:t>
            </a:r>
            <a:r>
              <a:rPr lang="cs-CZ" sz="1600" dirty="0"/>
              <a:t>. </a:t>
            </a:r>
            <a:r>
              <a:rPr lang="cs-CZ" sz="1600" dirty="0" err="1"/>
              <a:t>Benedict</a:t>
            </a:r>
            <a:r>
              <a:rPr lang="cs-CZ" sz="1600" dirty="0"/>
              <a:t> </a:t>
            </a:r>
            <a:r>
              <a:rPr lang="cs-CZ" sz="1600" dirty="0" err="1"/>
              <a:t>delivering</a:t>
            </a:r>
            <a:r>
              <a:rPr lang="cs-CZ" sz="1600" dirty="0"/>
              <a:t> his rule to </a:t>
            </a:r>
            <a:r>
              <a:rPr lang="cs-CZ" sz="1600" dirty="0" err="1"/>
              <a:t>the</a:t>
            </a:r>
            <a:r>
              <a:rPr lang="cs-CZ" sz="1600" dirty="0"/>
              <a:t> </a:t>
            </a:r>
            <a:r>
              <a:rPr lang="cs-CZ" sz="1600" dirty="0" err="1"/>
              <a:t>monks</a:t>
            </a:r>
            <a:r>
              <a:rPr lang="cs-CZ" sz="1600" dirty="0"/>
              <a:t> </a:t>
            </a:r>
            <a:r>
              <a:rPr lang="cs-CZ" sz="1600" dirty="0" err="1"/>
              <a:t>of</a:t>
            </a:r>
            <a:r>
              <a:rPr lang="cs-CZ" sz="1600" dirty="0"/>
              <a:t> his </a:t>
            </a:r>
            <a:r>
              <a:rPr lang="cs-CZ" sz="1600" dirty="0" smtClean="0"/>
              <a:t>order.jpg.</a:t>
            </a:r>
          </a:p>
          <a:p>
            <a:r>
              <a:rPr lang="cs-CZ" sz="1600" dirty="0" smtClean="0"/>
              <a:t>Neznámý,</a:t>
            </a:r>
            <a:r>
              <a:rPr lang="cs-CZ" sz="1600" dirty="0">
                <a:latin typeface="Times New Roman"/>
              </a:rPr>
              <a:t> ://cs.wikipedia.org/[online ] </a:t>
            </a:r>
            <a:r>
              <a:rPr lang="pl-PL" sz="1600" dirty="0" smtClean="0">
                <a:latin typeface="Times New Roman"/>
              </a:rPr>
              <a:t>8.1.2006, 23:23</a:t>
            </a:r>
            <a:r>
              <a:rPr lang="cs-CZ" sz="1600" dirty="0" smtClean="0">
                <a:latin typeface="Times New Roman"/>
              </a:rPr>
              <a:t>[cit.2012-05-01</a:t>
            </a:r>
            <a:r>
              <a:rPr lang="cs-CZ" sz="1600" dirty="0">
                <a:latin typeface="Times New Roman"/>
              </a:rPr>
              <a:t>]. </a:t>
            </a:r>
            <a:r>
              <a:rPr lang="cs-CZ" sz="1600" dirty="0" err="1" smtClean="0"/>
              <a:t>Soubor:Cleric-Knight-Workman.jpg</a:t>
            </a:r>
            <a:r>
              <a:rPr lang="cs-CZ" sz="1600" dirty="0" smtClean="0"/>
              <a:t>,  Dostupné z http</a:t>
            </a:r>
            <a:r>
              <a:rPr lang="cs-CZ" sz="1600" dirty="0"/>
              <a:t>://</a:t>
            </a:r>
            <a:r>
              <a:rPr lang="cs-CZ" sz="1600" dirty="0" smtClean="0"/>
              <a:t>cs.wikipedia.org/wiki/Soubor:Cleric-Knight-Workman.jpg </a:t>
            </a:r>
          </a:p>
          <a:p>
            <a:r>
              <a:rPr lang="cs-CZ" sz="1600" dirty="0" smtClean="0"/>
              <a:t>Vlastní tvorba</a:t>
            </a:r>
            <a:endParaRPr lang="cs-CZ" sz="1600" dirty="0"/>
          </a:p>
          <a:p>
            <a:endParaRPr lang="cs-CZ" sz="1600" dirty="0"/>
          </a:p>
          <a:p>
            <a:endParaRPr lang="cs-CZ" sz="1600" dirty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407937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385</Words>
  <Application>Microsoft Office PowerPoint</Application>
  <PresentationFormat>Předvádění na obrazovce (4:3)</PresentationFormat>
  <Paragraphs>76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Anotace a pilotování prezentace</vt:lpstr>
      <vt:lpstr>Život ve středověku</vt:lpstr>
      <vt:lpstr>Prezentace aplikace PowerPoint</vt:lpstr>
      <vt:lpstr>Prezentace aplikace PowerPoint</vt:lpstr>
      <vt:lpstr>Církev se dělila: </vt:lpstr>
      <vt:lpstr>Církev</vt:lpstr>
      <vt:lpstr>Středověká vesnice</vt:lpstr>
      <vt:lpstr>Středověká města</vt:lpstr>
      <vt:lpstr>Vývěsní štítky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Život ve středověku</dc:title>
  <dc:creator>Táňa</dc:creator>
  <cp:lastModifiedBy>H Koláčková</cp:lastModifiedBy>
  <cp:revision>21</cp:revision>
  <dcterms:created xsi:type="dcterms:W3CDTF">2012-08-27T13:08:18Z</dcterms:created>
  <dcterms:modified xsi:type="dcterms:W3CDTF">2012-12-11T07:29:38Z</dcterms:modified>
</cp:coreProperties>
</file>