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0" r:id="rId2"/>
    <p:sldId id="261" r:id="rId3"/>
    <p:sldId id="262" r:id="rId4"/>
    <p:sldId id="256" r:id="rId5"/>
    <p:sldId id="258" r:id="rId6"/>
    <p:sldId id="259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61548" autoAdjust="0"/>
  </p:normalViewPr>
  <p:slideViewPr>
    <p:cSldViewPr>
      <p:cViewPr varScale="1">
        <p:scale>
          <a:sx n="96" d="100"/>
          <a:sy n="96" d="100"/>
        </p:scale>
        <p:origin x="-11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50B59-698D-44AF-990A-A93256CEDD1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A6039F-41E1-48E1-8AFE-D86667F09D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4219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6039F-41E1-48E1-8AFE-D86667F09D1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111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997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0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476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61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984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8726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073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24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569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527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072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3C3E56-922C-4C28-B24A-B8F23241F45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FE8E8-BEA4-4AF6-9204-59A31D6EC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081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cs-CZ" sz="19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900" b="1" dirty="0">
              <a:solidFill>
                <a:srgbClr val="00B05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>
                <a:solidFill>
                  <a:prstClr val="black"/>
                </a:solidFill>
              </a:rPr>
              <a:t>PŘEDMĚT: </a:t>
            </a:r>
            <a:r>
              <a:rPr lang="cs-CZ" sz="1900" dirty="0" smtClean="0">
                <a:solidFill>
                  <a:prstClr val="black"/>
                </a:solidFill>
              </a:rPr>
              <a:t> </a:t>
            </a:r>
            <a:r>
              <a:rPr lang="cs-CZ" sz="19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>
                <a:solidFill>
                  <a:prstClr val="black"/>
                </a:solidFill>
              </a:rPr>
              <a:t>ROČNÍK:   </a:t>
            </a:r>
            <a:r>
              <a:rPr lang="cs-CZ" sz="1900" dirty="0" smtClean="0">
                <a:solidFill>
                  <a:prstClr val="black"/>
                </a:solidFill>
              </a:rPr>
              <a:t>pátý           </a:t>
            </a: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>
                <a:solidFill>
                  <a:prstClr val="black"/>
                </a:solidFill>
              </a:rPr>
              <a:t>TÉMA:  </a:t>
            </a:r>
            <a:r>
              <a:rPr lang="cs-CZ" sz="1900" dirty="0" smtClean="0">
                <a:solidFill>
                  <a:prstClr val="black"/>
                </a:solidFill>
              </a:rPr>
              <a:t>podstatná jména              </a:t>
            </a: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>
                <a:solidFill>
                  <a:prstClr val="black"/>
                </a:solidFill>
              </a:rPr>
              <a:t>AUTOR:  </a:t>
            </a:r>
            <a:r>
              <a:rPr lang="cs-CZ" sz="1900" dirty="0" smtClean="0">
                <a:solidFill>
                  <a:prstClr val="black"/>
                </a:solidFill>
              </a:rPr>
              <a:t> </a:t>
            </a:r>
            <a:r>
              <a:rPr lang="cs-CZ" sz="1900" dirty="0">
                <a:solidFill>
                  <a:prstClr val="black"/>
                </a:solidFill>
              </a:rPr>
              <a:t>Mgr. Táňa </a:t>
            </a:r>
            <a:r>
              <a:rPr lang="cs-CZ" sz="1900" dirty="0" err="1">
                <a:solidFill>
                  <a:prstClr val="black"/>
                </a:solidFill>
              </a:rPr>
              <a:t>Kočířová</a:t>
            </a: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>
                <a:solidFill>
                  <a:prstClr val="black"/>
                </a:solidFill>
              </a:rPr>
              <a:t>DATUM VYTVOŘENÍ:   </a:t>
            </a:r>
            <a:r>
              <a:rPr lang="cs-CZ" sz="1900" dirty="0" smtClean="0">
                <a:solidFill>
                  <a:prstClr val="black"/>
                </a:solidFill>
              </a:rPr>
              <a:t>14</a:t>
            </a:r>
            <a:r>
              <a:rPr lang="cs-CZ" sz="1900" dirty="0" smtClean="0">
                <a:solidFill>
                  <a:prstClr val="black"/>
                </a:solidFill>
              </a:rPr>
              <a:t>. 11. 2012 </a:t>
            </a: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900" dirty="0">
              <a:solidFill>
                <a:prstClr val="black"/>
              </a:solidFill>
            </a:endParaRPr>
          </a:p>
          <a:p>
            <a:pPr marL="0" lvl="0" indent="0" algn="ctr">
              <a:spcBef>
                <a:spcPts val="0"/>
              </a:spcBef>
              <a:buNone/>
            </a:pPr>
            <a:endParaRPr lang="cs-CZ" sz="2200" dirty="0">
              <a:solidFill>
                <a:prstClr val="black"/>
              </a:solidFill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2200" b="1" dirty="0" smtClean="0">
                <a:solidFill>
                  <a:srgbClr val="C00000"/>
                </a:solidFill>
              </a:rPr>
              <a:t>VY_32_INOVACE_45_TK</a:t>
            </a:r>
            <a:endParaRPr lang="cs-CZ" sz="22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48680"/>
            <a:ext cx="6408712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591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9208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ANOTACE A PILOTOVÁNÍ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10202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Prezentace je vytvořena jako doplňující materiál k učivu o podstatných jménech pro žáky pátých tříd</a:t>
            </a:r>
          </a:p>
          <a:p>
            <a:r>
              <a:rPr lang="cs-CZ" sz="2800" dirty="0" smtClean="0"/>
              <a:t>Žáci si mohou procvičovat vzory podstatných jmen všech rodů</a:t>
            </a:r>
          </a:p>
          <a:p>
            <a:r>
              <a:rPr lang="cs-CZ" sz="2800" dirty="0" smtClean="0"/>
              <a:t>V zadaných úkolech určují vzory podstatných jmen</a:t>
            </a:r>
          </a:p>
          <a:p>
            <a:endParaRPr lang="cs-CZ" sz="2800" dirty="0"/>
          </a:p>
          <a:p>
            <a:r>
              <a:rPr lang="cs-CZ" sz="2800" dirty="0" smtClean="0"/>
              <a:t>Prezentace byla využita pro skupinovou práci na tabuli. Žáci se střídali a každý odůvodnil jednu větu</a:t>
            </a:r>
          </a:p>
          <a:p>
            <a:r>
              <a:rPr lang="cs-CZ" sz="2800" dirty="0" smtClean="0"/>
              <a:t>Doplňování pádů byla samostatná práce. Každý si mohl vybrat pět podstatných jmen.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573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2800" i="1" dirty="0">
                <a:solidFill>
                  <a:srgbClr val="FFAD1C">
                    <a:lumMod val="75000"/>
                  </a:srgbClr>
                </a:solidFill>
              </a:rPr>
              <a:t>Doplň chybějící i í /y ý,  do závorky napiš vzor v příslušném tvaru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91264" cy="5256584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Na </a:t>
            </a:r>
            <a:r>
              <a:rPr lang="cs-CZ" sz="2800" dirty="0" err="1">
                <a:solidFill>
                  <a:prstClr val="black"/>
                </a:solidFill>
              </a:rPr>
              <a:t>tabul</a:t>
            </a:r>
            <a:r>
              <a:rPr lang="cs-CZ" sz="2800" dirty="0">
                <a:solidFill>
                  <a:prstClr val="black"/>
                </a:solidFill>
              </a:rPr>
              <a:t>__ ( 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.________) byly napsány vzkaz__( 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________).  Stál před námi se svými </a:t>
            </a:r>
            <a:r>
              <a:rPr lang="cs-CZ" sz="2800" dirty="0" err="1">
                <a:solidFill>
                  <a:prstClr val="black"/>
                </a:solidFill>
              </a:rPr>
              <a:t>radostm</a:t>
            </a:r>
            <a:r>
              <a:rPr lang="cs-CZ" sz="2800" dirty="0">
                <a:solidFill>
                  <a:prstClr val="black"/>
                </a:solidFill>
              </a:rPr>
              <a:t>__ ( 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._______) i </a:t>
            </a:r>
            <a:r>
              <a:rPr lang="cs-CZ" sz="2800" dirty="0" err="1">
                <a:solidFill>
                  <a:prstClr val="black"/>
                </a:solidFill>
              </a:rPr>
              <a:t>starostm</a:t>
            </a:r>
            <a:r>
              <a:rPr lang="cs-CZ" sz="2800" dirty="0">
                <a:solidFill>
                  <a:prstClr val="black"/>
                </a:solidFill>
              </a:rPr>
              <a:t>__ ( 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______).</a:t>
            </a:r>
            <a:r>
              <a:rPr lang="cs-CZ" sz="2800" dirty="0" err="1">
                <a:solidFill>
                  <a:prstClr val="black"/>
                </a:solidFill>
              </a:rPr>
              <a:t>Údol_m</a:t>
            </a:r>
            <a:r>
              <a:rPr lang="cs-CZ" sz="2800" dirty="0">
                <a:solidFill>
                  <a:prstClr val="black"/>
                </a:solidFill>
              </a:rPr>
              <a:t> ( 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______) protékala řeka a kolem ní se vlnilo obil__ ( 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_____). V Příbram__ (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______)jsem si koupil dva hlavolam__ ( 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_______). Odjeli novými osobními automobil__( 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_____). Pokoušeli se najít chyb__ ( 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_____). Silnice je lemována jeřáb__ (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______), </a:t>
            </a:r>
            <a:r>
              <a:rPr lang="cs-CZ" sz="2800" dirty="0" err="1">
                <a:solidFill>
                  <a:prstClr val="black"/>
                </a:solidFill>
              </a:rPr>
              <a:t>lipam</a:t>
            </a:r>
            <a:r>
              <a:rPr lang="cs-CZ" sz="2800" dirty="0">
                <a:solidFill>
                  <a:prstClr val="black"/>
                </a:solidFill>
              </a:rPr>
              <a:t>__ (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_____) a topol__ (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_____). Šál__ ( 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_____) ušili z jemného hedváb__ ( 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_____). Neustále mám na mysl__ </a:t>
            </a:r>
            <a:r>
              <a:rPr lang="cs-CZ" sz="2800" dirty="0" smtClean="0">
                <a:solidFill>
                  <a:prstClr val="black"/>
                </a:solidFill>
              </a:rPr>
              <a:t>(</a:t>
            </a:r>
            <a:r>
              <a:rPr lang="cs-CZ" sz="2800" dirty="0" err="1" smtClean="0">
                <a:solidFill>
                  <a:prstClr val="black"/>
                </a:solidFill>
              </a:rPr>
              <a:t>vz</a:t>
            </a:r>
            <a:r>
              <a:rPr lang="cs-CZ" sz="2800" dirty="0" smtClean="0">
                <a:solidFill>
                  <a:prstClr val="black"/>
                </a:solidFill>
              </a:rPr>
              <a:t>. </a:t>
            </a:r>
            <a:r>
              <a:rPr lang="cs-CZ" sz="2800" dirty="0">
                <a:solidFill>
                  <a:prstClr val="black"/>
                </a:solidFill>
              </a:rPr>
              <a:t>_____) tvoje výmysl__ (</a:t>
            </a:r>
            <a:r>
              <a:rPr lang="cs-CZ" sz="28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. _____).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40960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008112"/>
          </a:xfrm>
        </p:spPr>
        <p:txBody>
          <a:bodyPr>
            <a:normAutofit/>
          </a:bodyPr>
          <a:lstStyle/>
          <a:p>
            <a:pPr algn="l"/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Doplň chybějící i í /y ý,  do závorky napiš vzor v příslušném tvaru</a:t>
            </a:r>
            <a:endParaRPr lang="cs-CZ" sz="2800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611560" y="1484784"/>
            <a:ext cx="7704856" cy="4536504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cs-CZ" sz="2800" dirty="0" smtClean="0"/>
              <a:t>Vykrmené </a:t>
            </a:r>
            <a:r>
              <a:rPr lang="cs-CZ" sz="2800" dirty="0" err="1" smtClean="0"/>
              <a:t>larv</a:t>
            </a:r>
            <a:r>
              <a:rPr lang="cs-CZ" sz="2800" dirty="0" smtClean="0"/>
              <a:t>__ (</a:t>
            </a:r>
            <a:r>
              <a:rPr lang="cs-CZ" sz="2800" dirty="0" err="1" smtClean="0"/>
              <a:t>vz</a:t>
            </a:r>
            <a:r>
              <a:rPr lang="cs-CZ" sz="2800" dirty="0" smtClean="0"/>
              <a:t>. _____) se zakuklí. Včel__  (</a:t>
            </a:r>
            <a:r>
              <a:rPr lang="cs-CZ" sz="2800" dirty="0" err="1" smtClean="0"/>
              <a:t>vz</a:t>
            </a:r>
            <a:r>
              <a:rPr lang="cs-CZ" sz="2800" dirty="0" smtClean="0"/>
              <a:t>. _____) se brání </a:t>
            </a:r>
            <a:r>
              <a:rPr lang="cs-CZ" sz="2800" dirty="0" err="1" smtClean="0"/>
              <a:t>žihadl</a:t>
            </a:r>
            <a:r>
              <a:rPr lang="cs-CZ" sz="2800" dirty="0" smtClean="0"/>
              <a:t>__ (</a:t>
            </a:r>
            <a:r>
              <a:rPr lang="cs-CZ" sz="2800" dirty="0" err="1" smtClean="0"/>
              <a:t>vz</a:t>
            </a:r>
            <a:r>
              <a:rPr lang="cs-CZ" sz="2800" dirty="0" smtClean="0"/>
              <a:t>. _____). </a:t>
            </a:r>
            <a:r>
              <a:rPr lang="cs-CZ" sz="2800" dirty="0" err="1" smtClean="0"/>
              <a:t>Pstruz</a:t>
            </a:r>
            <a:r>
              <a:rPr lang="cs-CZ" sz="2800" dirty="0" smtClean="0"/>
              <a:t>__ ( </a:t>
            </a:r>
            <a:r>
              <a:rPr lang="cs-CZ" sz="2800" dirty="0" err="1" smtClean="0"/>
              <a:t>vz</a:t>
            </a:r>
            <a:r>
              <a:rPr lang="cs-CZ" sz="2800" dirty="0" smtClean="0"/>
              <a:t>. _____) vyžadují čistou tekoucí vodu. V </a:t>
            </a:r>
            <a:r>
              <a:rPr lang="cs-CZ" sz="2800" dirty="0" err="1" smtClean="0"/>
              <a:t>lahv</a:t>
            </a:r>
            <a:r>
              <a:rPr lang="cs-CZ" sz="2800" dirty="0" smtClean="0"/>
              <a:t>__ (</a:t>
            </a:r>
            <a:r>
              <a:rPr lang="cs-CZ" sz="2800" dirty="0" err="1" smtClean="0"/>
              <a:t>vz</a:t>
            </a:r>
            <a:r>
              <a:rPr lang="cs-CZ" sz="2800" dirty="0" smtClean="0"/>
              <a:t>. _____) jsem našel motýl__ (</a:t>
            </a:r>
            <a:r>
              <a:rPr lang="cs-CZ" sz="2800" dirty="0" err="1" smtClean="0"/>
              <a:t>vz</a:t>
            </a:r>
            <a:r>
              <a:rPr lang="cs-CZ" sz="2800" dirty="0" smtClean="0"/>
              <a:t>. _____) s polámanými </a:t>
            </a:r>
            <a:r>
              <a:rPr lang="cs-CZ" sz="2800" dirty="0" err="1" smtClean="0"/>
              <a:t>křídl</a:t>
            </a:r>
            <a:r>
              <a:rPr lang="cs-CZ" sz="2800" dirty="0" smtClean="0"/>
              <a:t>__ (</a:t>
            </a:r>
            <a:r>
              <a:rPr lang="cs-CZ" sz="2800" dirty="0" err="1" smtClean="0"/>
              <a:t>vz</a:t>
            </a:r>
            <a:r>
              <a:rPr lang="cs-CZ" sz="2800" dirty="0" smtClean="0"/>
              <a:t>. ______).  Vycvičení </a:t>
            </a:r>
            <a:r>
              <a:rPr lang="cs-CZ" sz="2800" dirty="0" err="1" smtClean="0"/>
              <a:t>orl</a:t>
            </a:r>
            <a:r>
              <a:rPr lang="cs-CZ" sz="2800" dirty="0" smtClean="0"/>
              <a:t>__ (</a:t>
            </a:r>
            <a:r>
              <a:rPr lang="cs-CZ" sz="2800" dirty="0" err="1" smtClean="0"/>
              <a:t>vz</a:t>
            </a:r>
            <a:r>
              <a:rPr lang="cs-CZ" sz="2800" dirty="0" smtClean="0"/>
              <a:t>. ____) se mu usadili na temeni hlav__ (</a:t>
            </a:r>
            <a:r>
              <a:rPr lang="cs-CZ" sz="2800" dirty="0" err="1" smtClean="0"/>
              <a:t>vz</a:t>
            </a:r>
            <a:r>
              <a:rPr lang="cs-CZ" sz="2800" dirty="0" smtClean="0"/>
              <a:t>._____). Rozpoznal jsem tesařík__(</a:t>
            </a:r>
            <a:r>
              <a:rPr lang="cs-CZ" sz="2800" dirty="0" err="1" smtClean="0"/>
              <a:t>vz</a:t>
            </a:r>
            <a:r>
              <a:rPr lang="cs-CZ" sz="2800" dirty="0" smtClean="0"/>
              <a:t>._____) s dlouhými </a:t>
            </a:r>
            <a:r>
              <a:rPr lang="cs-CZ" sz="2800" dirty="0" err="1" smtClean="0"/>
              <a:t>tykadl</a:t>
            </a:r>
            <a:r>
              <a:rPr lang="cs-CZ" sz="2800" dirty="0" smtClean="0"/>
              <a:t>__ (</a:t>
            </a:r>
            <a:r>
              <a:rPr lang="cs-CZ" sz="2800" dirty="0" err="1" smtClean="0"/>
              <a:t>vz</a:t>
            </a:r>
            <a:r>
              <a:rPr lang="cs-CZ" sz="2800" dirty="0" smtClean="0"/>
              <a:t>._____) a slunéčka s černými </a:t>
            </a:r>
            <a:r>
              <a:rPr lang="cs-CZ" sz="2800" dirty="0" err="1" smtClean="0"/>
              <a:t>tečkam</a:t>
            </a:r>
            <a:r>
              <a:rPr lang="cs-CZ" sz="2800" dirty="0" smtClean="0"/>
              <a:t>__ (</a:t>
            </a:r>
            <a:r>
              <a:rPr lang="cs-CZ" sz="2800" dirty="0" err="1" smtClean="0"/>
              <a:t>vz</a:t>
            </a:r>
            <a:r>
              <a:rPr lang="cs-CZ" sz="2800" dirty="0" smtClean="0"/>
              <a:t>._____).</a:t>
            </a:r>
            <a:r>
              <a:rPr lang="cs-CZ" sz="2800" dirty="0" err="1" smtClean="0"/>
              <a:t>Lumíc</a:t>
            </a:r>
            <a:r>
              <a:rPr lang="cs-CZ" sz="2800" dirty="0" smtClean="0"/>
              <a:t>__(</a:t>
            </a:r>
            <a:r>
              <a:rPr lang="cs-CZ" sz="2800" dirty="0" err="1" smtClean="0"/>
              <a:t>vz</a:t>
            </a:r>
            <a:r>
              <a:rPr lang="cs-CZ" sz="2800" dirty="0" smtClean="0"/>
              <a:t>. _____) zvláštním způsobem výživ__ (</a:t>
            </a:r>
            <a:r>
              <a:rPr lang="cs-CZ" sz="2800" dirty="0" err="1" smtClean="0"/>
              <a:t>vz</a:t>
            </a:r>
            <a:r>
              <a:rPr lang="cs-CZ" sz="2800" dirty="0" smtClean="0"/>
              <a:t>.____) pohubí </a:t>
            </a:r>
            <a:r>
              <a:rPr lang="cs-CZ" sz="2800" dirty="0" err="1" smtClean="0"/>
              <a:t>množstv</a:t>
            </a:r>
            <a:r>
              <a:rPr lang="cs-CZ" sz="2800" dirty="0" smtClean="0"/>
              <a:t>__ (</a:t>
            </a:r>
            <a:r>
              <a:rPr lang="cs-CZ" sz="2800" dirty="0" err="1" smtClean="0"/>
              <a:t>vz</a:t>
            </a:r>
            <a:r>
              <a:rPr lang="cs-CZ" sz="2800" dirty="0" smtClean="0"/>
              <a:t>. ____) housenek.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83932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Doplň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1969828"/>
              </p:ext>
            </p:extLst>
          </p:nvPr>
        </p:nvGraphicFramePr>
        <p:xfrm>
          <a:off x="457200" y="1268752"/>
          <a:ext cx="8229600" cy="5276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504064">
                <a:tc>
                  <a:txBody>
                    <a:bodyPr/>
                    <a:lstStyle/>
                    <a:p>
                      <a:r>
                        <a:rPr lang="cs-CZ" dirty="0" smtClean="0"/>
                        <a:t>1. p. č. 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Živ. / neživ.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2.p.č.j.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kapr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(Vidím) kapra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(bez)</a:t>
                      </a:r>
                      <a:r>
                        <a:rPr lang="cs-CZ" baseline="0" dirty="0" smtClean="0"/>
                        <a:t> kapra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sníh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kalendář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přítel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zubař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Karel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zub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klavír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klokan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slimák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keř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195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1961351"/>
              </p:ext>
            </p:extLst>
          </p:nvPr>
        </p:nvGraphicFramePr>
        <p:xfrm>
          <a:off x="395536" y="548680"/>
          <a:ext cx="8229600" cy="5409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863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Živ./než.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sluha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kousek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dárce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obhájce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přírodopis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král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koberec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hokejista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kolega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slaneček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prodejce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zedník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6385">
                <a:tc>
                  <a:txBody>
                    <a:bodyPr/>
                    <a:lstStyle/>
                    <a:p>
                      <a:r>
                        <a:rPr lang="cs-CZ" dirty="0" smtClean="0"/>
                        <a:t>mořeplavec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807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443841"/>
            <a:ext cx="70567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Na </a:t>
            </a:r>
            <a:r>
              <a:rPr lang="cs-CZ" dirty="0" smtClean="0"/>
              <a:t>tabul</a:t>
            </a:r>
            <a:r>
              <a:rPr lang="cs-CZ" dirty="0"/>
              <a:t>i</a:t>
            </a:r>
            <a:r>
              <a:rPr lang="cs-CZ" dirty="0" smtClean="0"/>
              <a:t>  </a:t>
            </a:r>
            <a:r>
              <a:rPr lang="cs-CZ" dirty="0"/>
              <a:t>byly napsány </a:t>
            </a:r>
            <a:r>
              <a:rPr lang="cs-CZ" dirty="0" smtClean="0"/>
              <a:t>vzkazy.  </a:t>
            </a:r>
            <a:r>
              <a:rPr lang="cs-CZ" dirty="0"/>
              <a:t>Stál před námi se svými </a:t>
            </a:r>
            <a:r>
              <a:rPr lang="cs-CZ" dirty="0" smtClean="0"/>
              <a:t>radostmi </a:t>
            </a:r>
            <a:r>
              <a:rPr lang="cs-CZ" dirty="0"/>
              <a:t>i </a:t>
            </a:r>
            <a:r>
              <a:rPr lang="cs-CZ" dirty="0" smtClean="0"/>
              <a:t>starostmi. Údolím  </a:t>
            </a:r>
            <a:r>
              <a:rPr lang="cs-CZ" dirty="0"/>
              <a:t>protékala řeka a kolem ní se vlnilo </a:t>
            </a:r>
            <a:r>
              <a:rPr lang="cs-CZ" dirty="0" smtClean="0"/>
              <a:t>obilí. </a:t>
            </a:r>
            <a:r>
              <a:rPr lang="cs-CZ" dirty="0"/>
              <a:t>V </a:t>
            </a:r>
            <a:r>
              <a:rPr lang="cs-CZ" dirty="0" smtClean="0"/>
              <a:t>Příbram</a:t>
            </a:r>
            <a:r>
              <a:rPr lang="cs-CZ" dirty="0"/>
              <a:t>i</a:t>
            </a:r>
            <a:r>
              <a:rPr lang="cs-CZ" dirty="0" smtClean="0"/>
              <a:t> jsem </a:t>
            </a:r>
            <a:r>
              <a:rPr lang="cs-CZ" dirty="0"/>
              <a:t>si koupil dva </a:t>
            </a:r>
            <a:r>
              <a:rPr lang="cs-CZ" dirty="0" smtClean="0"/>
              <a:t>hlavolamy. </a:t>
            </a:r>
            <a:r>
              <a:rPr lang="cs-CZ" dirty="0"/>
              <a:t>Odjeli novými osobními </a:t>
            </a:r>
            <a:r>
              <a:rPr lang="cs-CZ" dirty="0" smtClean="0"/>
              <a:t>automobily. </a:t>
            </a:r>
            <a:r>
              <a:rPr lang="cs-CZ" dirty="0"/>
              <a:t>Pokoušeli se najít </a:t>
            </a:r>
            <a:r>
              <a:rPr lang="cs-CZ" dirty="0" smtClean="0"/>
              <a:t>chyby. </a:t>
            </a:r>
            <a:r>
              <a:rPr lang="cs-CZ" dirty="0"/>
              <a:t>Silnice je lemována </a:t>
            </a:r>
            <a:r>
              <a:rPr lang="cs-CZ" dirty="0" smtClean="0"/>
              <a:t>jeřáby, lipam</a:t>
            </a:r>
            <a:r>
              <a:rPr lang="cs-CZ" dirty="0"/>
              <a:t>i</a:t>
            </a:r>
            <a:r>
              <a:rPr lang="cs-CZ" dirty="0" smtClean="0"/>
              <a:t>  </a:t>
            </a:r>
            <a:r>
              <a:rPr lang="cs-CZ" dirty="0"/>
              <a:t>a </a:t>
            </a:r>
            <a:r>
              <a:rPr lang="cs-CZ" dirty="0" smtClean="0"/>
              <a:t>topoly. Šál</a:t>
            </a:r>
            <a:r>
              <a:rPr lang="cs-CZ" dirty="0"/>
              <a:t>y</a:t>
            </a:r>
            <a:r>
              <a:rPr lang="cs-CZ" dirty="0" smtClean="0"/>
              <a:t>  </a:t>
            </a:r>
            <a:r>
              <a:rPr lang="cs-CZ" dirty="0"/>
              <a:t>ušili z jemného </a:t>
            </a:r>
            <a:r>
              <a:rPr lang="cs-CZ" dirty="0" smtClean="0"/>
              <a:t>hedvábí. </a:t>
            </a:r>
            <a:r>
              <a:rPr lang="cs-CZ" dirty="0"/>
              <a:t>Neustále mám na </a:t>
            </a:r>
            <a:r>
              <a:rPr lang="cs-CZ" dirty="0" smtClean="0"/>
              <a:t>mysl</a:t>
            </a:r>
            <a:r>
              <a:rPr lang="cs-CZ" dirty="0"/>
              <a:t>i</a:t>
            </a:r>
            <a:r>
              <a:rPr lang="cs-CZ" dirty="0" smtClean="0"/>
              <a:t>  </a:t>
            </a:r>
            <a:r>
              <a:rPr lang="cs-CZ" dirty="0"/>
              <a:t>tvoje </a:t>
            </a:r>
            <a:r>
              <a:rPr lang="cs-CZ" dirty="0" smtClean="0"/>
              <a:t>výmysly.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3573016"/>
            <a:ext cx="69127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Vykrmené </a:t>
            </a:r>
            <a:r>
              <a:rPr lang="cs-CZ" dirty="0" smtClean="0"/>
              <a:t>larv</a:t>
            </a:r>
            <a:r>
              <a:rPr lang="cs-CZ" dirty="0"/>
              <a:t>y</a:t>
            </a:r>
            <a:r>
              <a:rPr lang="cs-CZ" dirty="0" smtClean="0"/>
              <a:t>  </a:t>
            </a:r>
            <a:r>
              <a:rPr lang="cs-CZ" dirty="0"/>
              <a:t>se zakuklí. </a:t>
            </a:r>
            <a:r>
              <a:rPr lang="cs-CZ" dirty="0" smtClean="0"/>
              <a:t>Včel</a:t>
            </a:r>
            <a:r>
              <a:rPr lang="cs-CZ" dirty="0"/>
              <a:t>y</a:t>
            </a:r>
            <a:r>
              <a:rPr lang="cs-CZ" dirty="0" smtClean="0"/>
              <a:t> se </a:t>
            </a:r>
            <a:r>
              <a:rPr lang="cs-CZ" dirty="0"/>
              <a:t>brání </a:t>
            </a:r>
            <a:r>
              <a:rPr lang="cs-CZ" dirty="0" smtClean="0"/>
              <a:t>žihadly. Pstruzi vyžadují </a:t>
            </a:r>
            <a:r>
              <a:rPr lang="cs-CZ" dirty="0"/>
              <a:t>čistou tekoucí vodu. V </a:t>
            </a:r>
            <a:r>
              <a:rPr lang="cs-CZ" dirty="0" smtClean="0"/>
              <a:t>lahv</a:t>
            </a:r>
            <a:r>
              <a:rPr lang="cs-CZ" dirty="0"/>
              <a:t>i</a:t>
            </a:r>
            <a:r>
              <a:rPr lang="cs-CZ" dirty="0" smtClean="0"/>
              <a:t>  </a:t>
            </a:r>
            <a:r>
              <a:rPr lang="cs-CZ" dirty="0"/>
              <a:t>jsem našel </a:t>
            </a:r>
            <a:r>
              <a:rPr lang="cs-CZ" dirty="0" smtClean="0"/>
              <a:t>motýl</a:t>
            </a:r>
            <a:r>
              <a:rPr lang="cs-CZ" dirty="0"/>
              <a:t>y</a:t>
            </a:r>
            <a:r>
              <a:rPr lang="cs-CZ" dirty="0" smtClean="0"/>
              <a:t>  </a:t>
            </a:r>
            <a:r>
              <a:rPr lang="cs-CZ" dirty="0"/>
              <a:t>s polámanými </a:t>
            </a:r>
            <a:r>
              <a:rPr lang="cs-CZ" dirty="0" smtClean="0"/>
              <a:t>křídly.  </a:t>
            </a:r>
            <a:r>
              <a:rPr lang="cs-CZ" dirty="0"/>
              <a:t>Vycvičení </a:t>
            </a:r>
            <a:r>
              <a:rPr lang="cs-CZ" dirty="0" smtClean="0"/>
              <a:t>orl</a:t>
            </a:r>
            <a:r>
              <a:rPr lang="cs-CZ" dirty="0"/>
              <a:t>i</a:t>
            </a:r>
            <a:r>
              <a:rPr lang="cs-CZ" dirty="0" smtClean="0"/>
              <a:t> se </a:t>
            </a:r>
            <a:r>
              <a:rPr lang="cs-CZ" dirty="0"/>
              <a:t>mu usadili na temeni </a:t>
            </a:r>
            <a:r>
              <a:rPr lang="cs-CZ" dirty="0" smtClean="0"/>
              <a:t>hlavy. </a:t>
            </a:r>
            <a:r>
              <a:rPr lang="cs-CZ" dirty="0"/>
              <a:t>Rozpoznal jsem </a:t>
            </a:r>
            <a:r>
              <a:rPr lang="cs-CZ" dirty="0" smtClean="0"/>
              <a:t>tesaříky </a:t>
            </a:r>
            <a:r>
              <a:rPr lang="cs-CZ" dirty="0"/>
              <a:t>s dlouhými </a:t>
            </a:r>
            <a:r>
              <a:rPr lang="cs-CZ" dirty="0" smtClean="0"/>
              <a:t>tykadl</a:t>
            </a:r>
            <a:r>
              <a:rPr lang="cs-CZ" dirty="0"/>
              <a:t>y</a:t>
            </a:r>
            <a:r>
              <a:rPr lang="cs-CZ" dirty="0" smtClean="0"/>
              <a:t>  </a:t>
            </a:r>
            <a:r>
              <a:rPr lang="cs-CZ" dirty="0"/>
              <a:t>a slunéčka s černými </a:t>
            </a:r>
            <a:r>
              <a:rPr lang="cs-CZ" dirty="0" smtClean="0"/>
              <a:t>tečkami. Lumíci  </a:t>
            </a:r>
            <a:r>
              <a:rPr lang="cs-CZ" dirty="0"/>
              <a:t>zvláštním způsobem </a:t>
            </a:r>
            <a:r>
              <a:rPr lang="cs-CZ" dirty="0" smtClean="0"/>
              <a:t>výživ</a:t>
            </a:r>
            <a:r>
              <a:rPr lang="cs-CZ" dirty="0"/>
              <a:t>y</a:t>
            </a:r>
            <a:r>
              <a:rPr lang="cs-CZ" dirty="0" smtClean="0"/>
              <a:t> pohubí množstv</a:t>
            </a:r>
            <a:r>
              <a:rPr lang="cs-CZ" dirty="0"/>
              <a:t>í</a:t>
            </a:r>
            <a:r>
              <a:rPr lang="cs-CZ" dirty="0" smtClean="0"/>
              <a:t> </a:t>
            </a:r>
            <a:r>
              <a:rPr lang="cs-CZ" dirty="0"/>
              <a:t>housenek.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03648" y="980728"/>
            <a:ext cx="800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972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Citace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Vlastní tvorba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85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</TotalTime>
  <Words>595</Words>
  <Application>Microsoft Office PowerPoint</Application>
  <PresentationFormat>Předvádění na obrazovce (4:3)</PresentationFormat>
  <Paragraphs>74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 A PILOTOVÁNÍ</vt:lpstr>
      <vt:lpstr>Doplň chybějící i í /y ý,  do závorky napiš vzor v příslušném tvaru</vt:lpstr>
      <vt:lpstr>Doplň chybějící i í /y ý,  do závorky napiš vzor v příslušném tvaru</vt:lpstr>
      <vt:lpstr>Doplň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chybějící i,í/y,ý,  do závorky napiš vzor v příslušném tvaru</dc:title>
  <dc:creator>pc</dc:creator>
  <cp:lastModifiedBy>H Koláčková</cp:lastModifiedBy>
  <cp:revision>22</cp:revision>
  <dcterms:created xsi:type="dcterms:W3CDTF">2012-04-11T09:32:32Z</dcterms:created>
  <dcterms:modified xsi:type="dcterms:W3CDTF">2013-05-14T05:38:48Z</dcterms:modified>
</cp:coreProperties>
</file>