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_rels/notesSlide13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8.xml.rels" ContentType="application/vnd.openxmlformats-package.relationships+xml"/>
  <Override PartName="/ppt/notesSlides/_rels/notesSlide7.xml.rels" ContentType="application/vnd.openxmlformats-package.relationships+xml"/>
  <Override PartName="/ppt/notesSlides/_rels/notesSlide6.xml.rels" ContentType="application/vnd.openxmlformats-package.relationships+xml"/>
  <Override PartName="/ppt/notesSlides/_rels/notesSlide5.xml.rels" ContentType="application/vnd.openxmlformats-package.relationships+xml"/>
  <Override PartName="/ppt/notesSlides/_rels/notesSlide4.xml.rels" ContentType="application/vnd.openxmlformats-package.relationships+xml"/>
  <Override PartName="/ppt/notesSlides/_rels/notesSlide3.xml.rels" ContentType="application/vnd.openxmlformats-package.relationships+xml"/>
  <Override PartName="/ppt/notesSlides/_rels/notesSlide2.xml.rels" ContentType="application/vnd.openxmlformats-package.relationships+xml"/>
  <Override PartName="/ppt/notesSlides/_rels/notesSlide1.xml.rels" ContentType="application/vnd.openxmlformats-package.relationships+xml"/>
  <Override PartName="/ppt/notesSlides/notesSlide1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_rels/presentation.xml.rels" ContentType="application/vnd.openxmlformats-package.relationships+xml"/>
  <Override PartName="/ppt/media/image5.jpeg" ContentType="image/jpeg"/>
  <Override PartName="/ppt/media/image4.png" ContentType="image/png"/>
  <Override PartName="/ppt/media/image3.jpeg" ContentType="image/jpeg"/>
  <Override PartName="/ppt/media/image2.jpeg" ContentType="image/jpeg"/>
  <Override PartName="/ppt/media/image6.png" ContentType="image/png"/>
  <Override PartName="/ppt/media/image1.jpeg" ContentType="image/jpeg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1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6858000"/>
  <p:notesSz cx="6781800" cy="9926637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bIns="0" lIns="0" rIns="0" tIns="0" wrap="none"/>
          <a:p>
            <a:r>
              <a:rPr lang="en-US"/>
              <a:t>Click to edit the notes format</a:t>
            </a:r>
            <a:endParaRPr/>
          </a:p>
        </p:txBody>
      </p:sp>
      <p:sp>
        <p:nvSpPr>
          <p:cNvPr id="83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bIns="0" lIns="0" rIns="0" tIns="0" wrap="none"/>
          <a:p>
            <a:r>
              <a:rPr lang="en-US"/>
              <a:t>&lt;header&gt;</a:t>
            </a:r>
            <a:endParaRPr/>
          </a:p>
        </p:txBody>
      </p:sp>
      <p:sp>
        <p:nvSpPr>
          <p:cNvPr id="84" name="PlaceHolder 3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en-US"/>
              <a:t>&lt;date/time&gt;</a:t>
            </a:r>
            <a:endParaRPr/>
          </a:p>
        </p:txBody>
      </p:sp>
      <p:sp>
        <p:nvSpPr>
          <p:cNvPr id="85" name="PlaceHolder 4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en-US"/>
              <a:t>&lt;footer&gt;</a:t>
            </a:r>
            <a:endParaRPr/>
          </a:p>
        </p:txBody>
      </p:sp>
      <p:sp>
        <p:nvSpPr>
          <p:cNvPr id="86" name="PlaceHolder 5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E392078E-30FC-4C02-A6B2-889A5014648A}" type="slidenum">
              <a:rPr lang="en-US"/>
              <a:t>&lt;number&gt;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17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07057A2E-BEF4-4155-B810-F4D3B1FA38C6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19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860EBF27-F6F8-424C-AC2A-75C8BC5FA2F1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21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6C0D6783-DA4E-4CA7-9B04-6C7AF9DF1A2E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23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613EDDA3-0024-4394-A33F-076E0B15149E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25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057627FB-221C-493D-A56F-B4F11F01AB1D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27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4302FD91-41E6-4850-B609-DD07349C2A9F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29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F16BCA1A-887D-45BF-A3A1-FDA3AA5EAD41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31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154D3794-0EAA-455D-9485-7594C0C768C6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33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5F0BC2E7-4745-4765-87FD-9BCB8268C346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35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AF6807CA-B79D-48A2-922F-1F33BF156735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body"/>
          </p:nvPr>
        </p:nvSpPr>
        <p:spPr>
          <a:xfrm>
            <a:off x="678240" y="4715280"/>
            <a:ext cx="5425200" cy="446652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37" name="TextShape 2"/>
          <p:cNvSpPr txBox="1"/>
          <p:nvPr/>
        </p:nvSpPr>
        <p:spPr>
          <a:xfrm>
            <a:off x="3841560" y="9428760"/>
            <a:ext cx="2938320" cy="49608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4E8BE107-D96C-4774-9E2E-3797D96578A9}" type="slidenum">
              <a:rPr lang="en-US" sz="1200">
                <a:solidFill>
                  <a:srgbClr val="ffffff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457200" y="14814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73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5720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7352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8448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57200" y="38448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67352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45720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457200" y="1481400"/>
            <a:ext cx="822924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82292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73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20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7352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57200" y="3844800"/>
            <a:ext cx="82285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57200" y="3844800"/>
            <a:ext cx="82292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467352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457200" y="38448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4673520" y="1481400"/>
            <a:ext cx="401544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499320" y="5945040"/>
            <a:ext cx="4940280" cy="920880"/>
          </a:xfrm>
          <a:prstGeom prst="rect">
            <a:avLst>
              <a:gd fmla="val 0" name="A1"/>
              <a:gd fmla="val 0" name="A2"/>
              <a:gd fmla="val 0" name="A3"/>
              <a:gd fmla="val 0" name="A4"/>
              <a:gd fmla="val 0" name="A5"/>
              <a:gd fmla="val 0" name="A6"/>
              <a:gd fmla="val 0" name="A7"/>
              <a:gd fmla="val 0" name="A8"/>
            </a:avLst>
          </a:prstGeom>
          <a:solidFill>
            <a:srgbClr val="9fcbdc"/>
          </a:solidFill>
        </p:spPr>
      </p:sp>
      <p:sp>
        <p:nvSpPr>
          <p:cNvPr id="1" name="CustomShape 2"/>
          <p:cNvSpPr/>
          <p:nvPr/>
        </p:nvSpPr>
        <p:spPr>
          <a:xfrm>
            <a:off x="485640" y="5938920"/>
            <a:ext cx="3690000" cy="933120"/>
          </a:xfrm>
          <a:prstGeom prst="rect">
            <a:avLst>
              <a:gd fmla="val 0" name="A1"/>
              <a:gd fmla="val 0" name="A2"/>
              <a:gd fmla="val 0" name="A3"/>
              <a:gd fmla="val 0" name="A4"/>
              <a:gd fmla="val 0" name="A5"/>
              <a:gd fmla="val 0" name="A6"/>
              <a:gd fmla="val 0" name="A7"/>
              <a:gd fmla="val 0" name="A8"/>
            </a:avLst>
          </a:prstGeom>
          <a:solidFill>
            <a:srgbClr val="000000"/>
          </a:solidFill>
        </p:spPr>
      </p:sp>
      <p:sp>
        <p:nvSpPr>
          <p:cNvPr id="2" name="CustomShape 3"/>
          <p:cNvSpPr/>
          <p:nvPr/>
        </p:nvSpPr>
        <p:spPr>
          <a:xfrm>
            <a:off x="-6120" y="5791320"/>
            <a:ext cx="3402000" cy="1080360"/>
          </a:xfrm>
          <a:prstGeom prst="rtTriangle">
            <a:avLst/>
          </a:prstGeom>
          <a:blipFill>
            <a:blip r:embed="rId2"/>
            <a:tile/>
          </a:blipFill>
        </p:spPr>
      </p:sp>
      <p:sp>
        <p:nvSpPr>
          <p:cNvPr id="3" name="Line 4"/>
          <p:cNvSpPr/>
          <p:nvPr/>
        </p:nvSpPr>
        <p:spPr>
          <a:xfrm>
            <a:off x="-9000" y="5787720"/>
            <a:ext cx="3405240" cy="1084320"/>
          </a:xfrm>
          <a:prstGeom prst="line">
            <a:avLst/>
          </a:prstGeom>
          <a:ln w="12240">
            <a:solidFill>
              <a:srgbClr val="196f85"/>
            </a:solidFill>
            <a:miter/>
          </a:ln>
        </p:spPr>
      </p:sp>
      <p:sp>
        <p:nvSpPr>
          <p:cNvPr id="4" name="PlaceHolder 5"/>
          <p:cNvSpPr>
            <a:spLocks noGrp="1"/>
          </p:cNvSpPr>
          <p:nvPr>
            <p:ph type="dt"/>
          </p:nvPr>
        </p:nvSpPr>
        <p:spPr>
          <a:xfrm>
            <a:off x="6726960" y="6408000"/>
            <a:ext cx="1919880" cy="365400"/>
          </a:xfrm>
          <a:prstGeom prst="rect">
            <a:avLst/>
          </a:prstGeom>
        </p:spPr>
        <p:txBody>
          <a:bodyPr anchor="b" bIns="45000" lIns="90000" rIns="90000" tIns="45000"/>
          <a:p>
            <a:pPr>
              <a:lnSpc>
                <a:spcPct val="100000"/>
              </a:lnSpc>
            </a:pPr>
            <a:r>
              <a:rPr lang="en-US" sz="1000">
                <a:solidFill>
                  <a:srgbClr val="ffffff"/>
                </a:solidFill>
                <a:latin typeface="Lucida Sans Unicode"/>
              </a:rPr>
              <a:t>9/29/13</a:t>
            </a:r>
            <a:endParaRPr/>
          </a:p>
        </p:txBody>
      </p:sp>
      <p:sp>
        <p:nvSpPr>
          <p:cNvPr id="5" name="PlaceHolder 6"/>
          <p:cNvSpPr>
            <a:spLocks noGrp="1"/>
          </p:cNvSpPr>
          <p:nvPr>
            <p:ph type="ftr"/>
          </p:nvPr>
        </p:nvSpPr>
        <p:spPr>
          <a:xfrm>
            <a:off x="4380120" y="6408000"/>
            <a:ext cx="2350440" cy="364680"/>
          </a:xfrm>
          <a:prstGeom prst="rect">
            <a:avLst/>
          </a:prstGeom>
        </p:spPr>
        <p:txBody>
          <a:bodyPr anchor="b" bIns="45000" lIns="90000" rIns="90000" tIns="45000"/>
          <a:p>
            <a:endParaRPr/>
          </a:p>
        </p:txBody>
      </p:sp>
      <p:sp>
        <p:nvSpPr>
          <p:cNvPr id="6" name="PlaceHolder 7"/>
          <p:cNvSpPr>
            <a:spLocks noGrp="1"/>
          </p:cNvSpPr>
          <p:nvPr>
            <p:ph type="sldNum"/>
          </p:nvPr>
        </p:nvSpPr>
        <p:spPr>
          <a:xfrm>
            <a:off x="8647200" y="6408000"/>
            <a:ext cx="365400" cy="364680"/>
          </a:xfrm>
          <a:prstGeom prst="rect">
            <a:avLst/>
          </a:prstGeom>
        </p:spPr>
        <p:txBody>
          <a:bodyPr anchor="b" bIns="45000" lIns="90000" rIns="90000" tIns="45000"/>
          <a:p>
            <a:pPr algn="r">
              <a:lnSpc>
                <a:spcPct val="100000"/>
              </a:lnSpc>
            </a:pPr>
            <a:fld id="{A97D9217-24AD-4B6D-81A5-41D047DE6626}" type="slidenum">
              <a:rPr lang="en-US" sz="1000">
                <a:solidFill>
                  <a:srgbClr val="ffffff"/>
                </a:solidFill>
                <a:latin typeface="Lucida Sans Unicode"/>
              </a:rPr>
              <a:t>&lt;number&gt;</a:t>
            </a:fld>
            <a:endParaRPr/>
          </a:p>
        </p:txBody>
      </p:sp>
      <p:sp>
        <p:nvSpPr>
          <p:cNvPr id="7" name="PlaceHolder 8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def5fa"/>
                </a:solidFill>
                <a:latin typeface="Lucida Sans Unicode"/>
              </a:rPr>
              <a:t>Click to edit the title text formatKlepnutím lze upravit styl předlohy nadpisů.</a:t>
            </a:r>
            <a:endParaRPr/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692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cs-CZ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Seventh Outline Level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499320" y="5945040"/>
            <a:ext cx="4940280" cy="920880"/>
          </a:xfrm>
          <a:prstGeom prst="rect">
            <a:avLst>
              <a:gd fmla="val 0" name="A1"/>
              <a:gd fmla="val 0" name="A2"/>
              <a:gd fmla="val 0" name="A3"/>
              <a:gd fmla="val 0" name="A4"/>
              <a:gd fmla="val 0" name="A5"/>
              <a:gd fmla="val 0" name="A6"/>
              <a:gd fmla="val 0" name="A7"/>
              <a:gd fmla="val 0" name="A8"/>
            </a:avLst>
          </a:prstGeom>
          <a:solidFill>
            <a:srgbClr val="9fcbdc"/>
          </a:solidFill>
        </p:spPr>
      </p:sp>
      <p:sp>
        <p:nvSpPr>
          <p:cNvPr id="42" name="CustomShape 2"/>
          <p:cNvSpPr/>
          <p:nvPr/>
        </p:nvSpPr>
        <p:spPr>
          <a:xfrm>
            <a:off x="485640" y="5938920"/>
            <a:ext cx="3690000" cy="933120"/>
          </a:xfrm>
          <a:prstGeom prst="rect">
            <a:avLst>
              <a:gd fmla="val 0" name="A1"/>
              <a:gd fmla="val 0" name="A2"/>
              <a:gd fmla="val 0" name="A3"/>
              <a:gd fmla="val 0" name="A4"/>
              <a:gd fmla="val 0" name="A5"/>
              <a:gd fmla="val 0" name="A6"/>
              <a:gd fmla="val 0" name="A7"/>
              <a:gd fmla="val 0" name="A8"/>
            </a:avLst>
          </a:prstGeom>
          <a:solidFill>
            <a:srgbClr val="000000"/>
          </a:solidFill>
        </p:spPr>
      </p:sp>
      <p:sp>
        <p:nvSpPr>
          <p:cNvPr id="43" name="CustomShape 3"/>
          <p:cNvSpPr/>
          <p:nvPr/>
        </p:nvSpPr>
        <p:spPr>
          <a:xfrm>
            <a:off x="-6120" y="5791320"/>
            <a:ext cx="3402000" cy="1080360"/>
          </a:xfrm>
          <a:prstGeom prst="rtTriangle">
            <a:avLst/>
          </a:prstGeom>
          <a:blipFill>
            <a:blip r:embed="rId2"/>
            <a:tile/>
          </a:blipFill>
        </p:spPr>
      </p:sp>
      <p:sp>
        <p:nvSpPr>
          <p:cNvPr id="44" name="Line 4"/>
          <p:cNvSpPr/>
          <p:nvPr/>
        </p:nvSpPr>
        <p:spPr>
          <a:xfrm>
            <a:off x="-9000" y="5787720"/>
            <a:ext cx="3405240" cy="1084320"/>
          </a:xfrm>
          <a:prstGeom prst="line">
            <a:avLst/>
          </a:prstGeom>
          <a:ln w="12240">
            <a:solidFill>
              <a:srgbClr val="196f85"/>
            </a:solidFill>
            <a:miter/>
          </a:ln>
        </p:spPr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481400"/>
            <a:ext cx="8229240" cy="4525560"/>
          </a:xfrm>
          <a:prstGeom prst="rect">
            <a:avLst/>
          </a:prstGeom>
        </p:spPr>
        <p:txBody>
          <a:bodyPr bIns="45000" lIns="90000" rIns="90000" tIns="45000"/>
          <a:p>
            <a:pPr>
              <a:buSzPct val="25000"/>
              <a:buFont typeface="StarSymbol"/>
              <a:buChar char="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Sixth Outline Level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Seventh Outline LevelKlepnutím lze upravit styly předlohy textu.</a:t>
            </a:r>
            <a:endParaRPr/>
          </a:p>
          <a:p>
            <a:pPr lvl="1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2300">
                <a:solidFill>
                  <a:srgbClr val="000000"/>
                </a:solidFill>
                <a:latin typeface="Lucida Sans Unicode"/>
              </a:rPr>
              <a:t>Druhá úroveň</a:t>
            </a:r>
            <a:endParaRPr/>
          </a:p>
          <a:p>
            <a:pPr lvl="2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cs-CZ" sz="2100">
                <a:solidFill>
                  <a:srgbClr val="000000"/>
                </a:solidFill>
                <a:latin typeface="Lucida Sans Unicode"/>
              </a:rPr>
              <a:t>Třetí úroveň</a:t>
            </a:r>
            <a:endParaRPr/>
          </a:p>
          <a:p>
            <a:pPr lvl="3">
              <a:lnSpc>
                <a:spcPct val="100000"/>
              </a:lnSpc>
              <a:buSzPct val="25000"/>
              <a:buFont typeface="StarSymbol"/>
              <a:buChar char=""/>
            </a:pPr>
            <a:r>
              <a:rPr lang="cs-CZ" sz="1900">
                <a:solidFill>
                  <a:srgbClr val="000000"/>
                </a:solidFill>
                <a:latin typeface="Lucida Sans Unicode"/>
              </a:rPr>
              <a:t>Čtvrtá úroveň</a:t>
            </a:r>
            <a:endParaRPr/>
          </a:p>
          <a:p>
            <a:pPr lvl="4">
              <a:lnSpc>
                <a:spcPct val="100000"/>
              </a:lnSpc>
              <a:buSzPct val="25000"/>
              <a:buFont typeface="StarSymbol"/>
              <a:buChar char=""/>
            </a:pPr>
            <a:r>
              <a:rPr lang="cs-CZ">
                <a:solidFill>
                  <a:srgbClr val="000000"/>
                </a:solidFill>
                <a:latin typeface="Lucida Sans Unicode"/>
              </a:rPr>
              <a:t>Pátá úroveň</a:t>
            </a:r>
            <a:endParaRPr/>
          </a:p>
        </p:txBody>
      </p:sp>
      <p:sp>
        <p:nvSpPr>
          <p:cNvPr id="46" name="PlaceHolder 6"/>
          <p:cNvSpPr>
            <a:spLocks noGrp="1"/>
          </p:cNvSpPr>
          <p:nvPr>
            <p:ph type="dt"/>
          </p:nvPr>
        </p:nvSpPr>
        <p:spPr>
          <a:xfrm>
            <a:off x="6726960" y="6408000"/>
            <a:ext cx="1919880" cy="365400"/>
          </a:xfrm>
          <a:prstGeom prst="rect">
            <a:avLst/>
          </a:prstGeom>
        </p:spPr>
        <p:txBody>
          <a:bodyPr anchor="b" bIns="45000" lIns="90000" rIns="90000" tIns="45000"/>
          <a:p>
            <a:pPr>
              <a:lnSpc>
                <a:spcPct val="100000"/>
              </a:lnSpc>
            </a:pPr>
            <a:r>
              <a:rPr lang="en-US" sz="1000">
                <a:solidFill>
                  <a:srgbClr val="000000"/>
                </a:solidFill>
                <a:latin typeface="Lucida Sans Unicode"/>
              </a:rPr>
              <a:t>9/29/13</a:t>
            </a:r>
            <a:endParaRPr/>
          </a:p>
        </p:txBody>
      </p:sp>
      <p:sp>
        <p:nvSpPr>
          <p:cNvPr id="47" name="PlaceHolder 7"/>
          <p:cNvSpPr>
            <a:spLocks noGrp="1"/>
          </p:cNvSpPr>
          <p:nvPr>
            <p:ph type="ftr"/>
          </p:nvPr>
        </p:nvSpPr>
        <p:spPr>
          <a:xfrm>
            <a:off x="4380120" y="6408000"/>
            <a:ext cx="2350440" cy="364680"/>
          </a:xfrm>
          <a:prstGeom prst="rect">
            <a:avLst/>
          </a:prstGeom>
        </p:spPr>
        <p:txBody>
          <a:bodyPr anchor="b" bIns="45000" lIns="90000" rIns="90000" tIns="45000"/>
          <a:p>
            <a:endParaRPr/>
          </a:p>
        </p:txBody>
      </p:sp>
      <p:sp>
        <p:nvSpPr>
          <p:cNvPr id="48" name="PlaceHolder 8"/>
          <p:cNvSpPr>
            <a:spLocks noGrp="1"/>
          </p:cNvSpPr>
          <p:nvPr>
            <p:ph type="sldNum"/>
          </p:nvPr>
        </p:nvSpPr>
        <p:spPr>
          <a:xfrm>
            <a:off x="8647200" y="6408000"/>
            <a:ext cx="365400" cy="364680"/>
          </a:xfrm>
          <a:prstGeom prst="rect">
            <a:avLst/>
          </a:prstGeom>
        </p:spPr>
        <p:txBody>
          <a:bodyPr anchor="b" bIns="45000" lIns="90000" rIns="90000" tIns="45000"/>
          <a:p>
            <a:pPr algn="r">
              <a:lnSpc>
                <a:spcPct val="100000"/>
              </a:lnSpc>
            </a:pPr>
            <a:fld id="{7CF184E2-2B44-439C-8C23-A7D8921F3D0A}" type="slidenum">
              <a:rPr lang="en-US" sz="1000">
                <a:solidFill>
                  <a:srgbClr val="000000"/>
                </a:solidFill>
                <a:latin typeface="Lucida Sans Unicode"/>
              </a:rPr>
              <a:t>&lt;number&gt;</a:t>
            </a:fld>
            <a:endParaRPr/>
          </a:p>
        </p:txBody>
      </p:sp>
      <p:sp>
        <p:nvSpPr>
          <p:cNvPr id="49" name="PlaceHolder 9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464646"/>
                </a:solidFill>
                <a:latin typeface="Lucida Sans Unicode"/>
              </a:rPr>
              <a:t>Click to edit the title text formatKlepnutím lze upravit styl předlohy nadpisů.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hyperlink" Target="http://cs.wikipedia.org/wiki/Soubor:Galvanick&#253;_&#269;l&#225;nek.svg" TargetMode="External"/><Relationship Id="rId2" Type="http://schemas.openxmlformats.org/officeDocument/2006/relationships/hyperlink" Target="http://www.converter.cz/fyzici/bell.htm" TargetMode="External"/><Relationship Id="rId3" Type="http://schemas.openxmlformats.org/officeDocument/2006/relationships/hyperlink" Target="http://www.converter.cz/fyzici/bell.htm" TargetMode="External"/><Relationship Id="rId4" Type="http://schemas.openxmlformats.org/officeDocument/2006/relationships/hyperlink" Target="http://www.converter.cz/fyzici/bell.htm" TargetMode="External"/><Relationship Id="rId5" Type="http://schemas.openxmlformats.org/officeDocument/2006/relationships/hyperlink" Target="http://www.converter.cz/fyzici/bell.htm" TargetMode="External"/><Relationship Id="rId6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Shape 1"/>
          <p:cNvSpPr txBox="1"/>
          <p:nvPr/>
        </p:nvSpPr>
        <p:spPr>
          <a:xfrm>
            <a:off x="457200" y="274680"/>
            <a:ext cx="8229240" cy="493992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6000" u="sng">
                <a:solidFill>
                  <a:srgbClr val="c00000"/>
                </a:solidFill>
                <a:latin typeface="Lucida Sans Unicode"/>
              </a:rPr>
              <a:t>Svět na přelomu 19. a 20. stol.</a:t>
            </a:r>
            <a:endParaRPr/>
          </a:p>
        </p:txBody>
      </p:sp>
      <p:pic>
        <p:nvPicPr>
          <p:cNvPr descr="" id="8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1691640" y="5085360"/>
            <a:ext cx="6081480" cy="1485720"/>
          </a:xfrm>
          <a:prstGeom prst="rect">
            <a:avLst/>
          </a:prstGeom>
        </p:spPr>
      </p:pic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Shape 1"/>
          <p:cNvSpPr txBox="1"/>
          <p:nvPr/>
        </p:nvSpPr>
        <p:spPr>
          <a:xfrm>
            <a:off x="0" y="1071720"/>
            <a:ext cx="9143640" cy="57859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Japonsko – otázky str. 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+ kdy byla rusko–japonská  válka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+ podrobně výsledky války podle zápisu</a:t>
            </a:r>
            <a:endParaRPr/>
          </a:p>
        </p:txBody>
      </p:sp>
      <p:sp>
        <p:nvSpPr>
          <p:cNvPr id="90" name="TextShape 2"/>
          <p:cNvSpPr txBox="1"/>
          <p:nvPr/>
        </p:nvSpPr>
        <p:spPr>
          <a:xfrm>
            <a:off x="0" y="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464646"/>
                </a:solidFill>
                <a:latin typeface="Lucida Sans Unicode"/>
              </a:rPr>
              <a:t>Opakování</a:t>
            </a:r>
            <a:endParaRPr/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0" y="1071720"/>
            <a:ext cx="9143640" cy="57859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102/1 – ve 2. polovině 19. století, začalo smlouvou s USA 1854, která umožnila vstup cizinců na japonský trh – za Američany následovali Rusové, Britové …..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102/2 – šógun = nejvyšší představitel vojenské japonské šlechty a faktický vládce Japonska </a:t>
            </a:r>
            <a:endParaRPr/>
          </a:p>
        </p:txBody>
      </p:sp>
      <p:sp>
        <p:nvSpPr>
          <p:cNvPr id="92" name="TextShape 2"/>
          <p:cNvSpPr txBox="1"/>
          <p:nvPr/>
        </p:nvSpPr>
        <p:spPr>
          <a:xfrm>
            <a:off x="0" y="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464646"/>
                </a:solidFill>
                <a:latin typeface="Lucida Sans Unicode"/>
              </a:rPr>
              <a:t>Opakování</a:t>
            </a:r>
            <a:endParaRPr/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Shape 1"/>
          <p:cNvSpPr txBox="1"/>
          <p:nvPr/>
        </p:nvSpPr>
        <p:spPr>
          <a:xfrm>
            <a:off x="0" y="0"/>
            <a:ext cx="9143640" cy="75006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102/3 – konstituční monarchie (císařství s Ústavou a parlamentní vládou), je obdobím pronikání evropských zvyklostí do Japonska a obdobím výbojů jap. imperialismu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rusko–japonská  válka: 1904-1905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+ podrobně výsledky války podle zápisu – viz sešit min. hodina</a:t>
            </a:r>
            <a:endParaRPr/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0" y="0"/>
            <a:ext cx="9143640" cy="68576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cs-CZ" sz="4400" u="sng">
                <a:solidFill>
                  <a:srgbClr val="000000"/>
                </a:solidFill>
                <a:latin typeface="Lucida Sans Unicode"/>
              </a:rPr>
              <a:t>19. století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 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věk páry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průmyslová revoluce            vznik průmyslové (tovární) velkovýroby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Věda = hlavně tech. vynálezy</a:t>
            </a:r>
            <a:endParaRPr/>
          </a:p>
          <a:p>
            <a:pPr>
              <a:lnSpc>
                <a:spcPct val="100000"/>
              </a:lnSpc>
            </a:pPr>
            <a:r>
              <a:rPr b="1" lang="cs-CZ" sz="4400" u="sng">
                <a:solidFill>
                  <a:srgbClr val="000000"/>
                </a:solidFill>
                <a:latin typeface="Lucida Sans Unicode"/>
              </a:rPr>
              <a:t>20. století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Věk elektřiny a jaderné energie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Vědecko-technická revol.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vznik specializov. oborů průmyslu i vědy</a:t>
            </a:r>
            <a:endParaRPr/>
          </a:p>
        </p:txBody>
      </p:sp>
      <p:sp>
        <p:nvSpPr>
          <p:cNvPr id="95" name="CustomShape 2"/>
          <p:cNvSpPr/>
          <p:nvPr/>
        </p:nvSpPr>
        <p:spPr>
          <a:xfrm>
            <a:off x="5429160" y="1785960"/>
            <a:ext cx="1071360" cy="499680"/>
          </a:xfrm>
          <a:prstGeom prst="stripedRightArrow">
            <a:avLst>
              <a:gd fmla="val 50000" name="adj1"/>
              <a:gd fmla="val 50000" name="adj2"/>
            </a:avLst>
          </a:prstGeom>
          <a:solidFill>
            <a:srgbClr val="2da2bf"/>
          </a:solidFill>
          <a:ln w="55080">
            <a:solidFill>
              <a:srgbClr val="21778d"/>
            </a:solidFill>
            <a:round/>
          </a:ln>
        </p:spPr>
      </p:sp>
      <p:sp>
        <p:nvSpPr>
          <p:cNvPr id="96" name="CustomShape 3"/>
          <p:cNvSpPr/>
          <p:nvPr/>
        </p:nvSpPr>
        <p:spPr>
          <a:xfrm>
            <a:off x="6143760" y="5715000"/>
            <a:ext cx="1071360" cy="499680"/>
          </a:xfrm>
          <a:prstGeom prst="stripedRightArrow">
            <a:avLst>
              <a:gd fmla="val 50000" name="adj1"/>
              <a:gd fmla="val 50000" name="adj2"/>
            </a:avLst>
          </a:prstGeom>
          <a:solidFill>
            <a:srgbClr val="2da2bf"/>
          </a:solidFill>
          <a:ln w="55080">
            <a:solidFill>
              <a:srgbClr val="21778d"/>
            </a:solidFill>
            <a:round/>
          </a:ln>
        </p:spPr>
      </p:sp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0" y="1285920"/>
            <a:ext cx="9143640" cy="55717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Louis Pasteur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– bakterie vztekliny 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(samostatně informace – pasterizace, preventivní očkování)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Wilhelm Roentgen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 – rentgen 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(samostatně informace –  princip)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Marie Curie-Skolodowská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– radiologie 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(samostatně nové prvky)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98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800">
                <a:solidFill>
                  <a:srgbClr val="008000"/>
                </a:solidFill>
                <a:latin typeface="Lucida Sans Unicode"/>
              </a:rPr>
              <a:t> </a:t>
            </a:r>
            <a:r>
              <a:rPr b="1" lang="cs-CZ" sz="4800">
                <a:solidFill>
                  <a:srgbClr val="008000"/>
                </a:solidFill>
                <a:latin typeface="Lucida Sans Unicode"/>
              </a:rPr>
              <a:t>Bakteriologie</a:t>
            </a:r>
            <a:endParaRPr/>
          </a:p>
        </p:txBody>
      </p:sp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1"/>
          <p:cNvSpPr txBox="1"/>
          <p:nvPr/>
        </p:nvSpPr>
        <p:spPr>
          <a:xfrm>
            <a:off x="0" y="1285920"/>
            <a:ext cx="9143640" cy="55717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Alfred Nobel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– dynamit 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(samostatně informace – Nobelova cena, kde se udělují)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Gotlieb Daimler + Carl Benz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 – benzínový motor 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(samostatně informace –  využití)</a:t>
            </a:r>
            <a:endParaRPr/>
          </a:p>
        </p:txBody>
      </p:sp>
      <p:sp>
        <p:nvSpPr>
          <p:cNvPr id="100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800">
                <a:solidFill>
                  <a:srgbClr val="008000"/>
                </a:solidFill>
                <a:latin typeface="Lucida Sans Unicode"/>
              </a:rPr>
              <a:t> </a:t>
            </a:r>
            <a:r>
              <a:rPr b="1" lang="cs-CZ" sz="4800">
                <a:solidFill>
                  <a:srgbClr val="008000"/>
                </a:solidFill>
                <a:latin typeface="Lucida Sans Unicode"/>
              </a:rPr>
              <a:t>Chemie </a:t>
            </a:r>
            <a:endParaRPr/>
          </a:p>
        </p:txBody>
      </p:sp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0" y="1285920"/>
            <a:ext cx="9143640" cy="55717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Alexandr Bell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– telefon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Thomas Alva Edison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– žárovka, fonograf (záznam a reprod. hlasu)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+ 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samostatně informace - elektromotor a dynamo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Alexandr Marconi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– bezdrátový přenos</a:t>
            </a:r>
            <a:endParaRPr/>
          </a:p>
        </p:txBody>
      </p:sp>
      <p:sp>
        <p:nvSpPr>
          <p:cNvPr id="102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800">
                <a:solidFill>
                  <a:srgbClr val="008000"/>
                </a:solidFill>
                <a:latin typeface="Lucida Sans Unicode"/>
              </a:rPr>
              <a:t> </a:t>
            </a:r>
            <a:r>
              <a:rPr b="1" lang="cs-CZ" sz="4800">
                <a:solidFill>
                  <a:srgbClr val="008000"/>
                </a:solidFill>
                <a:latin typeface="Lucida Sans Unicode"/>
              </a:rPr>
              <a:t>Fyzika - elektřina</a:t>
            </a:r>
            <a:endParaRPr/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03" name="Zástupný symbol pro obsah 3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" y="1700640"/>
            <a:ext cx="2857320" cy="1714320"/>
          </a:xfrm>
          <a:prstGeom prst="rect">
            <a:avLst/>
          </a:prstGeom>
        </p:spPr>
      </p:pic>
      <p:sp>
        <p:nvSpPr>
          <p:cNvPr id="104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464646"/>
                </a:solidFill>
                <a:latin typeface="Lucida Sans Unicode"/>
              </a:rPr>
              <a:t>První telefon a fonograf </a:t>
            </a:r>
            <a:endParaRPr/>
          </a:p>
        </p:txBody>
      </p:sp>
      <p:pic>
        <p:nvPicPr>
          <p:cNvPr descr="" id="10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3910680" y="1556640"/>
            <a:ext cx="5232960" cy="5119200"/>
          </a:xfrm>
          <a:prstGeom prst="rect">
            <a:avLst/>
          </a:prstGeom>
        </p:spPr>
      </p:pic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06" name="Zástupný symbol pro obsah 3"/>
          <p:cNvPicPr/>
          <p:nvPr/>
        </p:nvPicPr>
        <p:blipFill>
          <a:blip r:embed="rId1"/>
          <a:stretch>
            <a:fillRect/>
          </a:stretch>
        </p:blipFill>
        <p:spPr>
          <a:xfrm>
            <a:off x="1109520" y="1734480"/>
            <a:ext cx="6924240" cy="4019040"/>
          </a:xfrm>
          <a:prstGeom prst="rect">
            <a:avLst/>
          </a:prstGeom>
        </p:spPr>
      </p:pic>
      <p:sp>
        <p:nvSpPr>
          <p:cNvPr id="107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464646"/>
                </a:solidFill>
                <a:latin typeface="Lucida Sans Unicode"/>
              </a:rPr>
              <a:t>Galvanický článek - princip</a:t>
            </a:r>
            <a:endParaRPr/>
          </a:p>
        </p:txBody>
      </p:sp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extShape 1"/>
          <p:cNvSpPr txBox="1"/>
          <p:nvPr/>
        </p:nvSpPr>
        <p:spPr>
          <a:xfrm>
            <a:off x="0" y="1285920"/>
            <a:ext cx="9143640" cy="55717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b="1" lang="cs-CZ" sz="4400" u="sng">
                <a:solidFill>
                  <a:srgbClr val="0000ff"/>
                </a:solidFill>
                <a:latin typeface="Lucida Sans Unicode"/>
              </a:rPr>
              <a:t>Bratři Lumiérové </a:t>
            </a:r>
            <a:r>
              <a:rPr lang="cs-CZ" sz="4400">
                <a:solidFill>
                  <a:srgbClr val="000000"/>
                </a:solidFill>
                <a:latin typeface="Lucida Sans Unicode"/>
              </a:rPr>
              <a:t>– film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+ 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samostatně další příklady – celofán, bakelit ……</a:t>
            </a:r>
            <a:endParaRPr/>
          </a:p>
        </p:txBody>
      </p:sp>
      <p:sp>
        <p:nvSpPr>
          <p:cNvPr id="109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800">
                <a:solidFill>
                  <a:srgbClr val="008000"/>
                </a:solidFill>
                <a:latin typeface="Lucida Sans Unicode"/>
              </a:rPr>
              <a:t>Další</a:t>
            </a:r>
            <a:endParaRPr/>
          </a:p>
        </p:txBody>
      </p:sp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0" y="1285920"/>
            <a:ext cx="9143640" cy="55717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i="1" lang="cs-CZ" sz="4400">
                <a:solidFill>
                  <a:srgbClr val="000000"/>
                </a:solidFill>
                <a:latin typeface="Lucida Sans Unicode"/>
              </a:rPr>
              <a:t>Nová odvětví: automobilový, letecký, zbrojní ….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i="1" lang="cs-CZ" sz="4400">
                <a:solidFill>
                  <a:srgbClr val="000000"/>
                </a:solidFill>
                <a:latin typeface="Lucida Sans Unicode"/>
              </a:rPr>
              <a:t>Zvětšování rozdílů – země i společenské třídy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i="1" lang="cs-CZ" sz="4400">
                <a:solidFill>
                  <a:srgbClr val="000000"/>
                </a:solidFill>
                <a:latin typeface="Lucida Sans Unicode"/>
              </a:rPr>
              <a:t>Samostatně: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 hlavní spol. třídy (3)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	</a:t>
            </a:r>
            <a:r>
              <a:rPr i="1" lang="cs-CZ" sz="4400">
                <a:solidFill>
                  <a:srgbClr val="000000"/>
                </a:solidFill>
                <a:latin typeface="Lucida Sans Unicode"/>
              </a:rPr>
              <a:t>emancipace</a:t>
            </a:r>
            <a:endParaRPr/>
          </a:p>
        </p:txBody>
      </p:sp>
      <p:sp>
        <p:nvSpPr>
          <p:cNvPr id="111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800">
                <a:solidFill>
                  <a:srgbClr val="008000"/>
                </a:solidFill>
                <a:latin typeface="Lucida Sans Unicode"/>
              </a:rPr>
              <a:t>Průmysl a společnost</a:t>
            </a:r>
            <a:endParaRPr/>
          </a:p>
        </p:txBody>
      </p:sp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Shape 1"/>
          <p:cNvSpPr txBox="1"/>
          <p:nvPr/>
        </p:nvSpPr>
        <p:spPr>
          <a:xfrm>
            <a:off x="457200" y="1481400"/>
            <a:ext cx="8229240" cy="452556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4400">
                <a:solidFill>
                  <a:srgbClr val="000000"/>
                </a:solidFill>
                <a:latin typeface="Lucida Sans Unicode"/>
              </a:rPr>
              <a:t>Dopracovat kurzívou vyznačené úkoly</a:t>
            </a:r>
            <a:endParaRPr/>
          </a:p>
        </p:txBody>
      </p:sp>
      <p:sp>
        <p:nvSpPr>
          <p:cNvPr id="113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464646"/>
                </a:solidFill>
                <a:latin typeface="Lucida Sans Unicode"/>
              </a:rPr>
              <a:t>DÚ</a:t>
            </a:r>
            <a:endParaRPr/>
          </a:p>
        </p:txBody>
      </p:sp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extShape 1"/>
          <p:cNvSpPr txBox="1"/>
          <p:nvPr/>
        </p:nvSpPr>
        <p:spPr>
          <a:xfrm>
            <a:off x="457200" y="1481400"/>
            <a:ext cx="8229240" cy="452556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2700" u="sng">
                <a:solidFill>
                  <a:srgbClr val="ff8119"/>
                </a:solidFill>
                <a:latin typeface="Lucida Sans Unicode"/>
                <a:hlinkClick r:id="rId1"/>
              </a:rPr>
              <a:t>http://cs.wikipedia.org/wiki/Soubor:Galvanický_článek.svg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2700" u="sng">
                <a:solidFill>
                  <a:srgbClr val="ff8119"/>
                </a:solidFill>
                <a:latin typeface="Lucida Sans Unicode"/>
                <a:hlinkClick r:id="rId2"/>
              </a:rPr>
              <a:t>http://www.</a:t>
            </a:r>
            <a:r>
              <a:rPr lang="cs-CZ" sz="2700" u="sng">
                <a:solidFill>
                  <a:srgbClr val="ff8119"/>
                </a:solidFill>
                <a:latin typeface="Lucida Sans Unicode"/>
                <a:hlinkClick r:id="rId3"/>
              </a:rPr>
              <a:t>converter.cz</a:t>
            </a:r>
            <a:r>
              <a:rPr lang="cs-CZ" sz="2700" u="sng">
                <a:solidFill>
                  <a:srgbClr val="ff8119"/>
                </a:solidFill>
                <a:latin typeface="Lucida Sans Unicode"/>
                <a:hlinkClick r:id="rId4"/>
              </a:rPr>
              <a:t>/fyzici/bell.</a:t>
            </a:r>
            <a:r>
              <a:rPr lang="cs-CZ" sz="2700" u="sng">
                <a:solidFill>
                  <a:srgbClr val="ff8119"/>
                </a:solidFill>
                <a:latin typeface="Lucida Sans Unicode"/>
                <a:hlinkClick r:id="rId5"/>
              </a:rPr>
              <a:t>htm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http://cs.wikipedia.org/wiki/Thomas_Alva_Edison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Josef Petera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ZŠ Nový Hrádek</a:t>
            </a:r>
            <a:endParaRPr/>
          </a:p>
          <a:p>
            <a:pPr>
              <a:lnSpc>
                <a:spcPct val="100000"/>
              </a:lnSpc>
              <a:buSzPct val="25000"/>
              <a:buFont charset="2" typeface="Wingdings 3"/>
              <a:buChar char=""/>
            </a:pPr>
            <a:r>
              <a:rPr lang="cs-CZ" sz="2700">
                <a:solidFill>
                  <a:srgbClr val="000000"/>
                </a:solidFill>
                <a:latin typeface="Lucida Sans Unicode"/>
              </a:rPr>
              <a:t>Dějepis - 8. ročník</a:t>
            </a:r>
            <a:endParaRPr/>
          </a:p>
        </p:txBody>
      </p:sp>
      <p:sp>
        <p:nvSpPr>
          <p:cNvPr id="115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r>
              <a:rPr b="1" lang="cs-CZ" sz="4100">
                <a:solidFill>
                  <a:srgbClr val="464646"/>
                </a:solidFill>
                <a:latin typeface="Lucida Sans Unicode"/>
              </a:rPr>
              <a:t>Zdroje:</a:t>
            </a:r>
            <a:endParaRPr/>
          </a:p>
        </p:txBody>
      </p:sp>
    </p:spTree>
  </p:cSld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