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notesSlides/notesSlide7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_rels/notesSlide7.xml.rels" ContentType="application/vnd.openxmlformats-package.relationships+xml"/>
  <Override PartName="/ppt/notesSlides/_rels/notesSlide6.xml.rels" ContentType="application/vnd.openxmlformats-package.relationships+xml"/>
  <Override PartName="/ppt/notesSlides/_rels/notesSlide4.xml.rels" ContentType="application/vnd.openxmlformats-package.relationships+xml"/>
  <Override PartName="/ppt/notesSlides/_rels/notesSlide3.xml.rels" ContentType="application/vnd.openxmlformats-package.relationships+xml"/>
  <Override PartName="/ppt/notesSlides/_rels/notesSlide2.xml.rels" ContentType="application/vnd.openxmlformats-package.relationships+xml"/>
  <Override PartName="/ppt/notesSlides/_rels/notesSlide1.xml.rels" ContentType="application/vnd.openxmlformats-package.relationships+xml"/>
  <Override PartName="/ppt/notesSlides/notesSlide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_rels/presentation.xml.rels" ContentType="application/vnd.openxmlformats-package.relationships+xml"/>
  <Override PartName="/ppt/media/image2.jpeg" ContentType="image/jpeg"/>
  <Override PartName="/ppt/media/image1.jpeg" ContentType="image/jpeg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11.xml.rels" ContentType="application/vnd.openxmlformats-package.relationships+xml"/>
  <Override PartName="/ppt/slideLayouts/slideLayout3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Masters/slideMaster3.xml" ContentType="application/vnd.openxmlformats-officedocument.presentationml.slideMaster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9144000" cy="6858000"/>
  <p:notesSz cx="6781800" cy="9926637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4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112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&lt;header&gt;</a:t>
            </a:r>
            <a:endParaRPr/>
          </a:p>
        </p:txBody>
      </p:sp>
      <p:sp>
        <p:nvSpPr>
          <p:cNvPr id="113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114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r>
              <a:rPr lang="en-US"/>
              <a:t>&lt;footer&gt;</a:t>
            </a:r>
            <a:endParaRPr/>
          </a:p>
        </p:txBody>
      </p:sp>
      <p:sp>
        <p:nvSpPr>
          <p:cNvPr id="115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pPr algn="r"/>
            <a:fld id="{0ECA7FA5-0FAE-4510-874F-4E57CF7672AA}" type="slidenum">
              <a:rPr lang="en-US"/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99CD469B-BDE1-4ECC-AF5B-6EB8A4B1C542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27F2F10A-2B3A-4DF6-A2BE-09E7FE99979B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DFB8C0AD-7608-4316-9913-C0EC653B01B1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BB57E115-8B58-4874-885C-543B48FE0AEC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23AF0409-DFC4-4592-BD5E-DB97BE7296B3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5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B693B154-22FC-49A6-95EF-5E951D6309A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0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1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5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6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7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1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8E20D0E5-CBA9-4DC1-A391-F85F7FA0308D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45D581E1-C5A6-43B1-8B9B-B07DE7E9EA9F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F0813A8B-AE01-4B89-B85A-556E548BD4A4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29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TextShape 1"/>
          <p:cNvSpPr txBox="1"/>
          <p:nvPr/>
        </p:nvSpPr>
        <p:spPr>
          <a:xfrm>
            <a:off x="714240" y="135720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6000">
                <a:solidFill>
                  <a:srgbClr val="c00000"/>
                </a:solidFill>
                <a:latin typeface="Calibri"/>
              </a:rPr>
              <a:t>1. světová válka </a:t>
            </a:r>
            <a:endParaRPr/>
          </a:p>
        </p:txBody>
      </p:sp>
      <p:sp>
        <p:nvSpPr>
          <p:cNvPr id="117" name="TextShape 2"/>
          <p:cNvSpPr txBox="1"/>
          <p:nvPr/>
        </p:nvSpPr>
        <p:spPr>
          <a:xfrm>
            <a:off x="1357200" y="3143160"/>
            <a:ext cx="6400440" cy="1752120"/>
          </a:xfrm>
          <a:prstGeom prst="rect">
            <a:avLst/>
          </a:prstGeom>
        </p:spPr>
        <p:txBody>
          <a:bodyPr/>
          <a:p>
            <a:pPr algn="ctr">
              <a:lnSpc>
                <a:spcPct val="100000"/>
              </a:lnSpc>
            </a:pPr>
            <a:r>
              <a:rPr b="1" lang="en-US" sz="5400">
                <a:solidFill>
                  <a:srgbClr val="8b8b8b"/>
                </a:solidFill>
                <a:latin typeface="Calibri"/>
              </a:rPr>
              <a:t>Závěr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en-US" sz="2400">
                <a:solidFill>
                  <a:srgbClr val="8b8b8b"/>
                </a:solidFill>
                <a:latin typeface="Calibri"/>
              </a:rPr>
              <a:t>Josef Petera 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en-US" sz="2400">
                <a:solidFill>
                  <a:srgbClr val="8b8b8b"/>
                </a:solidFill>
                <a:latin typeface="Calibri"/>
              </a:rPr>
              <a:t>ZŠ Nový Hrádek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en-US" sz="2400">
                <a:solidFill>
                  <a:srgbClr val="8b8b8b"/>
                </a:solidFill>
                <a:latin typeface="Calibri"/>
              </a:rPr>
              <a:t>Dějepis - 8. ročník</a:t>
            </a:r>
            <a:endParaRPr/>
          </a:p>
        </p:txBody>
      </p:sp>
      <p:pic>
        <p:nvPicPr>
          <p:cNvPr descr="" id="118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691640" y="5085360"/>
            <a:ext cx="6081480" cy="1485720"/>
          </a:xfrm>
          <a:prstGeom prst="rect">
            <a:avLst/>
          </a:prstGeom>
        </p:spPr>
      </p:pic>
    </p:spTree>
  </p:cSld>
  <p:timing>
    <p:tnLst>
      <p:par>
        <p:cTn dur="indefinite" id="1" nodeType="tmRoot" restart="never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
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Opakování</a:t>
            </a:r>
            <a:endParaRPr/>
          </a:p>
        </p:txBody>
      </p:sp>
      <p:sp>
        <p:nvSpPr>
          <p:cNvPr id="120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121/2 – bleskováválka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121/3 – zákopová válka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Pracovní list - kontrola</a:t>
            </a:r>
            <a:endParaRPr/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TextShape 1"/>
          <p:cNvSpPr txBox="1"/>
          <p:nvPr/>
        </p:nvSpPr>
        <p:spPr>
          <a:xfrm>
            <a:off x="428760" y="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4800">
                <a:solidFill>
                  <a:srgbClr val="cc3300"/>
                </a:solidFill>
                <a:latin typeface="Calibri"/>
              </a:rPr>
              <a:t>1917-1918</a:t>
            </a:r>
            <a:endParaRPr/>
          </a:p>
        </p:txBody>
      </p:sp>
      <p:sp>
        <p:nvSpPr>
          <p:cNvPr id="122" name="TextShape 2"/>
          <p:cNvSpPr txBox="1"/>
          <p:nvPr/>
        </p:nvSpPr>
        <p:spPr>
          <a:xfrm>
            <a:off x="0" y="1071720"/>
            <a:ext cx="9143640" cy="578592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1917 – vstup </a:t>
            </a:r>
            <a:r>
              <a:rPr lang="cs-CZ" sz="4400">
                <a:solidFill>
                  <a:srgbClr val="ff0000"/>
                </a:solidFill>
                <a:latin typeface="Calibri"/>
              </a:rPr>
              <a:t>USA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do války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změna poměru sil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Sociální revoluce v Rusku 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pád východní fronty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Porážky Bulharska, Turecka + obsazení něm. kolonií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revoluce v Německu a Ra-U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1918 konec války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123" name="CustomShape 3"/>
          <p:cNvSpPr/>
          <p:nvPr/>
        </p:nvSpPr>
        <p:spPr>
          <a:xfrm>
            <a:off x="1000080" y="200016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124" name="CustomShape 4"/>
          <p:cNvSpPr/>
          <p:nvPr/>
        </p:nvSpPr>
        <p:spPr>
          <a:xfrm>
            <a:off x="857160" y="335772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125" name="CustomShape 5"/>
          <p:cNvSpPr/>
          <p:nvPr/>
        </p:nvSpPr>
        <p:spPr>
          <a:xfrm>
            <a:off x="1500120" y="607212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Shape 1"/>
          <p:cNvSpPr txBox="1"/>
          <p:nvPr/>
        </p:nvSpPr>
        <p:spPr>
          <a:xfrm>
            <a:off x="428760" y="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4800">
                <a:solidFill>
                  <a:srgbClr val="ff0000"/>
                </a:solidFill>
                <a:latin typeface="Calibri"/>
              </a:rPr>
              <a:t>Revoluce v Rusku</a:t>
            </a:r>
            <a:endParaRPr/>
          </a:p>
        </p:txBody>
      </p:sp>
      <p:sp>
        <p:nvSpPr>
          <p:cNvPr id="127" name="TextShape 2"/>
          <p:cNvSpPr txBox="1"/>
          <p:nvPr/>
        </p:nvSpPr>
        <p:spPr>
          <a:xfrm>
            <a:off x="0" y="1071720"/>
            <a:ext cx="9143640" cy="578592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Únor 1917 – svržen car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Prozatímní vláda – vyhlášena republika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Revoluční nálada přetrvává, vliv získávají bolševici (V. I. Lenin - komunisté)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7. listopadu 1917 VŘSR (Velká říjnová socialistická revoluce)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vláda sovětů (vojenská diktatura)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Brestlitevský mír: </a:t>
            </a:r>
            <a:r>
              <a:rPr i="1" lang="cs-CZ" sz="4400">
                <a:solidFill>
                  <a:srgbClr val="000000"/>
                </a:solidFill>
                <a:latin typeface="Calibri"/>
              </a:rPr>
              <a:t>vypsat str. 123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128" name="CustomShape 3"/>
          <p:cNvSpPr/>
          <p:nvPr/>
        </p:nvSpPr>
        <p:spPr>
          <a:xfrm>
            <a:off x="5429160" y="121428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129" name="CustomShape 4"/>
          <p:cNvSpPr/>
          <p:nvPr/>
        </p:nvSpPr>
        <p:spPr>
          <a:xfrm>
            <a:off x="785880" y="392904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130" name="CustomShape 5"/>
          <p:cNvSpPr/>
          <p:nvPr/>
        </p:nvSpPr>
        <p:spPr>
          <a:xfrm>
            <a:off x="714240" y="528624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Útok bolševiků na Zimní palác  Petrohradě</a:t>
            </a:r>
            <a:endParaRPr/>
          </a:p>
        </p:txBody>
      </p:sp>
      <p:pic>
        <p:nvPicPr>
          <p:cNvPr descr="" id="132" name="Obrázek 4"/>
          <p:cNvPicPr/>
          <p:nvPr/>
        </p:nvPicPr>
        <p:blipFill>
          <a:blip r:embed="rId1"/>
          <a:stretch>
            <a:fillRect/>
          </a:stretch>
        </p:blipFill>
        <p:spPr>
          <a:xfrm>
            <a:off x="1619640" y="1845000"/>
            <a:ext cx="5854320" cy="4355640"/>
          </a:xfrm>
          <a:prstGeom prst="rect">
            <a:avLst/>
          </a:prstGeom>
        </p:spPr>
      </p:pic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TextShape 1"/>
          <p:cNvSpPr txBox="1"/>
          <p:nvPr/>
        </p:nvSpPr>
        <p:spPr>
          <a:xfrm>
            <a:off x="428760" y="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4800">
                <a:solidFill>
                  <a:srgbClr val="ff0000"/>
                </a:solidFill>
                <a:latin typeface="Calibri"/>
              </a:rPr>
              <a:t>Dvojspolek – konec války</a:t>
            </a:r>
            <a:endParaRPr/>
          </a:p>
        </p:txBody>
      </p:sp>
      <p:sp>
        <p:nvSpPr>
          <p:cNvPr id="134" name="TextShape 2"/>
          <p:cNvSpPr txBox="1"/>
          <p:nvPr/>
        </p:nvSpPr>
        <p:spPr>
          <a:xfrm>
            <a:off x="0" y="1071720"/>
            <a:ext cx="9143640" cy="578592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Pokus o zvrat na západní frontě bezúspěšný - vítězí Dohoda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Válečné útrapy a vliv ruských revolucí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revoluce v Německu a RaU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28. října 1918 rozpad Ra-U (ČSR …) , 3. listopadu v Ně svržen císař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11. 11. 1918 příměří = konec války</a:t>
            </a:r>
            <a:endParaRPr/>
          </a:p>
        </p:txBody>
      </p:sp>
      <p:sp>
        <p:nvSpPr>
          <p:cNvPr id="135" name="CustomShape 3"/>
          <p:cNvSpPr/>
          <p:nvPr/>
        </p:nvSpPr>
        <p:spPr>
          <a:xfrm>
            <a:off x="714240" y="335772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
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DÚ</a:t>
            </a:r>
            <a:endParaRPr/>
          </a:p>
        </p:txBody>
      </p:sp>
      <p:sp>
        <p:nvSpPr>
          <p:cNvPr id="137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Přečíst str. 121-123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Písemně slovníček 124 + 124/4</a:t>
            </a:r>
            <a:endParaRPr/>
          </a:p>
        </p:txBody>
      </p:sp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139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http://cs.wikipedia.org/wiki/Soubor:Stormningen_av_vinterpalatset.jpg</a:t>
            </a:r>
            <a:endParaRPr/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