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71" r:id="rId3"/>
    <p:sldId id="257" r:id="rId4"/>
    <p:sldId id="299" r:id="rId5"/>
    <p:sldId id="288" r:id="rId6"/>
    <p:sldId id="296" r:id="rId7"/>
    <p:sldId id="300" r:id="rId8"/>
    <p:sldId id="29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iser" initials="JaF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ED375F-FDFE-4141-B1B4-13B04D382072}" type="datetimeFigureOut">
              <a:rPr lang="cs-CZ" smtClean="0"/>
              <a:t>30.9.2013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CD996-7439-422A-959B-ADCBFF2E3B6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2346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9165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3227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44233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09519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12548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4403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90051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2426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1285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3998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8651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23.11.2012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E9A01-A3AF-431D-8598-4A9DDF73672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394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kpsatweb.cz/" TargetMode="External"/><Relationship Id="rId2" Type="http://schemas.openxmlformats.org/officeDocument/2006/relationships/hyperlink" Target="http://jafi3.php5.cz/" TargetMode="Externa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smtClean="0"/>
              <a:t>VY_32_INOVACE_034.ICT.34</a:t>
            </a:r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Tvorba webových stránek – </a:t>
            </a:r>
            <a:r>
              <a:rPr lang="cs-CZ" dirty="0" err="1" smtClean="0"/>
              <a:t>PHP</a:t>
            </a:r>
            <a:r>
              <a:rPr lang="cs-CZ" dirty="0" smtClean="0"/>
              <a:t> technologie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59211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sz="2800" b="1" u="sng" dirty="0" smtClean="0"/>
              <a:t>Číslo projektu:</a:t>
            </a:r>
            <a:r>
              <a:rPr lang="cs-CZ" sz="2800" dirty="0" smtClean="0"/>
              <a:t> CZ.1.07/1.5.00/34.0744</a:t>
            </a:r>
          </a:p>
          <a:p>
            <a:pPr algn="just"/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smtClean="0"/>
              <a:t>VY_32_INOVACE</a:t>
            </a:r>
          </a:p>
          <a:p>
            <a:pPr algn="just"/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/>
              <a:t>: </a:t>
            </a:r>
            <a:r>
              <a:rPr lang="cs-CZ" sz="2800" smtClean="0"/>
              <a:t>034.ICT.34</a:t>
            </a:r>
            <a:endParaRPr lang="cs-CZ" sz="2800" dirty="0"/>
          </a:p>
          <a:p>
            <a:pPr algn="just"/>
            <a:r>
              <a:rPr lang="cs-CZ" sz="2800" b="1" u="sng" dirty="0"/>
              <a:t>Předmět</a:t>
            </a:r>
            <a:r>
              <a:rPr lang="cs-CZ" sz="2800" dirty="0"/>
              <a:t>: Informační technologie</a:t>
            </a:r>
          </a:p>
          <a:p>
            <a:r>
              <a:rPr lang="cs-CZ" sz="2800" b="1" u="sng" dirty="0" smtClean="0"/>
              <a:t>Název materiálu</a:t>
            </a:r>
            <a:r>
              <a:rPr lang="cs-CZ" sz="2800" dirty="0" smtClean="0"/>
              <a:t>:  </a:t>
            </a:r>
            <a:r>
              <a:rPr lang="cs-CZ" sz="2200" dirty="0" smtClean="0"/>
              <a:t>Tvorba webových stránek – </a:t>
            </a:r>
            <a:r>
              <a:rPr lang="cs-CZ" sz="2200" dirty="0" err="1" smtClean="0"/>
              <a:t>PHP</a:t>
            </a:r>
            <a:r>
              <a:rPr lang="cs-CZ" sz="2200" dirty="0" smtClean="0"/>
              <a:t> technologie</a:t>
            </a:r>
          </a:p>
          <a:p>
            <a:r>
              <a:rPr lang="cs-CZ" sz="2800" b="1" u="sng" dirty="0" smtClean="0"/>
              <a:t>Autor</a:t>
            </a:r>
            <a:r>
              <a:rPr lang="cs-CZ" sz="2800" dirty="0" smtClean="0"/>
              <a:t>: Jaroslav Fišer</a:t>
            </a:r>
          </a:p>
          <a:p>
            <a:pPr algn="just"/>
            <a:r>
              <a:rPr lang="cs-CZ" sz="2800" b="1" u="sng" dirty="0" smtClean="0"/>
              <a:t>Formát</a:t>
            </a:r>
            <a:r>
              <a:rPr lang="cs-CZ" sz="2800" dirty="0" smtClean="0"/>
              <a:t>: </a:t>
            </a:r>
            <a:r>
              <a:rPr lang="cs-CZ" sz="2800" dirty="0"/>
              <a:t>Prezentace Microsoft </a:t>
            </a:r>
            <a:r>
              <a:rPr lang="cs-CZ" sz="2800" dirty="0" smtClean="0"/>
              <a:t>PowerPoint</a:t>
            </a:r>
            <a:r>
              <a:rPr lang="cs-CZ" sz="2800" dirty="0"/>
              <a:t> </a:t>
            </a:r>
          </a:p>
          <a:p>
            <a:pPr algn="just"/>
            <a:r>
              <a:rPr lang="cs-CZ" sz="2800" b="1" u="sng" dirty="0" smtClean="0"/>
              <a:t>Velikost</a:t>
            </a:r>
            <a:r>
              <a:rPr lang="cs-CZ" sz="2800" smtClean="0"/>
              <a:t>: 267 </a:t>
            </a:r>
            <a:r>
              <a:rPr lang="cs-CZ" sz="2800" dirty="0" smtClean="0"/>
              <a:t>kB</a:t>
            </a:r>
          </a:p>
          <a:p>
            <a:pPr algn="just"/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/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CC BY</a:t>
            </a:r>
          </a:p>
          <a:p>
            <a:pPr algn="just"/>
            <a:r>
              <a:rPr lang="cs-CZ" sz="2800" b="1" u="sng" dirty="0" smtClean="0"/>
              <a:t>Datum vytvoření</a:t>
            </a:r>
            <a:r>
              <a:rPr lang="cs-CZ" sz="2800" smtClean="0"/>
              <a:t>: 29. </a:t>
            </a:r>
            <a:r>
              <a:rPr lang="cs-CZ" sz="2800" dirty="0" smtClean="0"/>
              <a:t>09. 2013</a:t>
            </a:r>
          </a:p>
          <a:p>
            <a:pPr algn="just"/>
            <a:r>
              <a:rPr lang="cs-CZ" sz="2800" b="1" u="sng" dirty="0" smtClean="0"/>
              <a:t>Klíčová slova</a:t>
            </a:r>
            <a:r>
              <a:rPr lang="cs-CZ" sz="2800" dirty="0" smtClean="0"/>
              <a:t>: HTML, </a:t>
            </a:r>
            <a:r>
              <a:rPr lang="cs-CZ" sz="2800" dirty="0" err="1" smtClean="0"/>
              <a:t>PHP</a:t>
            </a:r>
            <a:r>
              <a:rPr lang="cs-CZ" sz="2800" dirty="0" smtClean="0"/>
              <a:t>, www, web, internet</a:t>
            </a:r>
          </a:p>
          <a:p>
            <a:pPr algn="just"/>
            <a:r>
              <a:rPr lang="cs-CZ" sz="2800" b="1" u="sng" dirty="0" smtClean="0"/>
              <a:t>Anotace</a:t>
            </a:r>
            <a:r>
              <a:rPr lang="cs-CZ" sz="2800" dirty="0" smtClean="0"/>
              <a:t>: Úvod do tvorby dynamické webové aplikace pomocí </a:t>
            </a:r>
            <a:r>
              <a:rPr lang="cs-CZ" sz="2800" dirty="0" err="1" smtClean="0"/>
              <a:t>PHP</a:t>
            </a:r>
            <a:r>
              <a:rPr lang="cs-CZ" sz="2800" dirty="0" smtClean="0"/>
              <a:t> technologie.</a:t>
            </a:r>
            <a:endParaRPr lang="cs-CZ" dirty="0" smtClean="0"/>
          </a:p>
        </p:txBody>
      </p:sp>
      <p:sp>
        <p:nvSpPr>
          <p:cNvPr id="13" name="Zástupný symbol pro zápatí 12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14" name="Zástupný symbol pro číslo snímku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2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– </a:t>
            </a:r>
            <a:r>
              <a:rPr lang="cs-CZ" sz="28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PHP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technologie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8" name="Zástupný symbol pro obsah 2"/>
          <p:cNvSpPr txBox="1">
            <a:spLocks/>
          </p:cNvSpPr>
          <p:nvPr/>
        </p:nvSpPr>
        <p:spPr>
          <a:xfrm>
            <a:off x="457200" y="1556792"/>
            <a:ext cx="8229600" cy="403244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800" b="1" dirty="0" smtClean="0"/>
              <a:t>Co je to </a:t>
            </a:r>
            <a:r>
              <a:rPr lang="cs-CZ" sz="2800" b="1" dirty="0" err="1" smtClean="0"/>
              <a:t>PHP</a:t>
            </a:r>
            <a:r>
              <a:rPr lang="cs-CZ" sz="2800" b="1" dirty="0" smtClean="0"/>
              <a:t>?</a:t>
            </a:r>
          </a:p>
          <a:p>
            <a:r>
              <a:rPr lang="cs-CZ" sz="1800" dirty="0" err="1"/>
              <a:t>PHP</a:t>
            </a:r>
            <a:r>
              <a:rPr lang="cs-CZ" sz="1800" dirty="0"/>
              <a:t> </a:t>
            </a:r>
            <a:r>
              <a:rPr lang="cs-CZ" sz="1800" dirty="0" smtClean="0"/>
              <a:t>(zkratka pro </a:t>
            </a:r>
            <a:r>
              <a:rPr lang="cs-CZ" sz="1800" dirty="0" err="1" smtClean="0"/>
              <a:t>PHP</a:t>
            </a:r>
            <a:r>
              <a:rPr lang="cs-CZ" sz="1800" dirty="0" smtClean="0"/>
              <a:t> Hypertext </a:t>
            </a:r>
            <a:r>
              <a:rPr lang="cs-CZ" sz="1800" dirty="0" err="1" smtClean="0"/>
              <a:t>Preprocessor</a:t>
            </a:r>
            <a:r>
              <a:rPr lang="cs-CZ" sz="1800" dirty="0" smtClean="0"/>
              <a:t>) je </a:t>
            </a:r>
            <a:r>
              <a:rPr lang="cs-CZ" sz="1800" dirty="0"/>
              <a:t>skriptovací programovací </a:t>
            </a:r>
            <a:r>
              <a:rPr lang="cs-CZ" sz="1800" dirty="0" smtClean="0"/>
              <a:t>jazyk zabudovaný na straně serveru. Pracuje uvnitř dokumentu </a:t>
            </a:r>
            <a:r>
              <a:rPr lang="cs-CZ" sz="1800" dirty="0" err="1" smtClean="0"/>
              <a:t>HTML</a:t>
            </a:r>
            <a:r>
              <a:rPr lang="cs-CZ" sz="1800" dirty="0" smtClean="0"/>
              <a:t> a propůjčuje mu tak schopnost generování požadovaného obsahu.</a:t>
            </a:r>
          </a:p>
          <a:p>
            <a:pPr marL="0" indent="0">
              <a:buNone/>
            </a:pPr>
            <a:r>
              <a:rPr lang="cs-CZ" sz="2800" b="1" dirty="0" smtClean="0"/>
              <a:t>Zpracování </a:t>
            </a:r>
            <a:r>
              <a:rPr lang="cs-CZ" sz="2800" b="1" dirty="0"/>
              <a:t>kódu </a:t>
            </a:r>
            <a:r>
              <a:rPr lang="cs-CZ" sz="2800" b="1" dirty="0" err="1"/>
              <a:t>PHP</a:t>
            </a:r>
            <a:r>
              <a:rPr lang="cs-CZ" sz="2800" b="1" dirty="0"/>
              <a:t> na straně </a:t>
            </a:r>
            <a:r>
              <a:rPr lang="cs-CZ" sz="2800" b="1" dirty="0" smtClean="0"/>
              <a:t>serveru</a:t>
            </a:r>
          </a:p>
          <a:p>
            <a:r>
              <a:rPr lang="cs-CZ" sz="1800" dirty="0"/>
              <a:t>U normálních souborů </a:t>
            </a:r>
            <a:r>
              <a:rPr lang="cs-CZ" sz="1800" i="1" dirty="0"/>
              <a:t>.</a:t>
            </a:r>
            <a:r>
              <a:rPr lang="cs-CZ" sz="1800" i="1" dirty="0" err="1"/>
              <a:t>html</a:t>
            </a:r>
            <a:r>
              <a:rPr lang="cs-CZ" sz="1800" i="1" dirty="0"/>
              <a:t> </a:t>
            </a:r>
            <a:r>
              <a:rPr lang="cs-CZ" sz="1800" dirty="0"/>
              <a:t>server HTTP předá obsah souboru prohlížeči. Nepokouší se soubor pochopit, ani zpracovat. To je úlohou prohlížeče. </a:t>
            </a:r>
            <a:r>
              <a:rPr lang="cs-CZ" sz="1800" dirty="0" smtClean="0"/>
              <a:t>Se soubory </a:t>
            </a:r>
            <a:r>
              <a:rPr lang="cs-CZ" sz="1800" i="1" dirty="0"/>
              <a:t>.</a:t>
            </a:r>
            <a:r>
              <a:rPr lang="cs-CZ" sz="1800" i="1" dirty="0" err="1"/>
              <a:t>php</a:t>
            </a:r>
            <a:r>
              <a:rPr lang="cs-CZ" sz="1800" i="1" dirty="0"/>
              <a:t> </a:t>
            </a:r>
            <a:r>
              <a:rPr lang="cs-CZ" sz="1800" dirty="0"/>
              <a:t>se zachází odlišně. </a:t>
            </a:r>
            <a:r>
              <a:rPr lang="cs-CZ" sz="1800" dirty="0" smtClean="0"/>
              <a:t>Server </a:t>
            </a:r>
            <a:r>
              <a:rPr lang="cs-CZ" sz="1800" dirty="0"/>
              <a:t>začne prohlížet soubor, předpokládá, že soubor obsahuje  jednoduše kód </a:t>
            </a:r>
            <a:r>
              <a:rPr lang="cs-CZ" sz="1800" dirty="0" err="1"/>
              <a:t>HTML</a:t>
            </a:r>
            <a:r>
              <a:rPr lang="cs-CZ" sz="1800" dirty="0"/>
              <a:t>, </a:t>
            </a:r>
            <a:r>
              <a:rPr lang="cs-CZ" sz="1800" dirty="0" err="1"/>
              <a:t>CSS</a:t>
            </a:r>
            <a:r>
              <a:rPr lang="cs-CZ" sz="1800" dirty="0"/>
              <a:t>, </a:t>
            </a:r>
            <a:r>
              <a:rPr lang="cs-CZ" sz="1800" dirty="0" err="1"/>
              <a:t>JavaScript</a:t>
            </a:r>
            <a:r>
              <a:rPr lang="cs-CZ" sz="1800" dirty="0"/>
              <a:t>, nebo nějaký jiný text, který se předá prohlížeči bez interpretace serverem. Do </a:t>
            </a:r>
            <a:r>
              <a:rPr lang="cs-CZ" sz="1800" dirty="0" smtClean="0"/>
              <a:t>„režimu </a:t>
            </a:r>
            <a:r>
              <a:rPr lang="cs-CZ" sz="1800" dirty="0" err="1" smtClean="0"/>
              <a:t>PHP</a:t>
            </a:r>
            <a:r>
              <a:rPr lang="cs-CZ" sz="1800" dirty="0" smtClean="0"/>
              <a:t>“ </a:t>
            </a:r>
            <a:r>
              <a:rPr lang="cs-CZ" sz="1800" dirty="0"/>
              <a:t>přejde až v okamžiku, kdy se setká se značkou </a:t>
            </a:r>
            <a:r>
              <a:rPr lang="cs-CZ" sz="1800" dirty="0" err="1" smtClean="0"/>
              <a:t>PHP</a:t>
            </a:r>
            <a:r>
              <a:rPr lang="cs-CZ" sz="1800" dirty="0" smtClean="0"/>
              <a:t> </a:t>
            </a:r>
            <a:r>
              <a:rPr lang="cs-CZ" sz="1800" b="1" dirty="0"/>
              <a:t>&lt;?</a:t>
            </a:r>
            <a:r>
              <a:rPr lang="cs-CZ" sz="1800" b="1" dirty="0" err="1"/>
              <a:t>php</a:t>
            </a:r>
            <a:r>
              <a:rPr lang="cs-CZ" sz="1800" b="1" dirty="0"/>
              <a:t>  </a:t>
            </a:r>
            <a:r>
              <a:rPr lang="cs-CZ" sz="1800" b="1" dirty="0" smtClean="0"/>
              <a:t>?&gt;</a:t>
            </a:r>
            <a:r>
              <a:rPr lang="cs-CZ" sz="1800" dirty="0" smtClean="0"/>
              <a:t>, </a:t>
            </a:r>
            <a:r>
              <a:rPr lang="cs-CZ" sz="1800" dirty="0"/>
              <a:t>která se používá pro </a:t>
            </a:r>
            <a:r>
              <a:rPr lang="cs-CZ" sz="1800" dirty="0" smtClean="0"/>
              <a:t>„opuštění“ </a:t>
            </a:r>
            <a:r>
              <a:rPr lang="cs-CZ" sz="1800" dirty="0"/>
              <a:t>kódu </a:t>
            </a:r>
            <a:r>
              <a:rPr lang="cs-CZ" sz="1800" dirty="0" err="1" smtClean="0"/>
              <a:t>HTML</a:t>
            </a:r>
            <a:r>
              <a:rPr lang="cs-CZ" sz="18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8108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– </a:t>
            </a:r>
            <a:r>
              <a:rPr lang="cs-CZ" sz="28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PHP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technologie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73186" y="980728"/>
            <a:ext cx="8229600" cy="49971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800" b="1" dirty="0"/>
              <a:t>Hlavní rozdíl mezi </a:t>
            </a:r>
            <a:r>
              <a:rPr lang="cs-CZ" sz="1800" b="1" dirty="0" err="1"/>
              <a:t>PHP</a:t>
            </a:r>
            <a:r>
              <a:rPr lang="cs-CZ" sz="1800" b="1" dirty="0"/>
              <a:t> a </a:t>
            </a:r>
            <a:r>
              <a:rPr lang="cs-CZ" sz="1800" b="1" dirty="0" err="1"/>
              <a:t>HTML</a:t>
            </a:r>
            <a:r>
              <a:rPr lang="cs-CZ" sz="1800" b="1" dirty="0"/>
              <a:t> je v tom, jak s nimi zachází server</a:t>
            </a:r>
            <a:r>
              <a:rPr lang="cs-CZ" sz="1800" b="1" dirty="0" smtClean="0"/>
              <a:t>. Co se děje se stránkami </a:t>
            </a:r>
            <a:r>
              <a:rPr lang="cs-CZ" sz="1800" b="1" dirty="0" err="1" smtClean="0"/>
              <a:t>HTML</a:t>
            </a:r>
            <a:r>
              <a:rPr lang="cs-CZ" sz="1800" b="1" dirty="0" smtClean="0"/>
              <a:t>?</a:t>
            </a:r>
          </a:p>
          <a:p>
            <a:pPr marL="0" indent="0">
              <a:buFont typeface="Arial" pitchFamily="34" charset="0"/>
              <a:buNone/>
            </a:pPr>
            <a:r>
              <a:rPr lang="cs-CZ" sz="1600" dirty="0" smtClean="0"/>
              <a:t>Když přijde požadavek na stránku od prohlížeče, webový server provede tři kroky:</a:t>
            </a:r>
          </a:p>
          <a:p>
            <a:r>
              <a:rPr lang="cs-CZ" sz="1600" dirty="0" smtClean="0"/>
              <a:t>přečte požadavek prohlížeče</a:t>
            </a:r>
          </a:p>
          <a:p>
            <a:r>
              <a:rPr lang="cs-CZ" sz="1600" dirty="0" smtClean="0"/>
              <a:t>nalezne stránku na serveru</a:t>
            </a:r>
          </a:p>
          <a:p>
            <a:r>
              <a:rPr lang="cs-CZ" sz="1600" dirty="0" smtClean="0"/>
              <a:t>odešle stránku skrze Internet zpět prohlížeči</a:t>
            </a:r>
            <a:endParaRPr lang="cs-CZ" sz="16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2314803" y="2852936"/>
            <a:ext cx="5425549" cy="3139729"/>
            <a:chOff x="539552" y="1700807"/>
            <a:chExt cx="7632848" cy="5363036"/>
          </a:xfrm>
        </p:grpSpPr>
        <p:pic>
          <p:nvPicPr>
            <p:cNvPr id="10" name="Picture 7" descr="C:\Users\Fiser.OA-JI\AppData\Local\Microsoft\Windows\Temporary Internet Files\Content.IE5\R5S3QU4H\MC900424770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5905" y="1700807"/>
              <a:ext cx="1450975" cy="16653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" name="Skupina 10"/>
            <p:cNvGrpSpPr/>
            <p:nvPr/>
          </p:nvGrpSpPr>
          <p:grpSpPr>
            <a:xfrm>
              <a:off x="539552" y="1826820"/>
              <a:ext cx="7632848" cy="5237023"/>
              <a:chOff x="539552" y="1826822"/>
              <a:chExt cx="7632848" cy="5237025"/>
            </a:xfrm>
          </p:grpSpPr>
          <p:pic>
            <p:nvPicPr>
              <p:cNvPr id="13" name="Picture 6" descr="C:\Users\Fiser.OA-JI\AppData\Local\Microsoft\Windows\Temporary Internet Files\Content.IE5\F6PCEJRQ\MC900441335[1]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2" y="3645024"/>
                <a:ext cx="2743200" cy="2743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TextovéPole 15"/>
              <p:cNvSpPr txBox="1"/>
              <p:nvPr/>
            </p:nvSpPr>
            <p:spPr>
              <a:xfrm>
                <a:off x="686451" y="2203825"/>
                <a:ext cx="1967311" cy="8937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1400" dirty="0" err="1" smtClean="0"/>
                  <a:t>Poždavek</a:t>
                </a:r>
                <a:r>
                  <a:rPr lang="cs-CZ" sz="1400" dirty="0" smtClean="0"/>
                  <a:t> HTTP</a:t>
                </a:r>
              </a:p>
              <a:p>
                <a:r>
                  <a:rPr lang="cs-CZ" sz="1400" dirty="0" smtClean="0"/>
                  <a:t>(http://</a:t>
                </a:r>
                <a:r>
                  <a:rPr lang="cs-CZ" sz="1400" dirty="0" err="1" smtClean="0"/>
                  <a:t>website</a:t>
                </a:r>
                <a:r>
                  <a:rPr lang="cs-CZ" sz="1400" dirty="0" smtClean="0"/>
                  <a:t>)</a:t>
                </a:r>
                <a:endParaRPr lang="cs-CZ" sz="1400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638046" y="6064314"/>
                <a:ext cx="8338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KLIENT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4626554" y="1826822"/>
                <a:ext cx="15870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Webový server</a:t>
                </a:r>
                <a:endParaRPr lang="cs-CZ" dirty="0"/>
              </a:p>
            </p:txBody>
          </p:sp>
          <p:sp>
            <p:nvSpPr>
              <p:cNvPr id="19" name="Zaoblený obdélník 18"/>
              <p:cNvSpPr/>
              <p:nvPr/>
            </p:nvSpPr>
            <p:spPr>
              <a:xfrm>
                <a:off x="5553402" y="4899218"/>
                <a:ext cx="2618998" cy="1779109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5729128" y="5202010"/>
                <a:ext cx="240536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Toto je webová stránka</a:t>
                </a:r>
                <a:endParaRPr lang="cs-CZ" dirty="0"/>
              </a:p>
            </p:txBody>
          </p:sp>
          <p:cxnSp>
            <p:nvCxnSpPr>
              <p:cNvPr id="21" name="Přímá spojnice se šipkou 20"/>
              <p:cNvCxnSpPr/>
              <p:nvPr/>
            </p:nvCxnSpPr>
            <p:spPr>
              <a:xfrm flipV="1">
                <a:off x="1331640" y="3067219"/>
                <a:ext cx="579512" cy="649813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se šipkou 21"/>
              <p:cNvCxnSpPr/>
              <p:nvPr/>
            </p:nvCxnSpPr>
            <p:spPr>
              <a:xfrm flipV="1">
                <a:off x="2602494" y="2414490"/>
                <a:ext cx="745370" cy="12601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Obdélník 22"/>
              <p:cNvSpPr/>
              <p:nvPr/>
            </p:nvSpPr>
            <p:spPr>
              <a:xfrm>
                <a:off x="5651732" y="2816060"/>
                <a:ext cx="2429862" cy="152529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/>
                  <a:t>&lt;</a:t>
                </a:r>
                <a:r>
                  <a:rPr lang="cs-CZ" dirty="0" err="1" smtClean="0"/>
                  <a:t>html</a:t>
                </a:r>
                <a:r>
                  <a:rPr lang="cs-CZ" dirty="0" smtClean="0"/>
                  <a:t>&gt;</a:t>
                </a:r>
              </a:p>
              <a:p>
                <a:pPr algn="ctr"/>
                <a:r>
                  <a:rPr lang="cs-CZ" sz="1400" dirty="0" smtClean="0"/>
                  <a:t>&lt;b&gt; Toto je webová stránka&lt;/b&gt;</a:t>
                </a:r>
              </a:p>
              <a:p>
                <a:pPr algn="ctr"/>
                <a:r>
                  <a:rPr lang="cs-CZ" dirty="0" smtClean="0"/>
                  <a:t>&lt;/</a:t>
                </a:r>
                <a:r>
                  <a:rPr lang="cs-CZ" dirty="0" err="1" smtClean="0"/>
                  <a:t>html</a:t>
                </a:r>
                <a:r>
                  <a:rPr lang="cs-CZ" dirty="0" smtClean="0"/>
                  <a:t>&gt;</a:t>
                </a:r>
                <a:endParaRPr lang="cs-CZ" dirty="0"/>
              </a:p>
            </p:txBody>
          </p:sp>
          <p:cxnSp>
            <p:nvCxnSpPr>
              <p:cNvPr id="24" name="Přímá spojnice se šipkou 23"/>
              <p:cNvCxnSpPr/>
              <p:nvPr/>
            </p:nvCxnSpPr>
            <p:spPr>
              <a:xfrm>
                <a:off x="5739620" y="2196154"/>
                <a:ext cx="473972" cy="512766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se šipkou 24"/>
              <p:cNvCxnSpPr/>
              <p:nvPr/>
            </p:nvCxnSpPr>
            <p:spPr>
              <a:xfrm flipH="1">
                <a:off x="3347865" y="3578707"/>
                <a:ext cx="1897236" cy="57037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nice se šipkou 25"/>
              <p:cNvCxnSpPr/>
              <p:nvPr/>
            </p:nvCxnSpPr>
            <p:spPr>
              <a:xfrm>
                <a:off x="3282752" y="4831958"/>
                <a:ext cx="2137321" cy="767739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TextovéPole 26"/>
              <p:cNvSpPr txBox="1"/>
              <p:nvPr/>
            </p:nvSpPr>
            <p:spPr>
              <a:xfrm>
                <a:off x="3069326" y="5434116"/>
                <a:ext cx="2350747" cy="16297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1400" dirty="0" smtClean="0"/>
                  <a:t>Prohlížeč interpretuje </a:t>
                </a:r>
                <a:r>
                  <a:rPr lang="cs-CZ" sz="1400" dirty="0" err="1" smtClean="0"/>
                  <a:t>HTML</a:t>
                </a:r>
                <a:endParaRPr lang="cs-CZ" sz="1400" dirty="0" smtClean="0"/>
              </a:p>
              <a:p>
                <a:pPr algn="ctr"/>
                <a:r>
                  <a:rPr lang="cs-CZ" sz="1400" dirty="0" smtClean="0"/>
                  <a:t>a vytváří webovou stránku</a:t>
                </a:r>
                <a:endParaRPr lang="cs-CZ" sz="1400" dirty="0"/>
              </a:p>
            </p:txBody>
          </p:sp>
        </p:grpSp>
        <p:sp>
          <p:nvSpPr>
            <p:cNvPr id="12" name="TextovéPole 11"/>
            <p:cNvSpPr txBox="1"/>
            <p:nvPr/>
          </p:nvSpPr>
          <p:spPr>
            <a:xfrm>
              <a:off x="4181557" y="3702217"/>
              <a:ext cx="1238515" cy="8937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 smtClean="0"/>
                <a:t>Odpověď</a:t>
              </a:r>
            </a:p>
            <a:p>
              <a:pPr algn="ctr"/>
              <a:r>
                <a:rPr lang="cs-CZ" sz="1400" dirty="0" smtClean="0"/>
                <a:t>serveru</a:t>
              </a:r>
              <a:endParaRPr lang="cs-CZ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3159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– </a:t>
            </a:r>
            <a:r>
              <a:rPr lang="cs-CZ" sz="28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PHP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technologie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8" name="Zástupný symbol pro obsah 2"/>
          <p:cNvSpPr txBox="1">
            <a:spLocks/>
          </p:cNvSpPr>
          <p:nvPr/>
        </p:nvSpPr>
        <p:spPr>
          <a:xfrm>
            <a:off x="457200" y="980728"/>
            <a:ext cx="8229600" cy="49971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800" b="1" dirty="0" smtClean="0"/>
              <a:t>Hlavní rozdíl </a:t>
            </a:r>
            <a:r>
              <a:rPr lang="cs-CZ" sz="1800" b="1" dirty="0"/>
              <a:t>mezi </a:t>
            </a:r>
            <a:r>
              <a:rPr lang="cs-CZ" sz="1800" b="1" dirty="0" err="1"/>
              <a:t>PHP</a:t>
            </a:r>
            <a:r>
              <a:rPr lang="cs-CZ" sz="1800" b="1" dirty="0"/>
              <a:t> a </a:t>
            </a:r>
            <a:r>
              <a:rPr lang="cs-CZ" sz="1800" b="1" dirty="0" err="1" smtClean="0"/>
              <a:t>HTML</a:t>
            </a:r>
            <a:r>
              <a:rPr lang="cs-CZ" sz="1800" b="1" dirty="0" smtClean="0"/>
              <a:t> je v tom, jak s nimi zachází server. Co se děje se stránkami </a:t>
            </a:r>
            <a:r>
              <a:rPr lang="cs-CZ" sz="1800" b="1" dirty="0" err="1" smtClean="0"/>
              <a:t>PHP</a:t>
            </a:r>
            <a:r>
              <a:rPr lang="cs-CZ" sz="1800" b="1" dirty="0" smtClean="0"/>
              <a:t>?</a:t>
            </a:r>
          </a:p>
          <a:p>
            <a:pPr marL="0" indent="0">
              <a:buFont typeface="Arial" pitchFamily="34" charset="0"/>
              <a:buNone/>
            </a:pPr>
            <a:r>
              <a:rPr lang="cs-CZ" sz="1600" dirty="0" smtClean="0"/>
              <a:t>Když přijde požadavek na stránku od prohlížeče, webový server provede čtyři kroky:</a:t>
            </a:r>
          </a:p>
          <a:p>
            <a:r>
              <a:rPr lang="cs-CZ" sz="1600" dirty="0" smtClean="0"/>
              <a:t>přečte požadavek prohlížeče</a:t>
            </a:r>
          </a:p>
          <a:p>
            <a:r>
              <a:rPr lang="cs-CZ" sz="1600" dirty="0" smtClean="0"/>
              <a:t>nalezne stránku na serveru</a:t>
            </a:r>
          </a:p>
          <a:p>
            <a:r>
              <a:rPr lang="cs-CZ" sz="1600" dirty="0" smtClean="0"/>
              <a:t>provede instrukce </a:t>
            </a:r>
            <a:r>
              <a:rPr lang="cs-CZ" sz="1600" dirty="0" err="1" smtClean="0"/>
              <a:t>PHP</a:t>
            </a:r>
            <a:r>
              <a:rPr lang="cs-CZ" sz="1600" dirty="0" smtClean="0"/>
              <a:t> pro úpravu stránky</a:t>
            </a:r>
          </a:p>
          <a:p>
            <a:r>
              <a:rPr lang="cs-CZ" sz="1600" dirty="0" smtClean="0"/>
              <a:t>odešle stránku skrze Internet zpět prohlížeči</a:t>
            </a:r>
            <a:endParaRPr lang="cs-CZ" sz="1600" dirty="0"/>
          </a:p>
        </p:txBody>
      </p:sp>
      <p:grpSp>
        <p:nvGrpSpPr>
          <p:cNvPr id="47" name="Skupina 46"/>
          <p:cNvGrpSpPr/>
          <p:nvPr/>
        </p:nvGrpSpPr>
        <p:grpSpPr>
          <a:xfrm>
            <a:off x="1475656" y="3025173"/>
            <a:ext cx="7159427" cy="3356155"/>
            <a:chOff x="1659270" y="3278531"/>
            <a:chExt cx="7159427" cy="3356155"/>
          </a:xfrm>
        </p:grpSpPr>
        <p:grpSp>
          <p:nvGrpSpPr>
            <p:cNvPr id="48" name="Skupina 47"/>
            <p:cNvGrpSpPr/>
            <p:nvPr/>
          </p:nvGrpSpPr>
          <p:grpSpPr>
            <a:xfrm>
              <a:off x="1659270" y="3278531"/>
              <a:ext cx="6024984" cy="3356155"/>
              <a:chOff x="1659270" y="3278531"/>
              <a:chExt cx="6024984" cy="3356155"/>
            </a:xfrm>
          </p:grpSpPr>
          <p:grpSp>
            <p:nvGrpSpPr>
              <p:cNvPr id="50" name="Skupina 49"/>
              <p:cNvGrpSpPr/>
              <p:nvPr/>
            </p:nvGrpSpPr>
            <p:grpSpPr>
              <a:xfrm>
                <a:off x="1659270" y="3352304"/>
                <a:ext cx="6024984" cy="3282382"/>
                <a:chOff x="1659270" y="3352304"/>
                <a:chExt cx="6024984" cy="3282382"/>
              </a:xfrm>
            </p:grpSpPr>
            <p:pic>
              <p:nvPicPr>
                <p:cNvPr id="54" name="Picture 6" descr="C:\Users\Fiser.OA-JI\AppData\Local\Microsoft\Windows\Temporary Internet Files\Content.IE5\F6PCEJRQ\MC900441335[1].png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59270" y="4416749"/>
                  <a:ext cx="1949910" cy="160597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5" name="TextovéPole 54"/>
                <p:cNvSpPr txBox="1"/>
                <p:nvPr/>
              </p:nvSpPr>
              <p:spPr>
                <a:xfrm>
                  <a:off x="1763688" y="3573016"/>
                  <a:ext cx="1398396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1400" dirty="0" err="1" smtClean="0"/>
                    <a:t>Poždavek</a:t>
                  </a:r>
                  <a:r>
                    <a:rPr lang="cs-CZ" sz="1400" dirty="0" smtClean="0"/>
                    <a:t> HTTP</a:t>
                  </a:r>
                </a:p>
                <a:p>
                  <a:r>
                    <a:rPr lang="cs-CZ" sz="1400" dirty="0" smtClean="0"/>
                    <a:t>(http://</a:t>
                  </a:r>
                  <a:r>
                    <a:rPr lang="cs-CZ" sz="1400" dirty="0" err="1" smtClean="0"/>
                    <a:t>website</a:t>
                  </a:r>
                  <a:r>
                    <a:rPr lang="cs-CZ" sz="1400" dirty="0" smtClean="0"/>
                    <a:t>)</a:t>
                  </a:r>
                  <a:endParaRPr lang="cs-CZ" sz="1400" dirty="0"/>
                </a:p>
              </p:txBody>
            </p:sp>
            <p:sp>
              <p:nvSpPr>
                <p:cNvPr id="56" name="TextovéPole 55"/>
                <p:cNvSpPr txBox="1"/>
                <p:nvPr/>
              </p:nvSpPr>
              <p:spPr>
                <a:xfrm>
                  <a:off x="1729281" y="5833095"/>
                  <a:ext cx="592737" cy="21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KLIENT</a:t>
                  </a:r>
                  <a:endParaRPr lang="cs-CZ" dirty="0"/>
                </a:p>
              </p:txBody>
            </p:sp>
            <p:sp>
              <p:nvSpPr>
                <p:cNvPr id="57" name="TextovéPole 56"/>
                <p:cNvSpPr txBox="1"/>
                <p:nvPr/>
              </p:nvSpPr>
              <p:spPr>
                <a:xfrm>
                  <a:off x="4564376" y="3352304"/>
                  <a:ext cx="1128092" cy="21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Webový server</a:t>
                  </a:r>
                  <a:endParaRPr lang="cs-CZ" dirty="0"/>
                </a:p>
              </p:txBody>
            </p:sp>
            <p:sp>
              <p:nvSpPr>
                <p:cNvPr id="58" name="Zaoblený obdélník 57"/>
                <p:cNvSpPr/>
                <p:nvPr/>
              </p:nvSpPr>
              <p:spPr>
                <a:xfrm>
                  <a:off x="5223194" y="5798811"/>
                  <a:ext cx="1861625" cy="835875"/>
                </a:xfrm>
                <a:prstGeom prst="round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9" name="TextovéPole 58"/>
                <p:cNvSpPr txBox="1"/>
                <p:nvPr/>
              </p:nvSpPr>
              <p:spPr>
                <a:xfrm>
                  <a:off x="5363316" y="6018151"/>
                  <a:ext cx="16721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cs-CZ" dirty="0" smtClean="0"/>
                    <a:t>Toto je kód </a:t>
                  </a:r>
                  <a:r>
                    <a:rPr lang="cs-CZ" dirty="0" err="1" smtClean="0"/>
                    <a:t>PHP</a:t>
                  </a:r>
                  <a:endParaRPr lang="cs-CZ" dirty="0"/>
                </a:p>
              </p:txBody>
            </p:sp>
            <p:cxnSp>
              <p:nvCxnSpPr>
                <p:cNvPr id="60" name="Přímá spojnice se šipkou 59"/>
                <p:cNvCxnSpPr/>
                <p:nvPr/>
              </p:nvCxnSpPr>
              <p:spPr>
                <a:xfrm flipV="1">
                  <a:off x="2222299" y="4078480"/>
                  <a:ext cx="411926" cy="380426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Přímá spojnice se šipkou 60"/>
                <p:cNvCxnSpPr/>
                <p:nvPr/>
              </p:nvCxnSpPr>
              <p:spPr>
                <a:xfrm flipV="1">
                  <a:off x="3125642" y="3696347"/>
                  <a:ext cx="529821" cy="73773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Obdélník 61"/>
                <p:cNvSpPr/>
                <p:nvPr/>
              </p:nvSpPr>
              <p:spPr>
                <a:xfrm>
                  <a:off x="5524014" y="3696347"/>
                  <a:ext cx="2160240" cy="892967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cs-CZ" sz="1400" dirty="0" smtClean="0"/>
                    <a:t>&lt;?</a:t>
                  </a:r>
                  <a:r>
                    <a:rPr lang="cs-CZ" sz="1400" dirty="0" err="1" smtClean="0"/>
                    <a:t>php</a:t>
                  </a:r>
                  <a:r>
                    <a:rPr lang="cs-CZ" sz="1400" dirty="0" smtClean="0"/>
                    <a:t> </a:t>
                  </a:r>
                </a:p>
                <a:p>
                  <a:r>
                    <a:rPr lang="cs-CZ" sz="1400" dirty="0" smtClean="0"/>
                    <a:t>     </a:t>
                  </a:r>
                  <a:r>
                    <a:rPr lang="cs-CZ" sz="1400" dirty="0"/>
                    <a:t>echo “Toto </a:t>
                  </a:r>
                  <a:r>
                    <a:rPr lang="cs-CZ" sz="1400" dirty="0" smtClean="0"/>
                    <a:t>je kód </a:t>
                  </a:r>
                  <a:r>
                    <a:rPr lang="cs-CZ" sz="1400" dirty="0" err="1" smtClean="0"/>
                    <a:t>PHP</a:t>
                  </a:r>
                  <a:r>
                    <a:rPr lang="cs-CZ" sz="1400" dirty="0" smtClean="0"/>
                    <a:t>“; </a:t>
                  </a:r>
                </a:p>
                <a:p>
                  <a:r>
                    <a:rPr lang="cs-CZ" sz="1400" dirty="0" smtClean="0"/>
                    <a:t>?&gt;</a:t>
                  </a:r>
                </a:p>
              </p:txBody>
            </p:sp>
            <p:cxnSp>
              <p:nvCxnSpPr>
                <p:cNvPr id="63" name="Přímá spojnice se šipkou 62"/>
                <p:cNvCxnSpPr/>
                <p:nvPr/>
              </p:nvCxnSpPr>
              <p:spPr>
                <a:xfrm>
                  <a:off x="5054740" y="3621094"/>
                  <a:ext cx="336907" cy="300193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Přímá spojnice se šipkou 63"/>
                <p:cNvCxnSpPr/>
                <p:nvPr/>
              </p:nvCxnSpPr>
              <p:spPr>
                <a:xfrm flipH="1" flipV="1">
                  <a:off x="3633426" y="5034862"/>
                  <a:ext cx="2565974" cy="122330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Přímá spojnice se šipkou 64"/>
                <p:cNvCxnSpPr/>
                <p:nvPr/>
              </p:nvCxnSpPr>
              <p:spPr>
                <a:xfrm>
                  <a:off x="3609180" y="5296472"/>
                  <a:ext cx="1543817" cy="420060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6" name="TextovéPole 65"/>
                <p:cNvSpPr txBox="1"/>
                <p:nvPr/>
              </p:nvSpPr>
              <p:spPr>
                <a:xfrm>
                  <a:off x="3482049" y="5598774"/>
                  <a:ext cx="1670948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cs-CZ" sz="1400" dirty="0" smtClean="0"/>
                    <a:t>Prohlížeč</a:t>
                  </a:r>
                </a:p>
                <a:p>
                  <a:pPr algn="ctr"/>
                  <a:r>
                    <a:rPr lang="cs-CZ" sz="1400" dirty="0" smtClean="0"/>
                    <a:t>vytváří webovou stránku</a:t>
                  </a:r>
                  <a:endParaRPr lang="cs-CZ" sz="1400" dirty="0"/>
                </a:p>
              </p:txBody>
            </p:sp>
          </p:grpSp>
          <p:grpSp>
            <p:nvGrpSpPr>
              <p:cNvPr id="51" name="Skupina 50"/>
              <p:cNvGrpSpPr/>
              <p:nvPr/>
            </p:nvGrpSpPr>
            <p:grpSpPr>
              <a:xfrm>
                <a:off x="3689611" y="3278531"/>
                <a:ext cx="1592004" cy="1806644"/>
                <a:chOff x="3689611" y="3278531"/>
                <a:chExt cx="1592004" cy="1806644"/>
              </a:xfrm>
            </p:grpSpPr>
            <p:pic>
              <p:nvPicPr>
                <p:cNvPr id="52" name="Picture 7" descr="C:\Users\Fiser.OA-JI\AppData\Local\Microsoft\Windows\Temporary Internet Files\Content.IE5\R5S3QU4H\MC900424770[1].wmf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89611" y="3278531"/>
                  <a:ext cx="1031376" cy="97496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3" name="TextovéPole 52"/>
                <p:cNvSpPr txBox="1"/>
                <p:nvPr/>
              </p:nvSpPr>
              <p:spPr>
                <a:xfrm>
                  <a:off x="4401259" y="4561955"/>
                  <a:ext cx="880356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cs-CZ" sz="1400" dirty="0" smtClean="0"/>
                    <a:t>Odpověď</a:t>
                  </a:r>
                </a:p>
                <a:p>
                  <a:pPr algn="ctr"/>
                  <a:r>
                    <a:rPr lang="cs-CZ" sz="1400" dirty="0" smtClean="0"/>
                    <a:t>serveru</a:t>
                  </a:r>
                  <a:endParaRPr lang="cs-CZ" sz="1400" dirty="0"/>
                </a:p>
              </p:txBody>
            </p:sp>
          </p:grpSp>
        </p:grpSp>
        <p:sp>
          <p:nvSpPr>
            <p:cNvPr id="49" name="TextovéPole 48"/>
            <p:cNvSpPr txBox="1"/>
            <p:nvPr/>
          </p:nvSpPr>
          <p:spPr>
            <a:xfrm>
              <a:off x="7684254" y="4242554"/>
              <a:ext cx="11344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 smtClean="0"/>
                <a:t>Interpretace kódu </a:t>
              </a:r>
              <a:r>
                <a:rPr lang="cs-CZ" sz="1400" dirty="0" err="1" smtClean="0"/>
                <a:t>PHP</a:t>
              </a:r>
              <a:endParaRPr lang="cs-CZ" sz="1400" dirty="0" smtClean="0"/>
            </a:p>
          </p:txBody>
        </p:sp>
      </p:grpSp>
      <p:sp>
        <p:nvSpPr>
          <p:cNvPr id="87" name="Obdélník 86"/>
          <p:cNvSpPr/>
          <p:nvPr/>
        </p:nvSpPr>
        <p:spPr>
          <a:xfrm>
            <a:off x="6524291" y="4509120"/>
            <a:ext cx="1727184" cy="8929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...</a:t>
            </a:r>
          </a:p>
          <a:p>
            <a:r>
              <a:rPr lang="cs-CZ" sz="1400" dirty="0" smtClean="0"/>
              <a:t>Toto je kód </a:t>
            </a:r>
            <a:r>
              <a:rPr lang="cs-CZ" sz="1400" dirty="0" err="1" smtClean="0"/>
              <a:t>PHP</a:t>
            </a:r>
            <a:endParaRPr lang="cs-CZ" sz="1400" dirty="0" smtClean="0"/>
          </a:p>
          <a:p>
            <a:r>
              <a:rPr lang="cs-CZ" sz="1400" dirty="0" smtClean="0"/>
              <a:t>...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4314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– </a:t>
            </a:r>
            <a:r>
              <a:rPr lang="cs-CZ" sz="28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PHP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technologie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8" name="Zástupný symbol pro obsah 2"/>
          <p:cNvSpPr txBox="1">
            <a:spLocks/>
          </p:cNvSpPr>
          <p:nvPr/>
        </p:nvSpPr>
        <p:spPr>
          <a:xfrm>
            <a:off x="457200" y="980728"/>
            <a:ext cx="8229600" cy="499715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/>
              <a:t>Psaní  </a:t>
            </a:r>
            <a:r>
              <a:rPr lang="cs-CZ" sz="2800" b="1" dirty="0" err="1" smtClean="0"/>
              <a:t>PHP</a:t>
            </a:r>
            <a:r>
              <a:rPr lang="cs-CZ" sz="2800" b="1" dirty="0" smtClean="0"/>
              <a:t> kódu</a:t>
            </a:r>
            <a:endParaRPr lang="cs-CZ" sz="2800" b="1" dirty="0"/>
          </a:p>
          <a:p>
            <a:r>
              <a:rPr lang="cs-CZ" sz="1800" dirty="0"/>
              <a:t>Kód </a:t>
            </a:r>
            <a:r>
              <a:rPr lang="cs-CZ" sz="1800" dirty="0" err="1"/>
              <a:t>PHP</a:t>
            </a:r>
            <a:r>
              <a:rPr lang="cs-CZ" sz="1800" dirty="0"/>
              <a:t> je uložen jako čistý text ve formátu ASCII, takže můžeme stránky </a:t>
            </a:r>
            <a:r>
              <a:rPr lang="cs-CZ" sz="1800" dirty="0" err="1"/>
              <a:t>PHP</a:t>
            </a:r>
            <a:r>
              <a:rPr lang="cs-CZ" sz="1800" dirty="0"/>
              <a:t> psát ve většině textových editorů.</a:t>
            </a:r>
          </a:p>
          <a:p>
            <a:r>
              <a:rPr lang="cs-CZ" sz="1800" dirty="0"/>
              <a:t>Každý příkaz v </a:t>
            </a:r>
            <a:r>
              <a:rPr lang="cs-CZ" sz="1800" dirty="0" err="1"/>
              <a:t>PHP</a:t>
            </a:r>
            <a:r>
              <a:rPr lang="cs-CZ" sz="1800" dirty="0"/>
              <a:t> musí končit středníkem.</a:t>
            </a:r>
          </a:p>
          <a:p>
            <a:pPr marL="0" indent="0">
              <a:buNone/>
            </a:pPr>
            <a:r>
              <a:rPr lang="cs-CZ" sz="2800" b="1" dirty="0" smtClean="0"/>
              <a:t>Ukázka </a:t>
            </a:r>
            <a:r>
              <a:rPr lang="cs-CZ" sz="2800" b="1" dirty="0" err="1" smtClean="0"/>
              <a:t>PHP</a:t>
            </a:r>
            <a:r>
              <a:rPr lang="cs-CZ" sz="2800" b="1" dirty="0" smtClean="0"/>
              <a:t> kódu </a:t>
            </a:r>
            <a:r>
              <a:rPr lang="cs-CZ" sz="1700" smtClean="0"/>
              <a:t>soubor </a:t>
            </a:r>
            <a:r>
              <a:rPr lang="cs-CZ" sz="1700" smtClean="0"/>
              <a:t>prik34.php</a:t>
            </a:r>
            <a:endParaRPr lang="cs-CZ" sz="1700" dirty="0" smtClean="0"/>
          </a:p>
          <a:p>
            <a:pPr marL="0" indent="0" defTabSz="252000">
              <a:buNone/>
            </a:pPr>
            <a:r>
              <a:rPr lang="cs-CZ" sz="1600" dirty="0"/>
              <a:t>&lt;</a:t>
            </a:r>
            <a:r>
              <a:rPr lang="cs-CZ" sz="1600" dirty="0" err="1"/>
              <a:t>html</a:t>
            </a:r>
            <a:r>
              <a:rPr lang="cs-CZ" sz="1600" dirty="0"/>
              <a:t>&gt;</a:t>
            </a:r>
          </a:p>
          <a:p>
            <a:pPr marL="0" indent="0" defTabSz="252000">
              <a:buNone/>
            </a:pPr>
            <a:r>
              <a:rPr lang="cs-CZ" sz="1600" dirty="0" smtClean="0"/>
              <a:t>	&lt;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pPr marL="0" indent="0" defTabSz="252000">
              <a:buNone/>
            </a:pPr>
            <a:r>
              <a:rPr lang="cs-CZ" sz="1600" dirty="0" smtClean="0"/>
              <a:t>		&lt;</a:t>
            </a:r>
            <a:r>
              <a:rPr lang="cs-CZ" sz="1600" dirty="0" err="1"/>
              <a:t>title</a:t>
            </a:r>
            <a:r>
              <a:rPr lang="cs-CZ" sz="1600" dirty="0"/>
              <a:t>&gt;</a:t>
            </a:r>
          </a:p>
          <a:p>
            <a:pPr marL="0" indent="0" defTabSz="252000">
              <a:buNone/>
            </a:pPr>
            <a:r>
              <a:rPr lang="cs-CZ" sz="1600" dirty="0" smtClean="0"/>
              <a:t>			Ukázka </a:t>
            </a:r>
            <a:r>
              <a:rPr lang="cs-CZ" sz="1600" dirty="0" err="1"/>
              <a:t>PHP</a:t>
            </a:r>
            <a:r>
              <a:rPr lang="cs-CZ" sz="1600" dirty="0"/>
              <a:t> kódu</a:t>
            </a:r>
          </a:p>
          <a:p>
            <a:pPr marL="0" indent="0" defTabSz="252000">
              <a:buNone/>
            </a:pPr>
            <a:r>
              <a:rPr lang="cs-CZ" sz="1600" dirty="0" smtClean="0"/>
              <a:t>		&lt;/</a:t>
            </a:r>
            <a:r>
              <a:rPr lang="cs-CZ" sz="1600" dirty="0" err="1"/>
              <a:t>title</a:t>
            </a:r>
            <a:r>
              <a:rPr lang="cs-CZ" sz="1600" dirty="0"/>
              <a:t>&gt;</a:t>
            </a:r>
          </a:p>
          <a:p>
            <a:pPr marL="0" indent="0" defTabSz="252000">
              <a:buNone/>
            </a:pPr>
            <a:r>
              <a:rPr lang="cs-CZ" sz="1600" dirty="0" smtClean="0"/>
              <a:t>	&lt;/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pPr marL="0" indent="0" defTabSz="252000">
              <a:buNone/>
            </a:pPr>
            <a:r>
              <a:rPr lang="cs-CZ" sz="1600" dirty="0" smtClean="0"/>
              <a:t>	&lt;</a:t>
            </a:r>
            <a:r>
              <a:rPr lang="cs-CZ" sz="1600" dirty="0"/>
              <a:t>body&gt;</a:t>
            </a:r>
          </a:p>
          <a:p>
            <a:pPr marL="0" indent="0" defTabSz="252000">
              <a:buNone/>
            </a:pPr>
            <a:r>
              <a:rPr lang="cs-CZ" sz="1600" dirty="0" smtClean="0"/>
              <a:t>		&lt;?</a:t>
            </a:r>
            <a:r>
              <a:rPr lang="cs-CZ" sz="1600" dirty="0" err="1"/>
              <a:t>php</a:t>
            </a:r>
            <a:endParaRPr lang="cs-CZ" sz="1600" dirty="0"/>
          </a:p>
          <a:p>
            <a:pPr marL="0" indent="0" defTabSz="252000">
              <a:buNone/>
            </a:pPr>
            <a:r>
              <a:rPr lang="cs-CZ" sz="1600" dirty="0"/>
              <a:t>   </a:t>
            </a:r>
            <a:r>
              <a:rPr lang="cs-CZ" sz="1600" dirty="0" smtClean="0"/>
              <a:t>			echo </a:t>
            </a:r>
            <a:r>
              <a:rPr lang="cs-CZ" sz="1600" dirty="0"/>
              <a:t>"Toto je kód </a:t>
            </a:r>
            <a:r>
              <a:rPr lang="cs-CZ" sz="1600" dirty="0" err="1"/>
              <a:t>PHP</a:t>
            </a:r>
            <a:r>
              <a:rPr lang="cs-CZ" sz="1600" dirty="0"/>
              <a:t>";</a:t>
            </a:r>
          </a:p>
          <a:p>
            <a:pPr marL="0" indent="0" defTabSz="252000">
              <a:buNone/>
            </a:pPr>
            <a:r>
              <a:rPr lang="cs-CZ" sz="1600" dirty="0" smtClean="0"/>
              <a:t>		?&gt; </a:t>
            </a:r>
            <a:endParaRPr lang="cs-CZ" sz="1600" dirty="0"/>
          </a:p>
          <a:p>
            <a:pPr marL="0" indent="0" defTabSz="252000">
              <a:buNone/>
            </a:pPr>
            <a:r>
              <a:rPr lang="cs-CZ" sz="1600" dirty="0" smtClean="0"/>
              <a:t>	&lt;/</a:t>
            </a:r>
            <a:r>
              <a:rPr lang="cs-CZ" sz="1600" dirty="0"/>
              <a:t>body&gt;</a:t>
            </a:r>
          </a:p>
          <a:p>
            <a:pPr marL="0" indent="0" defTabSz="252000">
              <a:buNone/>
            </a:pPr>
            <a:r>
              <a:rPr lang="cs-CZ" sz="1600" dirty="0"/>
              <a:t>&lt;</a:t>
            </a:r>
            <a:r>
              <a:rPr lang="cs-CZ" sz="1600" dirty="0" err="1"/>
              <a:t>html</a:t>
            </a:r>
            <a:r>
              <a:rPr lang="cs-CZ" sz="1600" dirty="0"/>
              <a:t>&gt;</a:t>
            </a:r>
          </a:p>
          <a:p>
            <a:pPr marL="400050" lvl="1" indent="0">
              <a:buNone/>
            </a:pPr>
            <a:endParaRPr lang="cs-CZ" sz="1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363180"/>
            <a:ext cx="2938983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077072"/>
            <a:ext cx="319087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753959" y="3429000"/>
            <a:ext cx="922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200" dirty="0" smtClean="0"/>
              <a:t>Zobrazení</a:t>
            </a:r>
          </a:p>
          <a:p>
            <a:pPr algn="ctr"/>
            <a:r>
              <a:rPr lang="cs-CZ" sz="1200" dirty="0" smtClean="0"/>
              <a:t> v prohlížeči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5013176"/>
            <a:ext cx="9869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200" dirty="0" smtClean="0"/>
              <a:t>Zdrojový kód</a:t>
            </a:r>
          </a:p>
          <a:p>
            <a:pPr algn="ctr"/>
            <a:r>
              <a:rPr lang="cs-CZ" sz="1200" dirty="0" smtClean="0"/>
              <a:t>stránky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21944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– </a:t>
            </a:r>
            <a:r>
              <a:rPr lang="cs-CZ" sz="28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PHP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technologie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smtClean="0"/>
              <a:t>OA a JŠ Jihlava, VY_32_INOVACE_034.ICT.34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55576" y="2420888"/>
            <a:ext cx="7632848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</a:pPr>
            <a:r>
              <a:rPr lang="cs-CZ" dirty="0" smtClean="0">
                <a:solidFill>
                  <a:prstClr val="black"/>
                </a:solidFill>
              </a:rPr>
              <a:t>Poznámka</a:t>
            </a:r>
            <a:r>
              <a:rPr lang="cs-CZ" dirty="0">
                <a:solidFill>
                  <a:prstClr val="black"/>
                </a:solidFill>
              </a:rPr>
              <a:t>: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1400" dirty="0" smtClean="0"/>
              <a:t>Tento </a:t>
            </a:r>
            <a:r>
              <a:rPr lang="cs-CZ" sz="1400" dirty="0"/>
              <a:t>DUM volně navazuje na </a:t>
            </a:r>
            <a:r>
              <a:rPr lang="cs-CZ" sz="1400" dirty="0" err="1"/>
              <a:t>DUMy</a:t>
            </a:r>
            <a:r>
              <a:rPr lang="cs-CZ" sz="1400" dirty="0"/>
              <a:t> autora </a:t>
            </a:r>
            <a:r>
              <a:rPr lang="cs-CZ" sz="1400" dirty="0" err="1"/>
              <a:t>VY_32_INOVACE_021.ICT.34</a:t>
            </a:r>
            <a:r>
              <a:rPr lang="cs-CZ" sz="1400" dirty="0"/>
              <a:t> </a:t>
            </a:r>
            <a:r>
              <a:rPr lang="cs-CZ" sz="1400"/>
              <a:t>- </a:t>
            </a:r>
            <a:r>
              <a:rPr lang="cs-CZ" sz="1400" smtClean="0"/>
              <a:t>033.ICT.34</a:t>
            </a:r>
            <a:r>
              <a:rPr lang="cs-CZ" sz="1400" dirty="0" smtClean="0"/>
              <a:t>.</a:t>
            </a:r>
            <a:endParaRPr lang="cs-CZ" sz="1400" dirty="0"/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1400" dirty="0" smtClean="0"/>
              <a:t>Pro </a:t>
            </a:r>
            <a:r>
              <a:rPr lang="cs-CZ" sz="1400" dirty="0"/>
              <a:t>praktické vyzkoušení fungování kódu </a:t>
            </a:r>
            <a:r>
              <a:rPr lang="cs-CZ" sz="1400" dirty="0" err="1"/>
              <a:t>PHP</a:t>
            </a:r>
            <a:r>
              <a:rPr lang="cs-CZ" sz="1400" dirty="0"/>
              <a:t> </a:t>
            </a:r>
            <a:r>
              <a:rPr lang="cs-CZ" sz="1400" dirty="0" smtClean="0"/>
              <a:t> je </a:t>
            </a:r>
            <a:r>
              <a:rPr lang="cs-CZ" sz="1400" dirty="0"/>
              <a:t>nutné mít FTP přístup na webový server podporující </a:t>
            </a:r>
            <a:r>
              <a:rPr lang="cs-CZ" sz="1400" dirty="0" err="1"/>
              <a:t>PHP</a:t>
            </a:r>
            <a:r>
              <a:rPr lang="cs-CZ" sz="1400" dirty="0"/>
              <a:t> skripty. </a:t>
            </a:r>
            <a:endParaRPr lang="cs-CZ" sz="1400" dirty="0" smtClean="0"/>
          </a:p>
          <a:p>
            <a:pPr>
              <a:spcAft>
                <a:spcPts val="300"/>
              </a:spcAft>
            </a:pPr>
            <a:endParaRPr lang="cs-CZ" sz="800" dirty="0" smtClean="0">
              <a:solidFill>
                <a:prstClr val="black"/>
              </a:solidFill>
            </a:endParaRPr>
          </a:p>
          <a:p>
            <a:pPr>
              <a:spcAft>
                <a:spcPts val="300"/>
              </a:spcAft>
            </a:pPr>
            <a:r>
              <a:rPr lang="cs-CZ" dirty="0" smtClean="0">
                <a:solidFill>
                  <a:prstClr val="black"/>
                </a:solidFill>
              </a:rPr>
              <a:t>Použitá literatura:</a:t>
            </a:r>
          </a:p>
          <a:p>
            <a:pPr>
              <a:spcAft>
                <a:spcPts val="300"/>
              </a:spcAft>
            </a:pPr>
            <a:r>
              <a:rPr lang="cs-CZ" sz="1400" dirty="0" err="1" smtClean="0"/>
              <a:t>Jesus</a:t>
            </a:r>
            <a:r>
              <a:rPr lang="cs-CZ" sz="1400" dirty="0" smtClean="0"/>
              <a:t> </a:t>
            </a:r>
            <a:r>
              <a:rPr lang="cs-CZ" sz="1400" dirty="0" err="1" smtClean="0"/>
              <a:t>Castagnetto</a:t>
            </a:r>
            <a:r>
              <a:rPr lang="cs-CZ" sz="1400" dirty="0" smtClean="0"/>
              <a:t> a kol., Programujeme </a:t>
            </a:r>
            <a:r>
              <a:rPr lang="cs-CZ" sz="1400" dirty="0" err="1" smtClean="0"/>
              <a:t>PHP</a:t>
            </a:r>
            <a:r>
              <a:rPr lang="cs-CZ" sz="1400" dirty="0" smtClean="0"/>
              <a:t> profesionálně, Praha: </a:t>
            </a:r>
            <a:r>
              <a:rPr lang="cs-CZ" sz="1400" dirty="0" err="1" smtClean="0"/>
              <a:t>Computer</a:t>
            </a:r>
            <a:r>
              <a:rPr lang="cs-CZ" sz="1400" dirty="0" smtClean="0"/>
              <a:t> </a:t>
            </a:r>
            <a:r>
              <a:rPr lang="cs-CZ" sz="1400" dirty="0" err="1" smtClean="0"/>
              <a:t>Press</a:t>
            </a:r>
            <a:r>
              <a:rPr lang="cs-CZ" sz="1400" dirty="0" smtClean="0"/>
              <a:t>, 2001. </a:t>
            </a:r>
            <a:r>
              <a:rPr lang="cs-CZ" sz="1400" dirty="0"/>
              <a:t>ISBN </a:t>
            </a:r>
            <a:r>
              <a:rPr lang="cs-CZ" sz="1400" dirty="0" smtClean="0"/>
              <a:t>80-7226-310-27</a:t>
            </a:r>
          </a:p>
          <a:p>
            <a:r>
              <a:rPr lang="cs-CZ" dirty="0">
                <a:solidFill>
                  <a:prstClr val="black"/>
                </a:solidFill>
              </a:rPr>
              <a:t>Použité </a:t>
            </a:r>
            <a:r>
              <a:rPr lang="cs-CZ" dirty="0" smtClean="0">
                <a:solidFill>
                  <a:prstClr val="black"/>
                </a:solidFill>
              </a:rPr>
              <a:t>zdroje:</a:t>
            </a:r>
            <a:endParaRPr lang="cs-CZ" sz="1400" dirty="0">
              <a:solidFill>
                <a:prstClr val="black"/>
              </a:solidFill>
            </a:endParaRPr>
          </a:p>
          <a:p>
            <a:r>
              <a:rPr lang="cs-CZ" sz="1400" dirty="0">
                <a:solidFill>
                  <a:prstClr val="black"/>
                </a:solidFill>
              </a:rPr>
              <a:t>Veškerý obsah včetně </a:t>
            </a:r>
            <a:r>
              <a:rPr lang="cs-CZ" sz="1400" dirty="0" smtClean="0">
                <a:solidFill>
                  <a:prstClr val="black"/>
                </a:solidFill>
              </a:rPr>
              <a:t>obrázků, pokud není uvedeno jinak, </a:t>
            </a:r>
            <a:r>
              <a:rPr lang="cs-CZ" sz="1400" dirty="0">
                <a:solidFill>
                  <a:prstClr val="black"/>
                </a:solidFill>
              </a:rPr>
              <a:t>je dílem autora</a:t>
            </a:r>
            <a:r>
              <a:rPr lang="cs-CZ" sz="1400" dirty="0" smtClean="0">
                <a:solidFill>
                  <a:prstClr val="black"/>
                </a:solidFill>
              </a:rPr>
              <a:t>.</a:t>
            </a:r>
          </a:p>
          <a:p>
            <a:pPr lvl="0">
              <a:spcBef>
                <a:spcPts val="600"/>
              </a:spcBef>
            </a:pPr>
            <a:r>
              <a:rPr lang="cs-CZ" dirty="0">
                <a:solidFill>
                  <a:prstClr val="black"/>
                </a:solidFill>
              </a:rPr>
              <a:t>Doporučené odkazy:</a:t>
            </a:r>
          </a:p>
          <a:p>
            <a:pPr lvl="0">
              <a:spcBef>
                <a:spcPts val="600"/>
              </a:spcBef>
            </a:pPr>
            <a:r>
              <a:rPr lang="cs-CZ" sz="1400" dirty="0">
                <a:solidFill>
                  <a:prstClr val="black"/>
                </a:solidFill>
                <a:hlinkClick r:id="rId2"/>
              </a:rPr>
              <a:t>http://</a:t>
            </a:r>
            <a:r>
              <a:rPr lang="cs-CZ" sz="1400" dirty="0" err="1">
                <a:solidFill>
                  <a:prstClr val="black"/>
                </a:solidFill>
                <a:hlinkClick r:id="rId2"/>
              </a:rPr>
              <a:t>jafi3.php5.cz</a:t>
            </a:r>
            <a:r>
              <a:rPr lang="cs-CZ" sz="1400" dirty="0">
                <a:solidFill>
                  <a:prstClr val="black"/>
                </a:solidFill>
              </a:rPr>
              <a:t>  </a:t>
            </a:r>
            <a:r>
              <a:rPr lang="cs-CZ" sz="14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1400" dirty="0" err="1">
                <a:solidFill>
                  <a:prstClr val="black"/>
                </a:solidFill>
                <a:hlinkClick r:id="rId3"/>
              </a:rPr>
              <a:t>www.jakpsatweb.cz</a:t>
            </a:r>
            <a:endParaRPr lang="cs-CZ" sz="1400" dirty="0">
              <a:solidFill>
                <a:prstClr val="black"/>
              </a:solidFill>
            </a:endParaRPr>
          </a:p>
          <a:p>
            <a:pPr lvl="0">
              <a:spcBef>
                <a:spcPts val="600"/>
              </a:spcBef>
            </a:pPr>
            <a:r>
              <a:rPr lang="pl-PL" sz="800" dirty="0">
                <a:solidFill>
                  <a:prstClr val="black"/>
                </a:solidFill>
              </a:rPr>
              <a:t>http://jafi3.php5.cz je výukový web autora DUMu</a:t>
            </a:r>
            <a:endParaRPr lang="cs-CZ" sz="800" dirty="0">
              <a:solidFill>
                <a:prstClr val="black"/>
              </a:solidFill>
            </a:endParaRPr>
          </a:p>
          <a:p>
            <a:pPr>
              <a:spcAft>
                <a:spcPts val="300"/>
              </a:spcAft>
            </a:pPr>
            <a:endParaRPr lang="cs-CZ" sz="1400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693329" y="980728"/>
            <a:ext cx="707700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Úkol 1. 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1400" i="1" dirty="0" smtClean="0"/>
              <a:t>Ve svém </a:t>
            </a:r>
            <a:r>
              <a:rPr lang="cs-CZ" sz="1400" i="1" err="1" smtClean="0"/>
              <a:t>website</a:t>
            </a:r>
            <a:r>
              <a:rPr lang="cs-CZ" sz="1400" i="1" smtClean="0"/>
              <a:t> </a:t>
            </a:r>
            <a:r>
              <a:rPr lang="cs-CZ" sz="1400" b="1" smtClean="0"/>
              <a:t>M:\ priklad</a:t>
            </a:r>
            <a:r>
              <a:rPr lang="cs-CZ" sz="1400" i="1" smtClean="0"/>
              <a:t> vytvořte soubor </a:t>
            </a:r>
            <a:r>
              <a:rPr lang="cs-CZ" sz="1400" b="1" smtClean="0"/>
              <a:t>prik34.php</a:t>
            </a:r>
            <a:r>
              <a:rPr lang="cs-CZ" sz="1400" i="1" dirty="0" smtClean="0"/>
              <a:t>.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1400" i="1" dirty="0" smtClean="0"/>
              <a:t>Do </a:t>
            </a:r>
            <a:r>
              <a:rPr lang="cs-CZ" sz="1400" i="1" smtClean="0"/>
              <a:t>souboru </a:t>
            </a:r>
            <a:r>
              <a:rPr lang="cs-CZ" sz="1400" b="1" smtClean="0"/>
              <a:t>prik34.php</a:t>
            </a:r>
            <a:r>
              <a:rPr lang="cs-CZ" sz="1400" i="1" smtClean="0"/>
              <a:t> </a:t>
            </a:r>
            <a:r>
              <a:rPr lang="cs-CZ" sz="1400" i="1" dirty="0" smtClean="0"/>
              <a:t>zapište kód z předchozího snímku.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1400" i="1" smtClean="0"/>
              <a:t>Soubor </a:t>
            </a:r>
            <a:r>
              <a:rPr lang="cs-CZ" sz="1400" b="1" smtClean="0"/>
              <a:t>prik34.php</a:t>
            </a:r>
            <a:r>
              <a:rPr lang="cs-CZ" sz="1400" i="1" smtClean="0"/>
              <a:t> </a:t>
            </a:r>
            <a:r>
              <a:rPr lang="cs-CZ" sz="1400" i="1" dirty="0" smtClean="0"/>
              <a:t>přeneste FTP protokolem na váš </a:t>
            </a:r>
            <a:r>
              <a:rPr lang="cs-CZ" sz="1400" i="1" err="1" smtClean="0"/>
              <a:t>php5</a:t>
            </a:r>
            <a:r>
              <a:rPr lang="cs-CZ" sz="1400" i="1" smtClean="0"/>
              <a:t> </a:t>
            </a:r>
            <a:r>
              <a:rPr lang="cs-CZ" sz="1400" i="1" smtClean="0"/>
              <a:t>webhosting do složky ../</a:t>
            </a:r>
            <a:r>
              <a:rPr lang="cs-CZ" sz="1400" b="1" smtClean="0"/>
              <a:t>priklad</a:t>
            </a:r>
            <a:r>
              <a:rPr lang="cs-CZ" sz="1400" i="1" smtClean="0"/>
              <a:t>.</a:t>
            </a:r>
            <a:endParaRPr lang="cs-CZ" sz="1400" i="1" dirty="0"/>
          </a:p>
          <a:p>
            <a:pPr marL="342900" indent="-342900">
              <a:buFont typeface="+mj-lt"/>
              <a:buAutoNum type="alphaLcParenR"/>
            </a:pPr>
            <a:r>
              <a:rPr lang="cs-CZ" sz="1400" i="1" dirty="0" smtClean="0"/>
              <a:t>Soubor zobrazte ve svém prohlížeči.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755576" y="2204864"/>
            <a:ext cx="72728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7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1334</TotalTime>
  <Words>605</Words>
  <Application>Microsoft Office PowerPoint</Application>
  <PresentationFormat>Předvádění na obrazovce (4:3)</PresentationFormat>
  <Paragraphs>116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Motiv systému Office</vt:lpstr>
      <vt:lpstr>Prezentace aplikace PowerPoint</vt:lpstr>
      <vt:lpstr>Prezentace aplikace PowerPoint</vt:lpstr>
      <vt:lpstr>Tvorba webových stránek – PHP technologie</vt:lpstr>
      <vt:lpstr>Tvorba webových stránek – PHP technologie</vt:lpstr>
      <vt:lpstr>Tvorba webových stránek – PHP technologie</vt:lpstr>
      <vt:lpstr>Tvorba webových stránek – PHP technologie</vt:lpstr>
      <vt:lpstr>Tvorba webových stránek – PHP technologie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034.ICT.34</dc:title>
  <dc:creator>Fišer Jaroslav</dc:creator>
  <cp:keywords>CZ.1.07/1.5.00/34.0744</cp:keywords>
  <cp:lastModifiedBy>Fiser</cp:lastModifiedBy>
  <cp:revision>202</cp:revision>
  <dcterms:created xsi:type="dcterms:W3CDTF">2012-10-03T08:25:35Z</dcterms:created>
  <dcterms:modified xsi:type="dcterms:W3CDTF">2013-09-30T06:16:55Z</dcterms:modified>
</cp:coreProperties>
</file>