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funkyconcepts.com/wp-content/uploads/2011/01/USB_twister-flash-drive-black-UK-stock-1colour-printed-logo.jpg" TargetMode="External"/><Relationship Id="rId2" Type="http://schemas.openxmlformats.org/officeDocument/2006/relationships/hyperlink" Target="http://upload.wikimedia.org/wikipedia/commons/2/29/Hard_disk_Western_Digital_WD740_1_(dark1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riffwason.com/images/GriffWason_HardDiskDrive-Exploded-Cutaway-illustration.jpg" TargetMode="External"/><Relationship Id="rId5" Type="http://schemas.openxmlformats.org/officeDocument/2006/relationships/hyperlink" Target="http://www.trcbnews.com/wp-content/uploads/2011/12/Hard_disk_head_HDRI.jpg" TargetMode="External"/><Relationship Id="rId4" Type="http://schemas.openxmlformats.org/officeDocument/2006/relationships/hyperlink" Target="http://www.innov8disposal.com/wp-content/uploads/2012/10/46-wd-hard-disk-driv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752600"/>
            <a:ext cx="7438777" cy="477202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VY_32_INOVACE_01_F9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Pevný disk - HDD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Prezentace na objasňující funkci pevného disku.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23. 10. 2012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:	HDD, pevný disk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19070" y="52033"/>
            <a:ext cx="9089434" cy="186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HDD – Pevný disk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383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Harddisk - HDD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paměťové médium počítače</a:t>
            </a:r>
          </a:p>
          <a:p>
            <a:r>
              <a:rPr lang="cs-CZ" dirty="0" smtClean="0"/>
              <a:t>Uložen uvnitř PC, notebooku</a:t>
            </a:r>
          </a:p>
          <a:p>
            <a:r>
              <a:rPr lang="cs-CZ" dirty="0" smtClean="0"/>
              <a:t>Velká kapacita pro uložení dat</a:t>
            </a:r>
          </a:p>
          <a:p>
            <a:r>
              <a:rPr lang="cs-CZ" dirty="0" smtClean="0"/>
              <a:t>Jednotka velikosti paměti – B (bajt)</a:t>
            </a:r>
          </a:p>
          <a:p>
            <a:r>
              <a:rPr lang="cs-CZ" dirty="0" smtClean="0"/>
              <a:t>Násobné jednotky:	MB – megabajt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			GB – gigabajt</a:t>
            </a:r>
            <a:endParaRPr lang="cs-CZ" dirty="0"/>
          </a:p>
          <a:p>
            <a:pPr marL="68580" indent="0">
              <a:buNone/>
            </a:pPr>
            <a:r>
              <a:rPr lang="cs-CZ" dirty="0" smtClean="0"/>
              <a:t>				TB – </a:t>
            </a:r>
            <a:r>
              <a:rPr lang="cs-CZ" dirty="0" err="1" smtClean="0"/>
              <a:t>terabajt</a:t>
            </a:r>
            <a:endParaRPr lang="cs-CZ" dirty="0" smtClean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5957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6808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ový popisek 1"/>
          <p:cNvSpPr/>
          <p:nvPr/>
        </p:nvSpPr>
        <p:spPr>
          <a:xfrm>
            <a:off x="251520" y="260648"/>
            <a:ext cx="3528392" cy="936104"/>
          </a:xfrm>
          <a:prstGeom prst="wedgeRectCallout">
            <a:avLst>
              <a:gd name="adj1" fmla="val -26828"/>
              <a:gd name="adj2" fmla="val 1703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Zapouzdřený pevný disk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18709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Pevný disk - přístup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Průzkum pevného disku:</a:t>
            </a:r>
          </a:p>
          <a:p>
            <a:r>
              <a:rPr lang="cs-CZ" dirty="0" smtClean="0"/>
              <a:t>Tento počítač – Místní disk C: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7" t="19590" r="29897" b="47902"/>
          <a:stretch/>
        </p:blipFill>
        <p:spPr bwMode="auto">
          <a:xfrm>
            <a:off x="1043608" y="3573016"/>
            <a:ext cx="7344816" cy="2752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3851920" y="4797152"/>
            <a:ext cx="1080120" cy="1008112"/>
          </a:xfrm>
          <a:prstGeom prst="ellipse">
            <a:avLst/>
          </a:prstGeom>
          <a:noFill/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455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Označení paměťových médií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83560"/>
            <a:ext cx="8280920" cy="4572000"/>
          </a:xfrm>
        </p:spPr>
        <p:txBody>
          <a:bodyPr/>
          <a:lstStyle/>
          <a:p>
            <a:r>
              <a:rPr lang="cs-CZ" b="1" dirty="0" smtClean="0"/>
              <a:t>A, B – Diskety</a:t>
            </a:r>
          </a:p>
          <a:p>
            <a:r>
              <a:rPr lang="cs-CZ" b="1" dirty="0" smtClean="0"/>
              <a:t>C	- Pevný disk</a:t>
            </a:r>
          </a:p>
          <a:p>
            <a:r>
              <a:rPr lang="cs-CZ" b="1" dirty="0" smtClean="0"/>
              <a:t>D, E, F… – DVD mechanika /další pevné disky/čtečka </a:t>
            </a:r>
            <a:r>
              <a:rPr lang="cs-CZ" b="1" dirty="0" err="1" smtClean="0"/>
              <a:t>pam</a:t>
            </a:r>
            <a:r>
              <a:rPr lang="cs-CZ" b="1" dirty="0" smtClean="0"/>
              <a:t>. </a:t>
            </a:r>
            <a:r>
              <a:rPr lang="cs-CZ" b="1" dirty="0"/>
              <a:t>k</a:t>
            </a:r>
            <a:r>
              <a:rPr lang="cs-CZ" b="1" dirty="0" smtClean="0"/>
              <a:t>aret/USB disk</a:t>
            </a:r>
            <a:endParaRPr lang="cs-CZ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50077">
            <a:off x="5742582" y="3832121"/>
            <a:ext cx="3101775" cy="3442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3396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66257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ový popisek 1"/>
          <p:cNvSpPr/>
          <p:nvPr/>
        </p:nvSpPr>
        <p:spPr>
          <a:xfrm>
            <a:off x="5940152" y="5517232"/>
            <a:ext cx="3024336" cy="1116124"/>
          </a:xfrm>
          <a:prstGeom prst="wedgeRectCallout">
            <a:avLst>
              <a:gd name="adj1" fmla="val -36176"/>
              <a:gd name="adj2" fmla="val -17961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Odkrytý pevný disk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99091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Uložení dat na HDD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83560"/>
            <a:ext cx="8640960" cy="4572000"/>
          </a:xfrm>
        </p:spPr>
        <p:txBody>
          <a:bodyPr/>
          <a:lstStyle/>
          <a:p>
            <a:r>
              <a:rPr lang="cs-CZ" dirty="0" smtClean="0"/>
              <a:t>Data jsou uložena na „plotnách“</a:t>
            </a:r>
          </a:p>
          <a:p>
            <a:r>
              <a:rPr lang="cs-CZ" dirty="0" smtClean="0"/>
              <a:t>Mezi nimi je umístěna záznamová a čtecí hlava</a:t>
            </a:r>
          </a:p>
          <a:p>
            <a:r>
              <a:rPr lang="cs-CZ" dirty="0" smtClean="0"/>
              <a:t>Plotny se otáčí vysokou rychlostí – 5400 </a:t>
            </a:r>
            <a:r>
              <a:rPr lang="cs-CZ" dirty="0" err="1" smtClean="0"/>
              <a:t>ot</a:t>
            </a:r>
            <a:r>
              <a:rPr lang="cs-CZ" dirty="0" smtClean="0"/>
              <a:t>./min i více</a:t>
            </a:r>
          </a:p>
          <a:p>
            <a:r>
              <a:rPr lang="cs-CZ" dirty="0" smtClean="0"/>
              <a:t>Disk má svou malou vyrovnávací tzv. </a:t>
            </a:r>
            <a:r>
              <a:rPr lang="cs-CZ" dirty="0" err="1" smtClean="0"/>
              <a:t>cache</a:t>
            </a:r>
            <a:r>
              <a:rPr lang="cs-CZ" dirty="0" smtClean="0"/>
              <a:t> paměť</a:t>
            </a:r>
          </a:p>
          <a:p>
            <a:pPr marL="68580" indent="0" algn="ctr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marL="6858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Náchylný na poškození při otřesu!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4076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452320" cy="6702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ový popisek 1"/>
          <p:cNvSpPr/>
          <p:nvPr/>
        </p:nvSpPr>
        <p:spPr>
          <a:xfrm>
            <a:off x="7236296" y="188640"/>
            <a:ext cx="1800200" cy="1296144"/>
          </a:xfrm>
          <a:prstGeom prst="wedgeRectCallout">
            <a:avLst>
              <a:gd name="adj1" fmla="val -95887"/>
              <a:gd name="adj2" fmla="val 1164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Čtecí a záznamová hlava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38348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446" y="18364"/>
            <a:ext cx="5847193" cy="6839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ový popisek 1"/>
          <p:cNvSpPr/>
          <p:nvPr/>
        </p:nvSpPr>
        <p:spPr>
          <a:xfrm>
            <a:off x="179512" y="260648"/>
            <a:ext cx="2664296" cy="1800200"/>
          </a:xfrm>
          <a:prstGeom prst="wedgeRectCallout">
            <a:avLst>
              <a:gd name="adj1" fmla="val 77006"/>
              <a:gd name="adj2" fmla="val 943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Schéma složení pevného disku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81760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Zopakujme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564904"/>
            <a:ext cx="7772400" cy="3790656"/>
          </a:xfrm>
        </p:spPr>
        <p:txBody>
          <a:bodyPr/>
          <a:lstStyle/>
          <a:p>
            <a:pPr marL="582930" indent="-514350">
              <a:buFont typeface="+mj-lt"/>
              <a:buAutoNum type="arabicParenR"/>
            </a:pPr>
            <a:r>
              <a:rPr lang="cs-CZ" dirty="0" smtClean="0"/>
              <a:t>Co je pevný disk?		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582930" indent="-514350">
              <a:buFont typeface="+mj-lt"/>
              <a:buAutoNum type="arabicParenR"/>
            </a:pPr>
            <a:r>
              <a:rPr lang="cs-CZ" dirty="0" smtClean="0"/>
              <a:t>V čem se udává velikost?	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582930" indent="-514350">
              <a:buFont typeface="+mj-lt"/>
              <a:buAutoNum type="arabicParenR"/>
            </a:pPr>
            <a:r>
              <a:rPr lang="cs-CZ" dirty="0" smtClean="0"/>
              <a:t>Z čeho se skládá?		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582930" indent="-514350">
              <a:buFont typeface="+mj-lt"/>
              <a:buAutoNum type="arabicParenR"/>
            </a:pPr>
            <a:r>
              <a:rPr lang="cs-CZ" dirty="0" smtClean="0"/>
              <a:t>Jak se na něj podívám?	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668344" y="260648"/>
            <a:ext cx="853119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1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  <a:endParaRPr lang="cs-CZ" sz="115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5076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395536" y="1066800"/>
            <a:ext cx="8569077" cy="55626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</a:t>
            </a:r>
            <a:r>
              <a:rPr lang="cs-CZ" sz="1600" dirty="0" smtClean="0"/>
              <a:t>2012-10-23] </a:t>
            </a:r>
            <a:r>
              <a:rPr lang="cs-CZ" sz="1600" dirty="0" smtClean="0"/>
              <a:t>dostupné na</a:t>
            </a:r>
            <a:r>
              <a:rPr lang="cs-CZ" sz="1600" dirty="0"/>
              <a:t>: </a:t>
            </a:r>
            <a:r>
              <a:rPr lang="cs-CZ" sz="1600" dirty="0">
                <a:hlinkClick r:id="rId2"/>
              </a:rPr>
              <a:t>http://upload.wikimedia.org/wikipedia/commons/2/29/Hard_disk_Western_Digital_WD740_1_(dark1).</a:t>
            </a:r>
            <a:r>
              <a:rPr lang="cs-CZ" sz="1600" dirty="0" smtClean="0">
                <a:hlinkClick r:id="rId2"/>
              </a:rPr>
              <a:t>jpg</a:t>
            </a:r>
            <a:r>
              <a:rPr lang="cs-CZ" sz="1600" dirty="0" smtClean="0"/>
              <a:t> 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2012-10-23] </a:t>
            </a:r>
            <a:r>
              <a:rPr lang="cs-CZ" sz="1600" dirty="0"/>
              <a:t>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3"/>
              </a:rPr>
              <a:t>http://funkyconcepts.com/wp-content/uploads/2011/01/USB_twister-flash-drive-black-UK-stock-1colour-printed-logo.jpg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2012-10-23] </a:t>
            </a:r>
            <a:r>
              <a:rPr lang="cs-CZ" sz="1600" dirty="0"/>
              <a:t>dostupné </a:t>
            </a:r>
            <a:r>
              <a:rPr lang="cs-CZ" sz="1600" dirty="0" smtClean="0"/>
              <a:t>na: </a:t>
            </a: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://www.innov8disposal.com/wp-content/uploads/2012/10/46-wd-hard-disk-drive.jpg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2012-10-23] </a:t>
            </a:r>
            <a:r>
              <a:rPr lang="cs-CZ" sz="1600" dirty="0"/>
              <a:t>dostupné na: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www.trcbnews.com/wp-content/uploads/2011/12/Hard_disk_head_HDRI.jpg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2012-10-23] </a:t>
            </a:r>
            <a:r>
              <a:rPr lang="cs-CZ" sz="1600" dirty="0"/>
              <a:t>dostupné na: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www.griffwason.com/images/GriffWason_HardDiskDrive-Exploded-Cutaway-illustration.jpg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44</TotalTime>
  <Words>194</Words>
  <Application>Microsoft Office PowerPoint</Application>
  <PresentationFormat>Předvádění na obrazovce (4:3)</PresentationFormat>
  <Paragraphs>55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Metro</vt:lpstr>
      <vt:lpstr>Prezentace aplikace PowerPoint</vt:lpstr>
      <vt:lpstr>HDD – Pevný disk</vt:lpstr>
      <vt:lpstr>Harddisk - HDD</vt:lpstr>
      <vt:lpstr>Prezentace aplikace PowerPoint</vt:lpstr>
      <vt:lpstr>Pevný disk - přístup</vt:lpstr>
      <vt:lpstr>Označení paměťových médií</vt:lpstr>
      <vt:lpstr>Prezentace aplikace PowerPoint</vt:lpstr>
      <vt:lpstr>Uložení dat na HDD</vt:lpstr>
      <vt:lpstr>Prezentace aplikace PowerPoint</vt:lpstr>
      <vt:lpstr>Prezentace aplikace PowerPoint</vt:lpstr>
      <vt:lpstr>Zopakujme si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8</cp:revision>
  <dcterms:created xsi:type="dcterms:W3CDTF">2012-10-23T10:55:04Z</dcterms:created>
  <dcterms:modified xsi:type="dcterms:W3CDTF">2013-09-30T06:12:47Z</dcterms:modified>
</cp:coreProperties>
</file>