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924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marL="0" marR="0" indent="0" algn="l" defTabSz="914400" rtl="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dirty="0" smtClean="0"/>
            <a:t>NÁZEV ŠKOLY: ZÁKLADNÍ ŠKOLA KOLÍN V</a:t>
          </a:r>
          <a:r>
            <a:rPr lang="cs-CZ" sz="2000" smtClean="0"/>
            <a:t>., </a:t>
          </a:r>
          <a:r>
            <a:rPr lang="cs-CZ" sz="2000" smtClean="0"/>
            <a:t>MNICHOVICKÁ  62</a:t>
          </a:r>
          <a:endParaRPr lang="cs-CZ" sz="2000" dirty="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4E88AA4B-99E2-4F72-AB6C-6C19D79982AB}">
      <dgm:prSet custT="1"/>
      <dgm:spPr/>
      <dgm:t>
        <a:bodyPr/>
        <a:lstStyle/>
        <a:p>
          <a:pPr algn="l" rtl="0"/>
          <a:endParaRPr lang="cs-CZ" sz="2000" dirty="0"/>
        </a:p>
      </dgm:t>
    </dgm:pt>
    <dgm:pt modelId="{89EDFD04-9054-4A41-A942-537F0F3554A6}" type="sibTrans" cxnId="{3E5B3BB4-E8A8-4D93-A9E4-862AF25A1D9C}">
      <dgm:prSet/>
      <dgm:spPr/>
      <dgm:t>
        <a:bodyPr/>
        <a:lstStyle/>
        <a:p>
          <a:endParaRPr lang="cs-CZ"/>
        </a:p>
      </dgm:t>
    </dgm:pt>
    <dgm:pt modelId="{492B3D70-9681-4838-87F6-FC7A679BA61F}" type="parTrans" cxnId="{3E5B3BB4-E8A8-4D93-A9E4-862AF25A1D9C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ŠÁRKA LÓPEZ ANDRÉS LETMAJEROVÁ</a:t>
          </a:r>
          <a:endParaRPr lang="cs-CZ" sz="20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VY_32_INOVACE_12_AJ4_slovní zásoba - MONEY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DATUM: září 2012</a:t>
          </a:r>
          <a:endParaRPr lang="cs-CZ" sz="2000" dirty="0" smtClean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50" custLinFactNeighborY="6499"/>
      <dgm:spPr/>
      <dgm:t>
        <a:bodyPr/>
        <a:lstStyle/>
        <a:p>
          <a:endParaRPr lang="cs-CZ"/>
        </a:p>
      </dgm:t>
    </dgm:pt>
    <dgm:pt modelId="{9AC702C8-3868-4C82-9F95-6E789599D438}" type="pres">
      <dgm:prSet presAssocID="{4E88AA4B-99E2-4F72-AB6C-6C19D79982AB}" presName="vertSpace2" presStyleLbl="node1" presStyleIdx="0" presStyleCnt="5"/>
      <dgm:spPr/>
    </dgm:pt>
    <dgm:pt modelId="{C56AD104-0517-429B-A338-6BAAE22359FE}" type="pres">
      <dgm:prSet presAssocID="{4E88AA4B-99E2-4F72-AB6C-6C19D79982AB}" presName="circle2" presStyleLbl="node1" presStyleIdx="1" presStyleCnt="5"/>
      <dgm:spPr/>
    </dgm:pt>
    <dgm:pt modelId="{7B828645-70C1-4D23-9096-85017B3815D3}" type="pres">
      <dgm:prSet presAssocID="{4E88AA4B-99E2-4F72-AB6C-6C19D79982AB}" presName="rect2" presStyleLbl="alignAcc1" presStyleIdx="1" presStyleCnt="5"/>
      <dgm:spPr/>
      <dgm:t>
        <a:bodyPr/>
        <a:lstStyle/>
        <a:p>
          <a:endParaRPr lang="cs-CZ"/>
        </a:p>
      </dgm:t>
    </dgm:pt>
    <dgm:pt modelId="{FB1C1992-71C7-4506-9692-28C1D8505AA7}" type="pres">
      <dgm:prSet presAssocID="{D1B46980-6531-4606-95E6-44980827E919}" presName="vertSpace3" presStyleLbl="node1" presStyleIdx="1" presStyleCnt="5"/>
      <dgm:spPr/>
    </dgm:pt>
    <dgm:pt modelId="{F002FDA7-0EE0-4CD5-81B2-16EF8F133201}" type="pres">
      <dgm:prSet presAssocID="{D1B46980-6531-4606-95E6-44980827E919}" presName="circle3" presStyleLbl="node1" presStyleIdx="2" presStyleCnt="5"/>
      <dgm:spPr/>
    </dgm:pt>
    <dgm:pt modelId="{EA045D43-8088-4E18-87BE-1789E3426A92}" type="pres">
      <dgm:prSet presAssocID="{D1B46980-6531-4606-95E6-44980827E919}" presName="rect3" presStyleLbl="alignAcc1" presStyleIdx="2" presStyleCnt="5"/>
      <dgm:spPr/>
      <dgm:t>
        <a:bodyPr/>
        <a:lstStyle/>
        <a:p>
          <a:endParaRPr lang="cs-CZ"/>
        </a:p>
      </dgm:t>
    </dgm:pt>
    <dgm:pt modelId="{8B95B813-8294-49E2-8E34-EBF96BCCE12F}" type="pres">
      <dgm:prSet presAssocID="{B651F6E3-6281-48DB-9319-2AEAFDAE7572}" presName="vertSpace4" presStyleLbl="node1" presStyleIdx="2" presStyleCnt="5"/>
      <dgm:spPr/>
    </dgm:pt>
    <dgm:pt modelId="{532874C7-98A7-4C2A-8FC0-2AA25848A5EE}" type="pres">
      <dgm:prSet presAssocID="{B651F6E3-6281-48DB-9319-2AEAFDAE7572}" presName="circle4" presStyleLbl="node1" presStyleIdx="3" presStyleCnt="5"/>
      <dgm:spPr/>
    </dgm:pt>
    <dgm:pt modelId="{F015BE57-5137-40D2-A44D-1B563514FC7F}" type="pres">
      <dgm:prSet presAssocID="{B651F6E3-6281-48DB-9319-2AEAFDAE7572}" presName="rect4" presStyleLbl="alignAcc1" presStyleIdx="3" presStyleCnt="5"/>
      <dgm:spPr/>
      <dgm:t>
        <a:bodyPr/>
        <a:lstStyle/>
        <a:p>
          <a:endParaRPr lang="cs-CZ"/>
        </a:p>
      </dgm:t>
    </dgm:pt>
    <dgm:pt modelId="{BF638725-8C2F-476E-BEB6-257F0C54AF4E}" type="pres">
      <dgm:prSet presAssocID="{D8197B8C-B260-4A16-BDF4-0947B075E274}" presName="vertSpace5" presStyleLbl="node1" presStyleIdx="3" presStyleCnt="5"/>
      <dgm:spPr/>
    </dgm:pt>
    <dgm:pt modelId="{5E54BAA7-8971-4D23-B6AD-C42AB79D4B13}" type="pres">
      <dgm:prSet presAssocID="{D8197B8C-B260-4A16-BDF4-0947B075E274}" presName="circle5" presStyleLbl="node1" presStyleIdx="4" presStyleCnt="5"/>
      <dgm:spPr/>
    </dgm:pt>
    <dgm:pt modelId="{A0E60D87-231D-4C1B-925D-B828E83A1A2D}" type="pres">
      <dgm:prSet presAssocID="{D8197B8C-B260-4A16-BDF4-0947B075E274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689421-4FD8-4F3B-A04A-70783B511D43}" type="pres">
      <dgm:prSet presAssocID="{4E88AA4B-99E2-4F72-AB6C-6C19D79982A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DA7BD5C-7C80-4146-A761-C21E357D1ED8}" type="pres">
      <dgm:prSet presAssocID="{D1B46980-6531-4606-95E6-44980827E919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4EAA48-1495-4C86-AC73-0E9F1747E3C6}" type="pres">
      <dgm:prSet presAssocID="{B651F6E3-6281-48DB-9319-2AEAFDAE757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935CD7-A716-4E81-86AA-EB790E5F1F76}" type="pres">
      <dgm:prSet presAssocID="{D8197B8C-B260-4A16-BDF4-0947B075E274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13C07A8-B05E-4027-93FC-EE783E6B7C68}" type="presOf" srcId="{D1D4F407-5343-4D3F-B5B9-D407B03CAEB4}" destId="{D005CE8C-CC26-4C3E-AC11-E15060ECD759}" srcOrd="0" destOrd="0" presId="urn:microsoft.com/office/officeart/2005/8/layout/target3"/>
    <dgm:cxn modelId="{C87417C4-DAF2-4D79-885B-712DD6106678}" type="presOf" srcId="{D8197B8C-B260-4A16-BDF4-0947B075E274}" destId="{A0E60D87-231D-4C1B-925D-B828E83A1A2D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6F10381-DD09-48D9-BD9B-2E296B1B951E}" type="presOf" srcId="{4E88AA4B-99E2-4F72-AB6C-6C19D79982AB}" destId="{DB689421-4FD8-4F3B-A04A-70783B511D43}" srcOrd="1" destOrd="0" presId="urn:microsoft.com/office/officeart/2005/8/layout/target3"/>
    <dgm:cxn modelId="{307B2F28-45C4-4AE7-B5BD-A62190D3FAF4}" type="presOf" srcId="{D1B46980-6531-4606-95E6-44980827E919}" destId="{EA045D43-8088-4E18-87BE-1789E3426A92}" srcOrd="0" destOrd="0" presId="urn:microsoft.com/office/officeart/2005/8/layout/target3"/>
    <dgm:cxn modelId="{584D39E1-AE24-48D3-A4A7-AD2616759D6A}" type="presOf" srcId="{B651F6E3-6281-48DB-9319-2AEAFDAE7572}" destId="{F015BE57-5137-40D2-A44D-1B563514FC7F}" srcOrd="0" destOrd="0" presId="urn:microsoft.com/office/officeart/2005/8/layout/target3"/>
    <dgm:cxn modelId="{3E5B3BB4-E8A8-4D93-A9E4-862AF25A1D9C}" srcId="{757F3AB3-0718-4624-B441-E567A8F0AB56}" destId="{4E88AA4B-99E2-4F72-AB6C-6C19D79982AB}" srcOrd="1" destOrd="0" parTransId="{492B3D70-9681-4838-87F6-FC7A679BA61F}" sibTransId="{89EDFD04-9054-4A41-A942-537F0F3554A6}"/>
    <dgm:cxn modelId="{7420C8BB-4652-485A-AA54-ABBCB7454F48}" type="presOf" srcId="{4E88AA4B-99E2-4F72-AB6C-6C19D79982AB}" destId="{7B828645-70C1-4D23-9096-85017B3815D3}" srcOrd="0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1A1B4DF0-C8EF-4FCD-8ABA-F141FBE2B572}" type="presOf" srcId="{B651F6E3-6281-48DB-9319-2AEAFDAE7572}" destId="{974EAA48-1495-4C86-AC73-0E9F1747E3C6}" srcOrd="1" destOrd="0" presId="urn:microsoft.com/office/officeart/2005/8/layout/target3"/>
    <dgm:cxn modelId="{A85A7D91-15D3-4144-BE28-92F1AE595893}" type="presOf" srcId="{D1D4F407-5343-4D3F-B5B9-D407B03CAEB4}" destId="{AED2198E-93D5-4001-81B4-73124B309672}" srcOrd="1" destOrd="0" presId="urn:microsoft.com/office/officeart/2005/8/layout/target3"/>
    <dgm:cxn modelId="{547DE1B3-4E50-4B96-B276-9810BB275818}" type="presOf" srcId="{D8197B8C-B260-4A16-BDF4-0947B075E274}" destId="{27935CD7-A716-4E81-86AA-EB790E5F1F76}" srcOrd="1" destOrd="0" presId="urn:microsoft.com/office/officeart/2005/8/layout/target3"/>
    <dgm:cxn modelId="{1DC08970-1BDA-4F8B-8083-6A12455A67D4}" type="presOf" srcId="{D1B46980-6531-4606-95E6-44980827E919}" destId="{EDA7BD5C-7C80-4146-A761-C21E357D1ED8}" srcOrd="1" destOrd="0" presId="urn:microsoft.com/office/officeart/2005/8/layout/target3"/>
    <dgm:cxn modelId="{F1EE6A3A-638C-4074-8575-E310319DC142}" type="presOf" srcId="{757F3AB3-0718-4624-B441-E567A8F0AB56}" destId="{333A1088-737F-45CB-B68E-254E46348037}" srcOrd="0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DCB90FF9-D4A7-425F-A5A9-103601E6F6EF}" type="presParOf" srcId="{333A1088-737F-45CB-B68E-254E46348037}" destId="{F5ABB229-8D3B-4694-996A-96F23CF14429}" srcOrd="0" destOrd="0" presId="urn:microsoft.com/office/officeart/2005/8/layout/target3"/>
    <dgm:cxn modelId="{DEDB56E6-41EF-4587-B1CC-E6A9BA83FE44}" type="presParOf" srcId="{333A1088-737F-45CB-B68E-254E46348037}" destId="{F41139FD-01EE-4571-8B17-4FB00FC51163}" srcOrd="1" destOrd="0" presId="urn:microsoft.com/office/officeart/2005/8/layout/target3"/>
    <dgm:cxn modelId="{3730B1C0-3745-4C0C-8828-4DDEB8EFB420}" type="presParOf" srcId="{333A1088-737F-45CB-B68E-254E46348037}" destId="{D005CE8C-CC26-4C3E-AC11-E15060ECD759}" srcOrd="2" destOrd="0" presId="urn:microsoft.com/office/officeart/2005/8/layout/target3"/>
    <dgm:cxn modelId="{B10BAD8D-83F1-4C67-8308-8A6AAD0ED30B}" type="presParOf" srcId="{333A1088-737F-45CB-B68E-254E46348037}" destId="{9AC702C8-3868-4C82-9F95-6E789599D438}" srcOrd="3" destOrd="0" presId="urn:microsoft.com/office/officeart/2005/8/layout/target3"/>
    <dgm:cxn modelId="{3D326909-68DF-4348-B6E1-BAF922C70B86}" type="presParOf" srcId="{333A1088-737F-45CB-B68E-254E46348037}" destId="{C56AD104-0517-429B-A338-6BAAE22359FE}" srcOrd="4" destOrd="0" presId="urn:microsoft.com/office/officeart/2005/8/layout/target3"/>
    <dgm:cxn modelId="{F895AD3D-88C8-4FA2-92E3-BB97E6388D5F}" type="presParOf" srcId="{333A1088-737F-45CB-B68E-254E46348037}" destId="{7B828645-70C1-4D23-9096-85017B3815D3}" srcOrd="5" destOrd="0" presId="urn:microsoft.com/office/officeart/2005/8/layout/target3"/>
    <dgm:cxn modelId="{597379A7-1B19-4432-8EF8-BE0B27DA78F1}" type="presParOf" srcId="{333A1088-737F-45CB-B68E-254E46348037}" destId="{FB1C1992-71C7-4506-9692-28C1D8505AA7}" srcOrd="6" destOrd="0" presId="urn:microsoft.com/office/officeart/2005/8/layout/target3"/>
    <dgm:cxn modelId="{D98E4FC1-AE21-453A-9CA8-1EBFA5A27F9D}" type="presParOf" srcId="{333A1088-737F-45CB-B68E-254E46348037}" destId="{F002FDA7-0EE0-4CD5-81B2-16EF8F133201}" srcOrd="7" destOrd="0" presId="urn:microsoft.com/office/officeart/2005/8/layout/target3"/>
    <dgm:cxn modelId="{A6C41A0C-FAB9-4761-A0D8-2FA97B549E3E}" type="presParOf" srcId="{333A1088-737F-45CB-B68E-254E46348037}" destId="{EA045D43-8088-4E18-87BE-1789E3426A92}" srcOrd="8" destOrd="0" presId="urn:microsoft.com/office/officeart/2005/8/layout/target3"/>
    <dgm:cxn modelId="{03606119-AB0B-4F69-83E7-1963B97AC417}" type="presParOf" srcId="{333A1088-737F-45CB-B68E-254E46348037}" destId="{8B95B813-8294-49E2-8E34-EBF96BCCE12F}" srcOrd="9" destOrd="0" presId="urn:microsoft.com/office/officeart/2005/8/layout/target3"/>
    <dgm:cxn modelId="{6ED2ABAF-E191-48FB-8741-B638FDD9E16D}" type="presParOf" srcId="{333A1088-737F-45CB-B68E-254E46348037}" destId="{532874C7-98A7-4C2A-8FC0-2AA25848A5EE}" srcOrd="10" destOrd="0" presId="urn:microsoft.com/office/officeart/2005/8/layout/target3"/>
    <dgm:cxn modelId="{64F7087A-4913-4C35-BE93-40AE51D25208}" type="presParOf" srcId="{333A1088-737F-45CB-B68E-254E46348037}" destId="{F015BE57-5137-40D2-A44D-1B563514FC7F}" srcOrd="11" destOrd="0" presId="urn:microsoft.com/office/officeart/2005/8/layout/target3"/>
    <dgm:cxn modelId="{7538447B-0DC5-4921-B72C-E2B8FE70BB2A}" type="presParOf" srcId="{333A1088-737F-45CB-B68E-254E46348037}" destId="{BF638725-8C2F-476E-BEB6-257F0C54AF4E}" srcOrd="12" destOrd="0" presId="urn:microsoft.com/office/officeart/2005/8/layout/target3"/>
    <dgm:cxn modelId="{63F7E4F4-4887-4F7B-AF01-E4EF54E15578}" type="presParOf" srcId="{333A1088-737F-45CB-B68E-254E46348037}" destId="{5E54BAA7-8971-4D23-B6AD-C42AB79D4B13}" srcOrd="13" destOrd="0" presId="urn:microsoft.com/office/officeart/2005/8/layout/target3"/>
    <dgm:cxn modelId="{AB72EA62-7CDB-4D64-BF5B-E7F7FF78E0D1}" type="presParOf" srcId="{333A1088-737F-45CB-B68E-254E46348037}" destId="{A0E60D87-231D-4C1B-925D-B828E83A1A2D}" srcOrd="14" destOrd="0" presId="urn:microsoft.com/office/officeart/2005/8/layout/target3"/>
    <dgm:cxn modelId="{C8DFE60B-3B97-4562-B76B-1ADEF4E8B740}" type="presParOf" srcId="{333A1088-737F-45CB-B68E-254E46348037}" destId="{AED2198E-93D5-4001-81B4-73124B309672}" srcOrd="15" destOrd="0" presId="urn:microsoft.com/office/officeart/2005/8/layout/target3"/>
    <dgm:cxn modelId="{8A7F1760-E142-41A1-9889-0DFE063D3846}" type="presParOf" srcId="{333A1088-737F-45CB-B68E-254E46348037}" destId="{DB689421-4FD8-4F3B-A04A-70783B511D43}" srcOrd="16" destOrd="0" presId="urn:microsoft.com/office/officeart/2005/8/layout/target3"/>
    <dgm:cxn modelId="{DCA3EC5B-1193-41BE-B97D-62FC5D94DDBC}" type="presParOf" srcId="{333A1088-737F-45CB-B68E-254E46348037}" destId="{EDA7BD5C-7C80-4146-A761-C21E357D1ED8}" srcOrd="17" destOrd="0" presId="urn:microsoft.com/office/officeart/2005/8/layout/target3"/>
    <dgm:cxn modelId="{E8769168-B534-4E3F-96E4-6703A7F12E6A}" type="presParOf" srcId="{333A1088-737F-45CB-B68E-254E46348037}" destId="{974EAA48-1495-4C86-AC73-0E9F1747E3C6}" srcOrd="18" destOrd="0" presId="urn:microsoft.com/office/officeart/2005/8/layout/target3"/>
    <dgm:cxn modelId="{FF0BD9D0-2957-4577-A8B9-B6A9FAC5B870}" type="presParOf" srcId="{333A1088-737F-45CB-B68E-254E46348037}" destId="{27935CD7-A716-4E81-86AA-EB790E5F1F76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232247" cy="22322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112541" y="0"/>
          <a:ext cx="7164795" cy="22322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marR="0" lvl="0" indent="0" algn="l" defTabSz="914400" rtl="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cs-CZ" sz="2000" kern="1200" dirty="0" smtClean="0"/>
            <a:t>NÁZEV ŠKOLY: ZÁKLADNÍ ŠKOLA KOLÍN V</a:t>
          </a:r>
          <a:r>
            <a:rPr lang="cs-CZ" sz="2000" kern="1200" smtClean="0"/>
            <a:t>., </a:t>
          </a:r>
          <a:r>
            <a:rPr lang="cs-CZ" sz="2000" kern="1200" smtClean="0"/>
            <a:t>MNICHOVICKÁ  62</a:t>
          </a:r>
          <a:endParaRPr lang="cs-CZ" sz="2000" kern="1200" dirty="0"/>
        </a:p>
      </dsp:txBody>
      <dsp:txXfrm>
        <a:off x="1112541" y="0"/>
        <a:ext cx="7164795" cy="357159"/>
      </dsp:txXfrm>
    </dsp:sp>
    <dsp:sp modelId="{C56AD104-0517-429B-A338-6BAAE22359FE}">
      <dsp:nvSpPr>
        <dsp:cNvPr id="0" name=""/>
        <dsp:cNvSpPr/>
      </dsp:nvSpPr>
      <dsp:spPr>
        <a:xfrm>
          <a:off x="234386" y="357159"/>
          <a:ext cx="1763475" cy="17634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828645-70C1-4D23-9096-85017B3815D3}">
      <dsp:nvSpPr>
        <dsp:cNvPr id="0" name=""/>
        <dsp:cNvSpPr/>
      </dsp:nvSpPr>
      <dsp:spPr>
        <a:xfrm>
          <a:off x="1116123" y="357159"/>
          <a:ext cx="7164795" cy="17634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116123" y="357159"/>
        <a:ext cx="7164795" cy="357159"/>
      </dsp:txXfrm>
    </dsp:sp>
    <dsp:sp modelId="{F002FDA7-0EE0-4CD5-81B2-16EF8F133201}">
      <dsp:nvSpPr>
        <dsp:cNvPr id="0" name=""/>
        <dsp:cNvSpPr/>
      </dsp:nvSpPr>
      <dsp:spPr>
        <a:xfrm>
          <a:off x="468772" y="714319"/>
          <a:ext cx="1294703" cy="129470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045D43-8088-4E18-87BE-1789E3426A92}">
      <dsp:nvSpPr>
        <dsp:cNvPr id="0" name=""/>
        <dsp:cNvSpPr/>
      </dsp:nvSpPr>
      <dsp:spPr>
        <a:xfrm>
          <a:off x="1116123" y="714319"/>
          <a:ext cx="7164795" cy="12947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ŠÁRKA LÓPEZ ANDRÉS LETMAJEROVÁ</a:t>
          </a:r>
          <a:endParaRPr lang="cs-CZ" sz="2000" kern="1200" dirty="0"/>
        </a:p>
      </dsp:txBody>
      <dsp:txXfrm>
        <a:off x="1116123" y="714319"/>
        <a:ext cx="7164795" cy="357159"/>
      </dsp:txXfrm>
    </dsp:sp>
    <dsp:sp modelId="{532874C7-98A7-4C2A-8FC0-2AA25848A5EE}">
      <dsp:nvSpPr>
        <dsp:cNvPr id="0" name=""/>
        <dsp:cNvSpPr/>
      </dsp:nvSpPr>
      <dsp:spPr>
        <a:xfrm>
          <a:off x="703158" y="1071479"/>
          <a:ext cx="825931" cy="8259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15BE57-5137-40D2-A44D-1B563514FC7F}">
      <dsp:nvSpPr>
        <dsp:cNvPr id="0" name=""/>
        <dsp:cNvSpPr/>
      </dsp:nvSpPr>
      <dsp:spPr>
        <a:xfrm>
          <a:off x="1116123" y="1071479"/>
          <a:ext cx="7164795" cy="82593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VY_32_INOVACE_12_AJ4_slovní zásoba - MONEY</a:t>
          </a:r>
          <a:endParaRPr lang="cs-CZ" sz="2000" kern="1200" dirty="0"/>
        </a:p>
      </dsp:txBody>
      <dsp:txXfrm>
        <a:off x="1116123" y="1071479"/>
        <a:ext cx="7164795" cy="357159"/>
      </dsp:txXfrm>
    </dsp:sp>
    <dsp:sp modelId="{5E54BAA7-8971-4D23-B6AD-C42AB79D4B13}">
      <dsp:nvSpPr>
        <dsp:cNvPr id="0" name=""/>
        <dsp:cNvSpPr/>
      </dsp:nvSpPr>
      <dsp:spPr>
        <a:xfrm>
          <a:off x="937544" y="1428638"/>
          <a:ext cx="357159" cy="35715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60D87-231D-4C1B-925D-B828E83A1A2D}">
      <dsp:nvSpPr>
        <dsp:cNvPr id="0" name=""/>
        <dsp:cNvSpPr/>
      </dsp:nvSpPr>
      <dsp:spPr>
        <a:xfrm>
          <a:off x="1116123" y="1428638"/>
          <a:ext cx="7164795" cy="35715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DATUM: září 2012</a:t>
          </a:r>
          <a:endParaRPr lang="cs-CZ" sz="2000" kern="1200" dirty="0" smtClean="0"/>
        </a:p>
      </dsp:txBody>
      <dsp:txXfrm>
        <a:off x="1116123" y="1428638"/>
        <a:ext cx="7164795" cy="357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53252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538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4330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3029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4128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5708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6957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0322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67917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3670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273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3DF77-DA67-4DAF-BFC9-5B5345BA33DF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B9BCB-5CDD-4921-BB08-DEC74E89E8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32834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wm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technotinker.files.wordpress.com/2011/10/5pounds.jpg?w=604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17360951"/>
              </p:ext>
            </p:extLst>
          </p:nvPr>
        </p:nvGraphicFramePr>
        <p:xfrm>
          <a:off x="467544" y="1700808"/>
          <a:ext cx="8280920" cy="2232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Obrázek 4"/>
          <p:cNvPicPr>
            <a:picLocks noGrp="1" noChangeAspect="1"/>
          </p:cNvPicPr>
          <p:nvPr>
            <p:ph type="subTitle"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8285" y="4238798"/>
            <a:ext cx="5407429" cy="104740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0890473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ANOTACE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z="2800" dirty="0" smtClean="0"/>
              <a:t>Materiál určen pro žáky 3. a 4. tříd – procvičování slovní zásoby – libry a tázání se na cenu hraček</a:t>
            </a:r>
          </a:p>
          <a:p>
            <a:pPr eaLnBrk="1" hangingPunct="1"/>
            <a:r>
              <a:rPr lang="cs-CZ" sz="2800" dirty="0" smtClean="0"/>
              <a:t>První stránka – pomocí prezentace – představení bankovek 1, 2, 5 a 10 liber</a:t>
            </a:r>
          </a:p>
          <a:p>
            <a:pPr eaLnBrk="1" hangingPunct="1"/>
            <a:r>
              <a:rPr lang="cs-CZ" sz="2800" dirty="0" smtClean="0"/>
              <a:t>Druhá stránka – otázky a odpovědi – kolik co stojí, první klik – prezentuje se věta v češtině, žáci přeloží, druhá klik – věta se objeví v angličtině pro kontrolu</a:t>
            </a:r>
          </a:p>
          <a:p>
            <a:pPr eaLnBrk="1" hangingPunct="1"/>
            <a:r>
              <a:rPr lang="cs-CZ" sz="2800" dirty="0" smtClean="0"/>
              <a:t>Třetí stránka – první dva kliky – obrázek s cenou, žák se zeptá spolužáka – </a:t>
            </a:r>
            <a:r>
              <a:rPr lang="cs-CZ" sz="2800" dirty="0" err="1" smtClean="0"/>
              <a:t>How</a:t>
            </a:r>
            <a:r>
              <a:rPr lang="cs-CZ" sz="2800" dirty="0" smtClean="0"/>
              <a:t> much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……? – druhý žák odpoví, poté 2 kliky kontrola otázky </a:t>
            </a:r>
            <a:r>
              <a:rPr lang="cs-CZ" sz="2800" smtClean="0"/>
              <a:t>a odpovědi</a:t>
            </a:r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sz="2800" dirty="0" smtClean="0"/>
          </a:p>
          <a:p>
            <a:pPr eaLnBrk="1" hangingPunct="1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0082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33502" y="1268759"/>
            <a:ext cx="1337226" cy="1015663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wrap="non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£1 </a:t>
            </a:r>
          </a:p>
          <a:p>
            <a:pPr algn="ctr"/>
            <a:r>
              <a:rPr lang="cs-CZ" sz="2000" b="1" dirty="0" err="1">
                <a:solidFill>
                  <a:srgbClr val="0070C0"/>
                </a:solidFill>
              </a:rPr>
              <a:t>o</a:t>
            </a:r>
            <a:r>
              <a:rPr lang="cs-CZ" sz="2000" b="1" dirty="0" err="1" smtClean="0">
                <a:solidFill>
                  <a:srgbClr val="0070C0"/>
                </a:solidFill>
              </a:rPr>
              <a:t>ne</a:t>
            </a:r>
            <a:r>
              <a:rPr lang="cs-CZ" sz="2000" b="1" dirty="0" smtClean="0">
                <a:solidFill>
                  <a:srgbClr val="0070C0"/>
                </a:solidFill>
              </a:rPr>
              <a:t> </a:t>
            </a:r>
            <a:r>
              <a:rPr lang="cs-CZ" sz="2000" b="1" dirty="0" err="1" smtClean="0">
                <a:solidFill>
                  <a:srgbClr val="0070C0"/>
                </a:solidFill>
              </a:rPr>
              <a:t>pound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0070C0"/>
                </a:solidFill>
              </a:rPr>
              <a:t>1 libra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83661" y="386421"/>
            <a:ext cx="2895152" cy="58477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Money  - peníze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http://www.colonialcollectables.com/1380-3092-thickbox/one-pound-198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268760"/>
            <a:ext cx="1349896" cy="1349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587517" y="3212976"/>
            <a:ext cx="1296144" cy="923330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£</a:t>
            </a:r>
            <a:r>
              <a:rPr lang="cs-CZ" b="1" dirty="0" smtClean="0">
                <a:solidFill>
                  <a:srgbClr val="0070C0"/>
                </a:solidFill>
              </a:rPr>
              <a:t>5</a:t>
            </a:r>
            <a:r>
              <a:rPr lang="en-US" b="1" dirty="0" smtClean="0">
                <a:solidFill>
                  <a:srgbClr val="0070C0"/>
                </a:solidFill>
              </a:rPr>
              <a:t> </a:t>
            </a:r>
          </a:p>
          <a:p>
            <a:pPr algn="ctr"/>
            <a:r>
              <a:rPr lang="cs-CZ" b="1" dirty="0" err="1">
                <a:solidFill>
                  <a:srgbClr val="0070C0"/>
                </a:solidFill>
              </a:rPr>
              <a:t>f</a:t>
            </a:r>
            <a:r>
              <a:rPr lang="cs-CZ" b="1" dirty="0" err="1" smtClean="0">
                <a:solidFill>
                  <a:srgbClr val="0070C0"/>
                </a:solidFill>
              </a:rPr>
              <a:t>ive</a:t>
            </a:r>
            <a:r>
              <a:rPr lang="cs-CZ" b="1" dirty="0" smtClean="0">
                <a:solidFill>
                  <a:srgbClr val="0070C0"/>
                </a:solidFill>
              </a:rPr>
              <a:t> </a:t>
            </a:r>
            <a:r>
              <a:rPr lang="cs-CZ" b="1" dirty="0" err="1" smtClean="0">
                <a:solidFill>
                  <a:srgbClr val="0070C0"/>
                </a:solidFill>
              </a:rPr>
              <a:t>pounds</a:t>
            </a:r>
            <a:endParaRPr lang="en-US" b="1" dirty="0" smtClean="0">
              <a:solidFill>
                <a:srgbClr val="0070C0"/>
              </a:solidFill>
            </a:endParaRP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5 liber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845025" y="1482043"/>
            <a:ext cx="1512168" cy="923330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£</a:t>
            </a:r>
            <a:r>
              <a:rPr lang="cs-CZ" b="1" dirty="0" smtClean="0">
                <a:solidFill>
                  <a:srgbClr val="0070C0"/>
                </a:solidFill>
              </a:rPr>
              <a:t>2</a:t>
            </a:r>
            <a:r>
              <a:rPr lang="en-US" b="1" dirty="0" smtClean="0">
                <a:solidFill>
                  <a:srgbClr val="0070C0"/>
                </a:solidFill>
              </a:rPr>
              <a:t> </a:t>
            </a:r>
          </a:p>
          <a:p>
            <a:pPr algn="ctr"/>
            <a:r>
              <a:rPr lang="cs-CZ" b="1" dirty="0" err="1" smtClean="0">
                <a:solidFill>
                  <a:srgbClr val="0070C0"/>
                </a:solidFill>
              </a:rPr>
              <a:t>two</a:t>
            </a:r>
            <a:r>
              <a:rPr lang="en-US" b="1" dirty="0" smtClean="0">
                <a:solidFill>
                  <a:srgbClr val="0070C0"/>
                </a:solidFill>
              </a:rPr>
              <a:t> pound</a:t>
            </a:r>
            <a:r>
              <a:rPr lang="cs-CZ" b="1" dirty="0" smtClean="0">
                <a:solidFill>
                  <a:srgbClr val="0070C0"/>
                </a:solidFill>
              </a:rPr>
              <a:t>s</a:t>
            </a:r>
            <a:endParaRPr lang="en-US" b="1" dirty="0" smtClean="0">
              <a:solidFill>
                <a:srgbClr val="0070C0"/>
              </a:solidFill>
            </a:endParaRPr>
          </a:p>
          <a:p>
            <a:pPr algn="ctr"/>
            <a:r>
              <a:rPr lang="cs-CZ" b="1" dirty="0">
                <a:solidFill>
                  <a:srgbClr val="0070C0"/>
                </a:solidFill>
              </a:rPr>
              <a:t>2</a:t>
            </a:r>
            <a:r>
              <a:rPr lang="en-US" b="1" dirty="0" smtClean="0">
                <a:solidFill>
                  <a:srgbClr val="0070C0"/>
                </a:solidFill>
              </a:rPr>
              <a:t> </a:t>
            </a:r>
            <a:r>
              <a:rPr lang="en-US" b="1" dirty="0" err="1" smtClean="0">
                <a:solidFill>
                  <a:srgbClr val="0070C0"/>
                </a:solidFill>
              </a:rPr>
              <a:t>libr</a:t>
            </a:r>
            <a:r>
              <a:rPr lang="cs-CZ" b="1" dirty="0" smtClean="0">
                <a:solidFill>
                  <a:srgbClr val="0070C0"/>
                </a:solidFill>
              </a:rPr>
              <a:t>y</a:t>
            </a:r>
            <a:endParaRPr lang="en-US" b="1" dirty="0">
              <a:solidFill>
                <a:srgbClr val="0070C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058705" y="5274763"/>
            <a:ext cx="1368152" cy="923330"/>
          </a:xfrm>
          <a:prstGeom prst="rect">
            <a:avLst/>
          </a:prstGeom>
          <a:ln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b="1" dirty="0" smtClean="0">
                <a:solidFill>
                  <a:srgbClr val="0070C0"/>
                </a:solidFill>
              </a:rPr>
              <a:t>£1</a:t>
            </a:r>
            <a:r>
              <a:rPr lang="cs-CZ" b="1" dirty="0" smtClean="0">
                <a:solidFill>
                  <a:srgbClr val="0070C0"/>
                </a:solidFill>
              </a:rPr>
              <a:t>0</a:t>
            </a:r>
            <a:r>
              <a:rPr lang="en-US" b="1" dirty="0" smtClean="0">
                <a:solidFill>
                  <a:srgbClr val="0070C0"/>
                </a:solidFill>
              </a:rPr>
              <a:t> </a:t>
            </a:r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ten</a:t>
            </a:r>
            <a:r>
              <a:rPr lang="en-US" b="1" dirty="0" smtClean="0">
                <a:solidFill>
                  <a:srgbClr val="0070C0"/>
                </a:solidFill>
              </a:rPr>
              <a:t> pound</a:t>
            </a:r>
            <a:r>
              <a:rPr lang="cs-CZ" b="1" dirty="0" smtClean="0">
                <a:solidFill>
                  <a:srgbClr val="0070C0"/>
                </a:solidFill>
              </a:rPr>
              <a:t>s</a:t>
            </a:r>
            <a:endParaRPr lang="en-US" b="1" dirty="0" smtClean="0">
              <a:solidFill>
                <a:srgbClr val="0070C0"/>
              </a:solidFill>
            </a:endParaRPr>
          </a:p>
          <a:p>
            <a:pPr algn="ctr"/>
            <a:r>
              <a:rPr lang="en-US" b="1" dirty="0" smtClean="0">
                <a:solidFill>
                  <a:srgbClr val="0070C0"/>
                </a:solidFill>
              </a:rPr>
              <a:t>1</a:t>
            </a:r>
            <a:r>
              <a:rPr lang="cs-CZ" b="1" dirty="0" smtClean="0">
                <a:solidFill>
                  <a:srgbClr val="0070C0"/>
                </a:solidFill>
              </a:rPr>
              <a:t>0</a:t>
            </a:r>
            <a:r>
              <a:rPr lang="en-US" b="1" dirty="0" smtClean="0">
                <a:solidFill>
                  <a:srgbClr val="0070C0"/>
                </a:solidFill>
              </a:rPr>
              <a:t> lib</a:t>
            </a:r>
            <a:r>
              <a:rPr lang="cs-CZ" b="1" dirty="0" err="1" smtClean="0">
                <a:solidFill>
                  <a:srgbClr val="0070C0"/>
                </a:solidFill>
              </a:rPr>
              <a:t>er</a:t>
            </a:r>
            <a:endParaRPr lang="en-US" b="1" dirty="0">
              <a:solidFill>
                <a:srgbClr val="0070C0"/>
              </a:solidFill>
            </a:endParaRPr>
          </a:p>
        </p:txBody>
      </p:sp>
      <p:pic>
        <p:nvPicPr>
          <p:cNvPr id="1030" name="Picture 6" descr="http://i.colnect.net/images/f/717/531/2-Pound-Hercules-wrestles-the-Erymanthian-Boar-bac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229333"/>
            <a:ext cx="14192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technotinker.files.wordpress.com/2011/10/5pounds.jpg?w=60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5372" y="3030184"/>
            <a:ext cx="2921821" cy="15545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http://2.bp.blogspot.com/-E5VY1sjFW9w/TzKIEto8PhI/AAAAAAAADwY/9UNkT7Mt8ms/s640/ten-pounds-761352124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3561" y="4967400"/>
            <a:ext cx="2848251" cy="1538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060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641430"/>
            <a:ext cx="25076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How</a:t>
            </a:r>
            <a:r>
              <a:rPr lang="cs-CZ" sz="2800" dirty="0" smtClean="0"/>
              <a:t> much </a:t>
            </a:r>
            <a:r>
              <a:rPr lang="cs-CZ" sz="2800" dirty="0" err="1" smtClean="0"/>
              <a:t>is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17282" y="631696"/>
            <a:ext cx="21275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to stojí?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68603" y="1556792"/>
            <a:ext cx="23160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Stojí to 1 libru.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0220" y="1544264"/>
            <a:ext cx="23760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It‘s</a:t>
            </a:r>
            <a:r>
              <a:rPr lang="cs-CZ" sz="2800" dirty="0" smtClean="0"/>
              <a:t> </a:t>
            </a:r>
            <a:r>
              <a:rPr lang="cs-CZ" sz="2800" dirty="0" err="1" smtClean="0"/>
              <a:t>one</a:t>
            </a:r>
            <a:r>
              <a:rPr lang="cs-CZ" sz="2800" dirty="0" smtClean="0"/>
              <a:t> </a:t>
            </a:r>
            <a:r>
              <a:rPr lang="cs-CZ" sz="2800" dirty="0" err="1" smtClean="0"/>
              <a:t>pound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17282" y="2540060"/>
            <a:ext cx="25233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It‘s</a:t>
            </a:r>
            <a:r>
              <a:rPr lang="cs-CZ" sz="2800" dirty="0" smtClean="0"/>
              <a:t> </a:t>
            </a:r>
            <a:r>
              <a:rPr lang="cs-CZ" sz="2800" dirty="0" err="1" smtClean="0"/>
              <a:t>two</a:t>
            </a:r>
            <a:r>
              <a:rPr lang="cs-CZ" sz="2800" dirty="0" smtClean="0"/>
              <a:t> </a:t>
            </a:r>
            <a:r>
              <a:rPr lang="cs-CZ" sz="2800" dirty="0" err="1" smtClean="0"/>
              <a:t>pounds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47969" y="2540060"/>
            <a:ext cx="22668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Stojí to 2 libry.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81067" y="3501008"/>
            <a:ext cx="28035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It‘s</a:t>
            </a:r>
            <a:r>
              <a:rPr lang="cs-CZ" sz="2800" dirty="0" smtClean="0"/>
              <a:t> </a:t>
            </a:r>
            <a:r>
              <a:rPr lang="cs-CZ" sz="2800" dirty="0" err="1" smtClean="0"/>
              <a:t>seven</a:t>
            </a:r>
            <a:r>
              <a:rPr lang="cs-CZ" sz="2800" dirty="0" smtClean="0"/>
              <a:t> </a:t>
            </a:r>
            <a:r>
              <a:rPr lang="cs-CZ" sz="2800" dirty="0" err="1" smtClean="0"/>
              <a:t>pounds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537836" y="3501008"/>
            <a:ext cx="28810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Stojí to sedm liber.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16016" y="5419823"/>
            <a:ext cx="24443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It‘s</a:t>
            </a:r>
            <a:r>
              <a:rPr lang="cs-CZ" sz="2800" dirty="0" smtClean="0"/>
              <a:t> ten </a:t>
            </a:r>
            <a:r>
              <a:rPr lang="cs-CZ" sz="2800" dirty="0" err="1" smtClean="0"/>
              <a:t>pounds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13027" y="5419823"/>
            <a:ext cx="28903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Stojí to deset liber.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173034" y="4437112"/>
            <a:ext cx="25988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It‘s</a:t>
            </a:r>
            <a:r>
              <a:rPr lang="cs-CZ" sz="2800" dirty="0" smtClean="0"/>
              <a:t> </a:t>
            </a:r>
            <a:r>
              <a:rPr lang="cs-CZ" sz="2800" dirty="0" err="1" smtClean="0"/>
              <a:t>nine</a:t>
            </a:r>
            <a:r>
              <a:rPr lang="cs-CZ" sz="2800" dirty="0" smtClean="0"/>
              <a:t> </a:t>
            </a:r>
            <a:r>
              <a:rPr lang="cs-CZ" sz="2800" dirty="0" err="1" smtClean="0"/>
              <a:t>pounds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426" y="4437112"/>
            <a:ext cx="29059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Stojí to devět liber.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94184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Šárka\AppData\Local\Microsoft\Windows\Temporary Internet Files\Content.IE5\AQX1I0Z3\MP90044855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87835"/>
            <a:ext cx="1658534" cy="1634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árka\AppData\Local\Microsoft\Windows\Temporary Internet Files\Content.IE5\LHTMEYMC\MC90002138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3872" y="4890665"/>
            <a:ext cx="1433779" cy="1693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árka\AppData\Local\Microsoft\Windows\Temporary Internet Files\Content.IE5\GBUQ7T3F\MP9004052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55554">
            <a:off x="6168157" y="1886619"/>
            <a:ext cx="2516974" cy="1797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Šárka\AppData\Local\Microsoft\Windows\Temporary Internet Files\Content.IE5\SYBD9DKJ\MC90021593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874836">
            <a:off x="817065" y="3856572"/>
            <a:ext cx="2467438" cy="11473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50784" y="1004313"/>
            <a:ext cx="5501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£9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805711" y="3675595"/>
            <a:ext cx="5501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£2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7762635" y="5475790"/>
            <a:ext cx="5501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£4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5622612" y="2424124"/>
            <a:ext cx="55015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£5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42359" y="528857"/>
            <a:ext cx="29342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much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ball</a:t>
            </a:r>
            <a:r>
              <a:rPr lang="cs-CZ" sz="2400" dirty="0" smtClean="0"/>
              <a:t>?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457340" y="1004313"/>
            <a:ext cx="2248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nine</a:t>
            </a:r>
            <a:r>
              <a:rPr lang="cs-CZ" sz="2400" dirty="0" smtClean="0"/>
              <a:t> </a:t>
            </a:r>
            <a:r>
              <a:rPr lang="cs-CZ" sz="2400" dirty="0" err="1" smtClean="0"/>
              <a:t>pounds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51765" y="2040500"/>
            <a:ext cx="3071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much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lorry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22097" y="2554705"/>
            <a:ext cx="2155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five</a:t>
            </a:r>
            <a:r>
              <a:rPr lang="cs-CZ" sz="2400" dirty="0" smtClean="0"/>
              <a:t> </a:t>
            </a:r>
            <a:r>
              <a:rPr lang="cs-CZ" sz="2400" dirty="0" err="1" smtClean="0"/>
              <a:t>pounds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408354" y="3631311"/>
            <a:ext cx="36724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much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chocolate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1012" y="4203171"/>
            <a:ext cx="2181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pounds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92010" y="5244958"/>
            <a:ext cx="29486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How</a:t>
            </a:r>
            <a:r>
              <a:rPr lang="cs-CZ" sz="2400" dirty="0" smtClean="0"/>
              <a:t> much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doll</a:t>
            </a:r>
            <a:r>
              <a:rPr lang="cs-CZ" sz="2400" dirty="0" smtClean="0"/>
              <a:t>?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68153" y="5783579"/>
            <a:ext cx="2219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It‘s</a:t>
            </a:r>
            <a:r>
              <a:rPr lang="cs-CZ" sz="2400" dirty="0" smtClean="0"/>
              <a:t> </a:t>
            </a:r>
            <a:r>
              <a:rPr lang="cs-CZ" sz="2400" dirty="0" err="1" smtClean="0"/>
              <a:t>four</a:t>
            </a:r>
            <a:r>
              <a:rPr lang="cs-CZ" sz="2400" dirty="0" smtClean="0"/>
              <a:t> </a:t>
            </a:r>
            <a:r>
              <a:rPr lang="cs-CZ" sz="2400" dirty="0" err="1" smtClean="0"/>
              <a:t>pounds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36768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10" grpId="0"/>
      <p:bldP spid="11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CITACE, 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dirty="0" smtClean="0">
                <a:hlinkClick r:id="rId2"/>
              </a:rPr>
              <a:t>www.office.microsoft.com</a:t>
            </a:r>
            <a:endParaRPr lang="cs-CZ" sz="2800" dirty="0"/>
          </a:p>
          <a:p>
            <a:r>
              <a:rPr lang="cs-CZ" sz="2800" dirty="0" smtClean="0"/>
              <a:t>http://www.colonialcollectables.com/1380-3092-thickbox/one-pound-1987.jpg</a:t>
            </a:r>
          </a:p>
          <a:p>
            <a:r>
              <a:rPr lang="cs-CZ" sz="2800" dirty="0" smtClean="0"/>
              <a:t>http://i.colnect.net/images/f/717/531/2-Pound-Hercules-wrestles-the-Erymanthian-Boar-back.jpg</a:t>
            </a:r>
          </a:p>
          <a:p>
            <a:r>
              <a:rPr lang="cs-CZ" sz="2800" dirty="0" smtClean="0">
                <a:hlinkClick r:id="rId3"/>
              </a:rPr>
              <a:t>http://technotinker.files.wordpress.com/2011/10/5pounds.jpg?w=604</a:t>
            </a:r>
            <a:endParaRPr lang="cs-CZ" sz="2800" dirty="0" smtClean="0"/>
          </a:p>
          <a:p>
            <a:r>
              <a:rPr lang="cs-CZ" sz="2800" dirty="0" smtClean="0"/>
              <a:t>http://2.bp.blogspot.com/-E5VY1sjFW9w/TzKIEto8PhI/AAAAAAAADwY/9UNkT7Mt8ms/s640/ten-pounds-761352124.jpg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276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287</Words>
  <Application>Microsoft Office PowerPoint</Application>
  <PresentationFormat>Předvádění na obrazovce (4:3)</PresentationFormat>
  <Paragraphs>53</Paragraphs>
  <Slides>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Arial</vt:lpstr>
      <vt:lpstr>Calibri</vt:lpstr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CITACE, POUŽITÉ 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</dc:creator>
  <cp:lastModifiedBy>Aleš Polívka</cp:lastModifiedBy>
  <cp:revision>11</cp:revision>
  <dcterms:created xsi:type="dcterms:W3CDTF">2012-01-22T04:52:46Z</dcterms:created>
  <dcterms:modified xsi:type="dcterms:W3CDTF">2013-06-23T19:07:48Z</dcterms:modified>
</cp:coreProperties>
</file>