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6" r:id="rId3"/>
    <p:sldId id="256" r:id="rId4"/>
    <p:sldId id="257" r:id="rId5"/>
    <p:sldId id="268" r:id="rId6"/>
    <p:sldId id="258" r:id="rId7"/>
    <p:sldId id="259" r:id="rId8"/>
    <p:sldId id="260" r:id="rId9"/>
    <p:sldId id="261" r:id="rId10"/>
    <p:sldId id="262" r:id="rId11"/>
    <p:sldId id="264" r:id="rId12"/>
    <p:sldId id="263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4AE3AD-BFF0-4A6A-8D22-D5E17CDE2768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767750F-B68D-4F73-AE6D-831B835E7E1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Výtvarná výchova</a:t>
            </a:r>
          </a:p>
          <a:p>
            <a:r>
              <a:rPr lang="cs-CZ" dirty="0" smtClean="0"/>
              <a:t>ROČNÍK: </a:t>
            </a:r>
            <a:r>
              <a:rPr lang="cs-CZ" dirty="0" smtClean="0"/>
              <a:t>8. a 9</a:t>
            </a:r>
            <a:r>
              <a:rPr lang="cs-CZ" dirty="0" smtClean="0"/>
              <a:t>.</a:t>
            </a:r>
          </a:p>
          <a:p>
            <a:r>
              <a:rPr lang="cs-CZ" dirty="0" smtClean="0"/>
              <a:t>TÉMA: </a:t>
            </a:r>
            <a:r>
              <a:rPr lang="cs-CZ" b="1" dirty="0" smtClean="0"/>
              <a:t>Dějiny umění - secese</a:t>
            </a:r>
          </a:p>
          <a:p>
            <a:r>
              <a:rPr lang="cs-CZ" dirty="0" smtClean="0"/>
              <a:t>AUTOR: Mgr. Milada </a:t>
            </a:r>
            <a:r>
              <a:rPr lang="cs-CZ" dirty="0" err="1" smtClean="0"/>
              <a:t>Ferenzová</a:t>
            </a:r>
            <a:endParaRPr lang="cs-CZ" dirty="0" smtClean="0"/>
          </a:p>
          <a:p>
            <a:r>
              <a:rPr lang="cs-CZ" dirty="0" smtClean="0"/>
              <a:t>DATUM VYTVOŘENÍ: 1. 5.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VY_32_INOVACE_31_MF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00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cs-CZ" dirty="0" smtClean="0"/>
              <a:t>Prezentace představuje základní charakteristiku, nejvýznamnější autory a známá umělecká díla období secese. Vytvořena jako výkladový materiál pro výuku dějin umění v </a:t>
            </a:r>
            <a:r>
              <a:rPr lang="cs-CZ" dirty="0" smtClean="0"/>
              <a:t>8. a 9</a:t>
            </a:r>
            <a:r>
              <a:rPr lang="cs-CZ" dirty="0" smtClean="0"/>
              <a:t>. </a:t>
            </a:r>
            <a:r>
              <a:rPr lang="cs-CZ" dirty="0" smtClean="0"/>
              <a:t>ročníku ZŠ. </a:t>
            </a:r>
            <a:endParaRPr lang="cs-CZ" dirty="0" smtClean="0"/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r>
              <a:rPr lang="cs-CZ" dirty="0" smtClean="0"/>
              <a:t>Pilotáž – pro žáky je moderní umění dosti vzdálené. Téma secese je vhodné zařadit v souvislosti s </a:t>
            </a:r>
            <a:r>
              <a:rPr lang="cs-CZ" smtClean="0"/>
              <a:t>výukou plakátu.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206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/>
              <a:t>secese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623" y="1484784"/>
            <a:ext cx="3110683" cy="4552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053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secese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a</a:t>
            </a:r>
            <a:r>
              <a:rPr lang="cs-CZ" sz="3600" dirty="0" smtClean="0"/>
              <a:t>rt nouveau, </a:t>
            </a:r>
            <a:r>
              <a:rPr lang="cs-CZ" sz="3600" dirty="0" err="1" smtClean="0"/>
              <a:t>modernstyle</a:t>
            </a:r>
            <a:r>
              <a:rPr lang="cs-CZ" sz="3600" dirty="0" smtClean="0"/>
              <a:t>, </a:t>
            </a:r>
            <a:r>
              <a:rPr lang="cs-CZ" sz="3600" dirty="0" err="1" smtClean="0"/>
              <a:t>jugendstil</a:t>
            </a:r>
            <a:endParaRPr lang="cs-CZ" sz="3600" dirty="0" smtClean="0"/>
          </a:p>
          <a:p>
            <a:r>
              <a:rPr lang="cs-CZ" sz="3600" dirty="0" smtClean="0"/>
              <a:t>poslední univerzální mezinárodní umělecký sloh</a:t>
            </a:r>
          </a:p>
          <a:p>
            <a:r>
              <a:rPr lang="cs-CZ" sz="3600" dirty="0" smtClean="0"/>
              <a:t>1900</a:t>
            </a:r>
          </a:p>
          <a:p>
            <a:r>
              <a:rPr lang="cs-CZ" sz="3600" dirty="0" smtClean="0"/>
              <a:t>ornament</a:t>
            </a:r>
          </a:p>
          <a:p>
            <a:r>
              <a:rPr lang="cs-CZ" sz="3600" dirty="0"/>
              <a:t>z</a:t>
            </a:r>
            <a:r>
              <a:rPr lang="cs-CZ" sz="3600" dirty="0" smtClean="0"/>
              <a:t>dobnost</a:t>
            </a:r>
          </a:p>
          <a:p>
            <a:r>
              <a:rPr lang="cs-CZ" sz="3600" dirty="0"/>
              <a:t>p</a:t>
            </a:r>
            <a:r>
              <a:rPr lang="cs-CZ" sz="3600" dirty="0" smtClean="0"/>
              <a:t>řírodní motivy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66203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Významní umělci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malířství: Alfons Mucha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Gustav Klimt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5660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móda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208385"/>
            <a:ext cx="2015567" cy="4148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78802"/>
            <a:ext cx="277177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758" y="649565"/>
            <a:ext cx="3083223" cy="5353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793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plakáty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26289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5997"/>
            <a:ext cx="3854436" cy="2577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427" y="3356992"/>
            <a:ext cx="2769186" cy="3371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986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Gustav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2397834" cy="5057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48680"/>
            <a:ext cx="5104676" cy="513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88427" y="6028839"/>
            <a:ext cx="1804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Gustav Klimt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8665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2670448" cy="377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576263"/>
            <a:ext cx="21526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148" y="660846"/>
            <a:ext cx="3299602" cy="5536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50378" y="5229175"/>
            <a:ext cx="1872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Alfons Mucha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8332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3054625" cy="278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27896"/>
            <a:ext cx="3730068" cy="2475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496" y="764704"/>
            <a:ext cx="4015973" cy="3212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45632"/>
            <a:ext cx="3806491" cy="221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470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design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2241037" cy="3361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97152"/>
            <a:ext cx="3593976" cy="1810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809873"/>
            <a:ext cx="3425512" cy="342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270" y="260648"/>
            <a:ext cx="1143000" cy="378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620" y="4444333"/>
            <a:ext cx="3105356" cy="2329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948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cs-CZ" sz="1600" dirty="0" err="1"/>
              <a:t>User:Bruncvykj</a:t>
            </a:r>
            <a:r>
              <a:rPr lang="cs-CZ" sz="1600" dirty="0"/>
              <a:t>.</a:t>
            </a:r>
            <a:r>
              <a:rPr lang="cs-CZ" sz="1600" i="1" dirty="0"/>
              <a:t> http://cs.wikipedia.org </a:t>
            </a:r>
            <a:r>
              <a:rPr lang="en-US" sz="1600" dirty="0"/>
              <a:t>[online]. 10. 2005, 8:00 [cit. 2012-03-30]. </a:t>
            </a:r>
            <a:endParaRPr lang="cs-CZ" sz="1600" dirty="0" smtClean="0"/>
          </a:p>
          <a:p>
            <a:pPr marL="82296" indent="0">
              <a:buNone/>
            </a:pPr>
            <a:r>
              <a:rPr lang="en-US" sz="1600" dirty="0" smtClean="0"/>
              <a:t>File</a:t>
            </a:r>
            <a:r>
              <a:rPr lang="cs-CZ" sz="1600" dirty="0" smtClean="0"/>
              <a:t>: Prag Prague </a:t>
            </a:r>
            <a:r>
              <a:rPr lang="cs-CZ" sz="1600" dirty="0" err="1" smtClean="0"/>
              <a:t>Hauptbahnhof</a:t>
            </a:r>
            <a:r>
              <a:rPr lang="cs-CZ" sz="1600" dirty="0" smtClean="0"/>
              <a:t> </a:t>
            </a:r>
            <a:r>
              <a:rPr lang="cs-CZ" sz="1600" dirty="0" err="1" smtClean="0"/>
              <a:t>Eingang</a:t>
            </a:r>
            <a:r>
              <a:rPr lang="cs-CZ" sz="1600" dirty="0" smtClean="0"/>
              <a:t> (2005).JPG</a:t>
            </a:r>
            <a:r>
              <a:rPr lang="cs-CZ" sz="1600" b="1" dirty="0" smtClean="0"/>
              <a:t>. </a:t>
            </a:r>
            <a:r>
              <a:rPr lang="cs-CZ" sz="1600" dirty="0" smtClean="0"/>
              <a:t>Dostupné z www:</a:t>
            </a:r>
            <a:endParaRPr lang="cs-CZ" sz="1600" b="1" dirty="0" smtClean="0"/>
          </a:p>
          <a:p>
            <a:pPr marL="82296" indent="0">
              <a:buNone/>
            </a:pPr>
            <a:r>
              <a:rPr lang="cs-CZ" sz="1600" dirty="0" smtClean="0"/>
              <a:t>http</a:t>
            </a:r>
            <a:r>
              <a:rPr lang="cs-CZ" sz="1600" dirty="0"/>
              <a:t>://commons.wikimedia.org/wiki/File:Prag_Prague_Hauptbahnhof_Eingang_%</a:t>
            </a:r>
            <a:r>
              <a:rPr lang="cs-CZ" sz="1600" dirty="0" smtClean="0"/>
              <a:t>282005%29.JPG?uselang=cs</a:t>
            </a:r>
          </a:p>
          <a:p>
            <a:pPr marL="82296" indent="0">
              <a:buNone/>
            </a:pPr>
            <a:r>
              <a:rPr lang="cs-CZ" sz="1600" dirty="0" err="1"/>
              <a:t>ca:user:amaldavrez</a:t>
            </a:r>
            <a:r>
              <a:rPr lang="cs-CZ" sz="1600" dirty="0"/>
              <a:t>.</a:t>
            </a:r>
            <a:r>
              <a:rPr lang="cs-CZ" sz="1600" i="1" dirty="0"/>
              <a:t> http://cs.wikipedia.org </a:t>
            </a:r>
            <a:r>
              <a:rPr lang="en-US" sz="1600" dirty="0"/>
              <a:t>[online]. 2007, 8:00 [cit. 2012-03-30]. </a:t>
            </a:r>
            <a:endParaRPr lang="cs-CZ" sz="1600" dirty="0"/>
          </a:p>
          <a:p>
            <a:pPr marL="82296" indent="0">
              <a:buNone/>
            </a:pPr>
            <a:r>
              <a:rPr lang="en-US" sz="1600" dirty="0" smtClean="0"/>
              <a:t>File</a:t>
            </a:r>
            <a:r>
              <a:rPr lang="cs-CZ" sz="1600" dirty="0" smtClean="0"/>
              <a:t>:</a:t>
            </a:r>
            <a:r>
              <a:rPr lang="cs-CZ" sz="1600" b="1" dirty="0" smtClean="0"/>
              <a:t> </a:t>
            </a:r>
            <a:r>
              <a:rPr lang="cs-CZ" sz="1600" dirty="0" smtClean="0"/>
              <a:t>Raspall-cardedeu-finestres-5659.jpg</a:t>
            </a:r>
            <a:r>
              <a:rPr lang="cs-CZ" sz="1600" b="1" dirty="0" smtClean="0"/>
              <a:t>. </a:t>
            </a:r>
            <a:r>
              <a:rPr lang="cs-CZ" sz="1600" dirty="0" smtClean="0"/>
              <a:t>Dostupné z www:</a:t>
            </a:r>
            <a:endParaRPr lang="cs-CZ" sz="1600" b="1" dirty="0" smtClean="0"/>
          </a:p>
          <a:p>
            <a:pPr marL="82296" indent="0">
              <a:buNone/>
            </a:pPr>
            <a:r>
              <a:rPr lang="cs-CZ" sz="1600" dirty="0" smtClean="0"/>
              <a:t>http</a:t>
            </a:r>
            <a:r>
              <a:rPr lang="cs-CZ" sz="1600" dirty="0"/>
              <a:t>://</a:t>
            </a:r>
            <a:r>
              <a:rPr lang="cs-CZ" sz="1600" dirty="0" smtClean="0"/>
              <a:t>commons.wikimedia.org/wiki/File:Raspall-cardedeu-finestres-5659.jpg?uselang=cs</a:t>
            </a:r>
          </a:p>
          <a:p>
            <a:pPr marL="82296" indent="0">
              <a:buNone/>
            </a:pPr>
            <a:r>
              <a:rPr lang="cs-CZ" sz="1600" dirty="0"/>
              <a:t>BRUNSWYK.</a:t>
            </a:r>
            <a:r>
              <a:rPr lang="cs-CZ" sz="1600" i="1" dirty="0"/>
              <a:t> http://cs.wikipedia.org </a:t>
            </a:r>
            <a:r>
              <a:rPr lang="en-US" sz="1600" dirty="0"/>
              <a:t>[online]. 2004, 8:00 [cit. 2012-03-30]. </a:t>
            </a:r>
            <a:endParaRPr lang="cs-CZ" sz="1600" dirty="0"/>
          </a:p>
          <a:p>
            <a:pPr marL="82296" indent="0">
              <a:buNone/>
            </a:pPr>
            <a:r>
              <a:rPr lang="en-US" sz="1600" dirty="0"/>
              <a:t>File</a:t>
            </a:r>
            <a:r>
              <a:rPr lang="cs-CZ" sz="1600" dirty="0"/>
              <a:t>:</a:t>
            </a:r>
            <a:r>
              <a:rPr lang="cs-CZ" sz="1600" b="1" dirty="0"/>
              <a:t> </a:t>
            </a:r>
            <a:r>
              <a:rPr lang="cs-CZ" sz="1600" dirty="0"/>
              <a:t>Riga </a:t>
            </a:r>
            <a:r>
              <a:rPr lang="cs-CZ" sz="1600" dirty="0" smtClean="0"/>
              <a:t>JugendstilKopf1.jpg</a:t>
            </a:r>
            <a:r>
              <a:rPr lang="cs-CZ" sz="1600" b="1" dirty="0" smtClean="0"/>
              <a:t>. </a:t>
            </a:r>
            <a:r>
              <a:rPr lang="cs-CZ" sz="1600" dirty="0" smtClean="0"/>
              <a:t>Dostupné </a:t>
            </a:r>
            <a:r>
              <a:rPr lang="cs-CZ" sz="1600" dirty="0"/>
              <a:t>z </a:t>
            </a:r>
            <a:r>
              <a:rPr lang="cs-CZ" sz="1600" dirty="0" smtClean="0"/>
              <a:t>www:</a:t>
            </a:r>
            <a:endParaRPr lang="cs-CZ" sz="1600" b="1" dirty="0"/>
          </a:p>
          <a:p>
            <a:pPr marL="82296" indent="0">
              <a:buNone/>
            </a:pPr>
            <a:r>
              <a:rPr lang="cs-CZ" sz="1600" dirty="0"/>
              <a:t>http://</a:t>
            </a:r>
            <a:r>
              <a:rPr lang="cs-CZ" sz="1600" dirty="0" smtClean="0"/>
              <a:t>commons.wikimedia.org/wiki/File:Riga_JugendstilKopf1.jpg?uselang=cs</a:t>
            </a:r>
          </a:p>
          <a:p>
            <a:pPr marL="82296" indent="0">
              <a:buNone/>
            </a:pPr>
            <a:r>
              <a:rPr lang="cs-CZ" sz="1600" dirty="0"/>
              <a:t>AMALDAVAREZ.</a:t>
            </a:r>
            <a:r>
              <a:rPr lang="cs-CZ" sz="1600" i="1" dirty="0"/>
              <a:t> http://cs.wikipedia.org </a:t>
            </a:r>
            <a:r>
              <a:rPr lang="en-US" sz="1600" dirty="0"/>
              <a:t>[online]. 2010, 8:00 [cit. 2012-03-30]. </a:t>
            </a:r>
            <a:endParaRPr lang="cs-CZ" sz="1600" dirty="0"/>
          </a:p>
          <a:p>
            <a:pPr marL="82296" indent="0">
              <a:buNone/>
            </a:pPr>
            <a:r>
              <a:rPr lang="en-US" sz="1600" dirty="0"/>
              <a:t>File</a:t>
            </a:r>
            <a:r>
              <a:rPr lang="cs-CZ" sz="1600" dirty="0"/>
              <a:t>:</a:t>
            </a:r>
            <a:r>
              <a:rPr lang="cs-CZ" sz="1600" b="1" dirty="0"/>
              <a:t> </a:t>
            </a:r>
            <a:r>
              <a:rPr lang="cs-CZ" sz="1600" dirty="0" smtClean="0"/>
              <a:t>Rigalt-casaGarrigaNogues-diputacio246-0457sh.jpg</a:t>
            </a:r>
            <a:r>
              <a:rPr lang="cs-CZ" sz="1600" b="1" dirty="0" smtClean="0"/>
              <a:t>. </a:t>
            </a:r>
            <a:r>
              <a:rPr lang="cs-CZ" sz="1600" dirty="0"/>
              <a:t>Dostupné z </a:t>
            </a:r>
            <a:r>
              <a:rPr lang="cs-CZ" sz="1600" dirty="0" smtClean="0"/>
              <a:t>www:</a:t>
            </a:r>
            <a:endParaRPr lang="cs-CZ" sz="1600" b="1" dirty="0" smtClean="0"/>
          </a:p>
          <a:p>
            <a:pPr marL="82296" indent="0">
              <a:buNone/>
            </a:pPr>
            <a:r>
              <a:rPr lang="cs-CZ" sz="1600" dirty="0" smtClean="0"/>
              <a:t>http://commons.wikimedia.org/wiki/File:Rigalt-casaGarrigaNogues-diputacio246-0457sh.jpg?uselang=cs</a:t>
            </a:r>
          </a:p>
          <a:p>
            <a:pPr marL="82296" indent="0">
              <a:buNone/>
            </a:pPr>
            <a:r>
              <a:rPr lang="cs-CZ" sz="1600" dirty="0"/>
              <a:t>LÉNA.</a:t>
            </a:r>
            <a:r>
              <a:rPr lang="cs-CZ" sz="1600" i="1" dirty="0"/>
              <a:t> http://cs.wikipedia.org </a:t>
            </a:r>
            <a:r>
              <a:rPr lang="en-US" sz="1600" dirty="0"/>
              <a:t>[online].4. 8.  2011, 8:00 [cit. 2012-03-30]. 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/>
              <a:t>File:Lampe </a:t>
            </a:r>
            <a:r>
              <a:rPr lang="cs-CZ" sz="1600" dirty="0" err="1"/>
              <a:t>aux</a:t>
            </a:r>
            <a:r>
              <a:rPr lang="cs-CZ" sz="1600" dirty="0"/>
              <a:t> </a:t>
            </a:r>
            <a:r>
              <a:rPr lang="cs-CZ" sz="1600" dirty="0" err="1"/>
              <a:t>Ombelles</a:t>
            </a:r>
            <a:r>
              <a:rPr lang="cs-CZ" sz="1600" dirty="0"/>
              <a:t> </a:t>
            </a:r>
            <a:r>
              <a:rPr lang="cs-CZ" sz="1600" dirty="0" smtClean="0"/>
              <a:t>2.jpg</a:t>
            </a:r>
            <a:r>
              <a:rPr lang="cs-CZ" sz="1600" b="1" dirty="0" smtClean="0"/>
              <a:t>. </a:t>
            </a:r>
            <a:r>
              <a:rPr lang="cs-CZ" sz="1600" dirty="0"/>
              <a:t>Dostupné z WWW:</a:t>
            </a:r>
            <a:endParaRPr lang="cs-CZ" sz="1600" b="1" dirty="0"/>
          </a:p>
          <a:p>
            <a:pPr marL="82296" indent="0">
              <a:buNone/>
            </a:pPr>
            <a:r>
              <a:rPr lang="cs-CZ" sz="1600" dirty="0"/>
              <a:t>http://commons.wikimedia.org/wiki/File:Lampe_aux_Ombelles_2.jpg?uselang=cs</a:t>
            </a:r>
          </a:p>
          <a:p>
            <a:pPr marL="82296" indent="0">
              <a:buNone/>
            </a:pPr>
            <a:endParaRPr lang="cs-CZ" sz="1600" dirty="0" smtClean="0"/>
          </a:p>
          <a:p>
            <a:pPr marL="82296" indent="0">
              <a:buNone/>
            </a:pPr>
            <a:endParaRPr lang="cs-CZ" sz="1600" dirty="0" smtClean="0"/>
          </a:p>
          <a:p>
            <a:pPr marL="82296" indent="0">
              <a:buNone/>
            </a:pPr>
            <a:endParaRPr lang="cs-CZ" sz="1600" dirty="0" smtClean="0"/>
          </a:p>
          <a:p>
            <a:pPr marL="82296" indent="0">
              <a:buNone/>
            </a:pPr>
            <a:endParaRPr lang="cs-CZ" sz="1600" dirty="0"/>
          </a:p>
          <a:p>
            <a:pPr marL="82296" indent="0">
              <a:buNone/>
            </a:pPr>
            <a:endParaRPr lang="cs-CZ" sz="1600" dirty="0"/>
          </a:p>
          <a:p>
            <a:pPr marL="82296" indent="0">
              <a:buNone/>
            </a:pP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479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1600" dirty="0" smtClean="0"/>
              <a:t>TAKKK.</a:t>
            </a:r>
            <a:r>
              <a:rPr lang="cs-CZ" sz="1600" i="1" dirty="0" smtClean="0"/>
              <a:t> </a:t>
            </a:r>
            <a:r>
              <a:rPr lang="cs-CZ" sz="1600" i="1" dirty="0"/>
              <a:t>http://cs.wikipedia.org </a:t>
            </a:r>
            <a:r>
              <a:rPr lang="en-US" sz="1600" dirty="0"/>
              <a:t>[online]. [cit. 2012-03-30]. 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/>
              <a:t>File:Two Art Nouveau </a:t>
            </a:r>
            <a:r>
              <a:rPr lang="cs-CZ" sz="1600" dirty="0" err="1"/>
              <a:t>tea</a:t>
            </a:r>
            <a:r>
              <a:rPr lang="cs-CZ" sz="1600" dirty="0"/>
              <a:t> </a:t>
            </a:r>
            <a:r>
              <a:rPr lang="cs-CZ" sz="1600" dirty="0" err="1"/>
              <a:t>mug</a:t>
            </a:r>
            <a:r>
              <a:rPr lang="cs-CZ" sz="1600" dirty="0"/>
              <a:t> - 1910 Hungary.jpg </a:t>
            </a:r>
            <a:r>
              <a:rPr lang="cs-CZ" sz="1600" b="1" dirty="0" smtClean="0"/>
              <a:t>. </a:t>
            </a:r>
            <a:r>
              <a:rPr lang="cs-CZ" sz="1600" dirty="0"/>
              <a:t>Dostupné z WWW:</a:t>
            </a:r>
            <a:endParaRPr lang="cs-CZ" sz="1600" b="1" dirty="0"/>
          </a:p>
          <a:p>
            <a:pPr marL="82296" indent="0">
              <a:buNone/>
            </a:pPr>
            <a:r>
              <a:rPr lang="cs-CZ" sz="1600" dirty="0"/>
              <a:t>http://commons.wikimedia.org/wiki/File:Two_Art_Nouveau_tea_mug</a:t>
            </a:r>
            <a:r>
              <a:rPr lang="cs-CZ" sz="1600" dirty="0" smtClean="0"/>
              <a:t>_-_1910_Hungary.jpg?uselang=cs</a:t>
            </a:r>
          </a:p>
          <a:p>
            <a:pPr marL="82296" indent="0">
              <a:buNone/>
            </a:pPr>
            <a:r>
              <a:rPr lang="cs-CZ" sz="1600" dirty="0"/>
              <a:t>KAOLIN.</a:t>
            </a:r>
            <a:r>
              <a:rPr lang="cs-CZ" sz="1600" i="1" dirty="0"/>
              <a:t> http://cs.wikipedia.org </a:t>
            </a:r>
            <a:r>
              <a:rPr lang="en-US" sz="1600" dirty="0"/>
              <a:t>[online]. [cit. 2012-03-30]. 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/>
              <a:t>File:Teller </a:t>
            </a:r>
            <a:r>
              <a:rPr lang="cs-CZ" sz="1600" dirty="0" err="1"/>
              <a:t>Flügel</a:t>
            </a:r>
            <a:r>
              <a:rPr lang="cs-CZ" sz="1600" dirty="0"/>
              <a:t> </a:t>
            </a:r>
            <a:r>
              <a:rPr lang="cs-CZ" sz="1600" dirty="0" smtClean="0"/>
              <a:t>Dekor.jpg</a:t>
            </a:r>
            <a:r>
              <a:rPr lang="cs-CZ" sz="1600" b="1" dirty="0" smtClean="0"/>
              <a:t>. </a:t>
            </a:r>
            <a:r>
              <a:rPr lang="cs-CZ" sz="1600" dirty="0"/>
              <a:t>Dostupné z </a:t>
            </a:r>
            <a:r>
              <a:rPr lang="cs-CZ" sz="1600" dirty="0" smtClean="0"/>
              <a:t>WWW:</a:t>
            </a:r>
            <a:r>
              <a:rPr lang="cs-CZ" sz="1600" b="1" dirty="0"/>
              <a:t> </a:t>
            </a:r>
            <a:r>
              <a:rPr lang="cs-CZ" sz="1600" dirty="0" smtClean="0"/>
              <a:t>http</a:t>
            </a:r>
            <a:r>
              <a:rPr lang="cs-CZ" sz="1600" dirty="0"/>
              <a:t>://</a:t>
            </a:r>
            <a:r>
              <a:rPr lang="cs-CZ" sz="1600" dirty="0" smtClean="0"/>
              <a:t>commons.wikimedia.org/wiki/File:Teller_Fl%C3%BCgel_Dekor.jpg?uselang=cs</a:t>
            </a:r>
          </a:p>
          <a:p>
            <a:pPr marL="82296" indent="0">
              <a:buNone/>
            </a:pPr>
            <a:r>
              <a:rPr lang="cs-CZ" sz="1600" dirty="0"/>
              <a:t>TANGOPASO.</a:t>
            </a:r>
            <a:r>
              <a:rPr lang="cs-CZ" sz="1600" i="1" dirty="0"/>
              <a:t> http://cs.wikipedia.org </a:t>
            </a:r>
            <a:r>
              <a:rPr lang="en-US" sz="1600" dirty="0"/>
              <a:t>[online]. [cit. 2012-03-30]. </a:t>
            </a:r>
            <a:endParaRPr lang="cs-CZ" sz="1600" dirty="0"/>
          </a:p>
          <a:p>
            <a:pPr marL="82296" indent="0">
              <a:buNone/>
            </a:pPr>
            <a:r>
              <a:rPr lang="cs-CZ" sz="1600" dirty="0"/>
              <a:t>File:Service à </a:t>
            </a:r>
            <a:r>
              <a:rPr lang="cs-CZ" sz="1600" dirty="0" smtClean="0"/>
              <a:t>fumeurs.jpg</a:t>
            </a:r>
            <a:r>
              <a:rPr lang="cs-CZ" sz="1600" b="1" dirty="0" smtClean="0"/>
              <a:t>. </a:t>
            </a:r>
            <a:r>
              <a:rPr lang="cs-CZ" sz="1600" dirty="0" smtClean="0"/>
              <a:t>Dostupné </a:t>
            </a:r>
            <a:r>
              <a:rPr lang="cs-CZ" sz="1600" dirty="0"/>
              <a:t>z WWW:</a:t>
            </a:r>
            <a:endParaRPr lang="cs-CZ" sz="1600" b="1" dirty="0"/>
          </a:p>
          <a:p>
            <a:pPr marL="82296" indent="0">
              <a:buNone/>
            </a:pPr>
            <a:r>
              <a:rPr lang="cs-CZ" sz="1600" dirty="0"/>
              <a:t>http://commons.wikimedia.org/wiki/File:Service_%C3%A0_fumeurs.jpg?uselang=cs</a:t>
            </a:r>
          </a:p>
          <a:p>
            <a:pPr marL="82296" indent="0">
              <a:buNone/>
            </a:pPr>
            <a:endParaRPr lang="cs-CZ" sz="1600" dirty="0"/>
          </a:p>
          <a:p>
            <a:pPr marL="82296" indent="0">
              <a:buNone/>
            </a:pPr>
            <a:r>
              <a:rPr lang="cs-CZ" sz="1600" dirty="0" smtClean="0"/>
              <a:t>www.cs.wikipedia.org</a:t>
            </a:r>
            <a:endParaRPr lang="cs-CZ" sz="1600" dirty="0"/>
          </a:p>
          <a:p>
            <a:pPr marL="82296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64544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1749</TotalTime>
  <Words>213</Words>
  <Application>Microsoft Office PowerPoint</Application>
  <PresentationFormat>Předvádění na obrazovce (4:3)</PresentationFormat>
  <Paragraphs>73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Slunovrat</vt:lpstr>
      <vt:lpstr>Prezentace aplikace PowerPoint</vt:lpstr>
      <vt:lpstr>anotace</vt:lpstr>
      <vt:lpstr>secese</vt:lpstr>
      <vt:lpstr>secese</vt:lpstr>
      <vt:lpstr>Významní umělci</vt:lpstr>
      <vt:lpstr>móda</vt:lpstr>
      <vt:lpstr>plakáty</vt:lpstr>
      <vt:lpstr>malířství</vt:lpstr>
      <vt:lpstr>Prezentace aplikace PowerPoint</vt:lpstr>
      <vt:lpstr>architektura</vt:lpstr>
      <vt:lpstr>design</vt:lpstr>
      <vt:lpstr>citace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secese</dc:title>
  <dc:creator>ZS SLOVAN</dc:creator>
  <cp:lastModifiedBy>ZS SLOVAN</cp:lastModifiedBy>
  <cp:revision>18</cp:revision>
  <dcterms:created xsi:type="dcterms:W3CDTF">2012-03-30T20:02:22Z</dcterms:created>
  <dcterms:modified xsi:type="dcterms:W3CDTF">2013-02-10T19:56:25Z</dcterms:modified>
</cp:coreProperties>
</file>