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</p:sldMasterIdLst>
  <p:notesMasterIdLst>
    <p:notesMasterId r:id="rId40"/>
  </p:notesMasterIdLst>
  <p:sldIdLst>
    <p:sldId id="299" r:id="rId5"/>
    <p:sldId id="300" r:id="rId6"/>
    <p:sldId id="259" r:id="rId7"/>
    <p:sldId id="262" r:id="rId8"/>
    <p:sldId id="271" r:id="rId9"/>
    <p:sldId id="274" r:id="rId10"/>
    <p:sldId id="272" r:id="rId11"/>
    <p:sldId id="273" r:id="rId12"/>
    <p:sldId id="269" r:id="rId13"/>
    <p:sldId id="270" r:id="rId14"/>
    <p:sldId id="267" r:id="rId15"/>
    <p:sldId id="268" r:id="rId16"/>
    <p:sldId id="266" r:id="rId17"/>
    <p:sldId id="265" r:id="rId18"/>
    <p:sldId id="281" r:id="rId19"/>
    <p:sldId id="283" r:id="rId20"/>
    <p:sldId id="278" r:id="rId21"/>
    <p:sldId id="279" r:id="rId22"/>
    <p:sldId id="282" r:id="rId23"/>
    <p:sldId id="280" r:id="rId24"/>
    <p:sldId id="284" r:id="rId25"/>
    <p:sldId id="285" r:id="rId26"/>
    <p:sldId id="287" r:id="rId27"/>
    <p:sldId id="288" r:id="rId28"/>
    <p:sldId id="289" r:id="rId29"/>
    <p:sldId id="291" r:id="rId30"/>
    <p:sldId id="290" r:id="rId31"/>
    <p:sldId id="292" r:id="rId32"/>
    <p:sldId id="260" r:id="rId33"/>
    <p:sldId id="264" r:id="rId34"/>
    <p:sldId id="263" r:id="rId35"/>
    <p:sldId id="293" r:id="rId36"/>
    <p:sldId id="294" r:id="rId37"/>
    <p:sldId id="295" r:id="rId38"/>
    <p:sldId id="296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FF66CC"/>
    <a:srgbClr val="FFEAA7"/>
    <a:srgbClr val="004D86"/>
    <a:srgbClr val="CC00FF"/>
    <a:srgbClr val="D8C5FF"/>
    <a:srgbClr val="0062AC"/>
    <a:srgbClr val="FF9900"/>
    <a:srgbClr val="0067B4"/>
    <a:srgbClr val="3A85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56" autoAdjust="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2DD818-E880-4439-8E48-0ABF5FB2E96C}" type="presOf" srcId="{100B6B2E-82E6-4C11-B19B-F2DB3A0EA64F}" destId="{DBA8199F-D892-4A8E-A352-2B7844050E09}" srcOrd="1" destOrd="0" presId="urn:microsoft.com/office/officeart/2005/8/layout/target3"/>
    <dgm:cxn modelId="{F3A95DD1-6846-4DAA-8F54-CFA2714FA958}" type="presOf" srcId="{130831A4-0540-4EC5-8F5A-93030E89D2D9}" destId="{F69CC921-512E-49F4-824C-A648EC5F27A5}" srcOrd="0" destOrd="0" presId="urn:microsoft.com/office/officeart/2005/8/layout/target3"/>
    <dgm:cxn modelId="{A1E79ED2-7BCB-4846-A75B-1B7BEDFED1B1}" type="presOf" srcId="{1D8420EA-BFA0-403B-80F5-647FA396CC45}" destId="{F7B3C0B7-F0F7-4F49-B02C-3630F8C5FAE5}" srcOrd="0" destOrd="0" presId="urn:microsoft.com/office/officeart/2005/8/layout/target3"/>
    <dgm:cxn modelId="{A3EC77D7-5D36-42FB-A708-ADA8A18AA64F}" type="presOf" srcId="{914700B9-77B5-440A-A438-DE98B6D4894D}" destId="{BD9AF279-D483-48F2-BBBD-45F8E8923512}" srcOrd="1" destOrd="0" presId="urn:microsoft.com/office/officeart/2005/8/layout/target3"/>
    <dgm:cxn modelId="{F1C952B2-15D9-4E2C-B336-C8048C7C5FE7}" type="presOf" srcId="{1D8420EA-BFA0-403B-80F5-647FA396CC45}" destId="{8467D0EB-87A2-4285-8ACA-0398EFBF29BC}" srcOrd="1" destOrd="0" presId="urn:microsoft.com/office/officeart/2005/8/layout/target3"/>
    <dgm:cxn modelId="{36E397B4-247F-4CA6-AC0F-51C717569350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DB032C0-3411-4C5D-AC53-D81639AC54FE}" type="presOf" srcId="{27FE2D31-D344-4B63-A89A-A89AB0D9F3E3}" destId="{FE47432B-CA46-450C-8D8F-66C300A95B52}" srcOrd="0" destOrd="0" presId="urn:microsoft.com/office/officeart/2005/8/layout/target3"/>
    <dgm:cxn modelId="{82195308-1B02-4B37-BAA4-77AA3CD69C0E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8D7A3F6-A734-4298-8C01-8F859D580B9A}" type="presOf" srcId="{130831A4-0540-4EC5-8F5A-93030E89D2D9}" destId="{8E23E229-92FC-49D1-B5FE-0303176B8A4E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91F0233-93F3-4276-B639-42D0BF14E0AF}" type="presParOf" srcId="{FE47432B-CA46-450C-8D8F-66C300A95B52}" destId="{B522209E-30D0-49D6-A340-2D383A11C668}" srcOrd="0" destOrd="0" presId="urn:microsoft.com/office/officeart/2005/8/layout/target3"/>
    <dgm:cxn modelId="{F091E237-6907-492F-A02B-A4416782CF20}" type="presParOf" srcId="{FE47432B-CA46-450C-8D8F-66C300A95B52}" destId="{ED5A8377-51D5-4DC5-B0E7-680166966720}" srcOrd="1" destOrd="0" presId="urn:microsoft.com/office/officeart/2005/8/layout/target3"/>
    <dgm:cxn modelId="{879DA7AD-6543-4475-962C-0641B5CBB14D}" type="presParOf" srcId="{FE47432B-CA46-450C-8D8F-66C300A95B52}" destId="{F69CC921-512E-49F4-824C-A648EC5F27A5}" srcOrd="2" destOrd="0" presId="urn:microsoft.com/office/officeart/2005/8/layout/target3"/>
    <dgm:cxn modelId="{987A8FC9-1498-49F1-91F7-56411F0140A7}" type="presParOf" srcId="{FE47432B-CA46-450C-8D8F-66C300A95B52}" destId="{61C9CE18-EDA6-4EDF-BA1C-09779D38FBBF}" srcOrd="3" destOrd="0" presId="urn:microsoft.com/office/officeart/2005/8/layout/target3"/>
    <dgm:cxn modelId="{A49F1BC7-0535-47BD-BBAB-1566231B2B1B}" type="presParOf" srcId="{FE47432B-CA46-450C-8D8F-66C300A95B52}" destId="{D60DEAAB-7AFE-435A-ACF6-18851E4B0426}" srcOrd="4" destOrd="0" presId="urn:microsoft.com/office/officeart/2005/8/layout/target3"/>
    <dgm:cxn modelId="{38FE4306-1564-425A-BC52-49E171988E3D}" type="presParOf" srcId="{FE47432B-CA46-450C-8D8F-66C300A95B52}" destId="{F7B3C0B7-F0F7-4F49-B02C-3630F8C5FAE5}" srcOrd="5" destOrd="0" presId="urn:microsoft.com/office/officeart/2005/8/layout/target3"/>
    <dgm:cxn modelId="{6D0100B1-ABC2-4458-9B01-61C403A90BCA}" type="presParOf" srcId="{FE47432B-CA46-450C-8D8F-66C300A95B52}" destId="{C9DA9446-E2D3-4F6A-8960-3CADFBF870B8}" srcOrd="6" destOrd="0" presId="urn:microsoft.com/office/officeart/2005/8/layout/target3"/>
    <dgm:cxn modelId="{724A4C5C-91A0-4430-B67C-CD2F472153B5}" type="presParOf" srcId="{FE47432B-CA46-450C-8D8F-66C300A95B52}" destId="{9726EC6F-D322-4CD3-B489-1BE3DF7CE70B}" srcOrd="7" destOrd="0" presId="urn:microsoft.com/office/officeart/2005/8/layout/target3"/>
    <dgm:cxn modelId="{BECCEB4B-269C-4BEF-AEC1-C869DA5DB8C4}" type="presParOf" srcId="{FE47432B-CA46-450C-8D8F-66C300A95B52}" destId="{645AA564-2E9E-4954-AD87-AE01782CEC59}" srcOrd="8" destOrd="0" presId="urn:microsoft.com/office/officeart/2005/8/layout/target3"/>
    <dgm:cxn modelId="{AB0AA6FB-F874-4B0E-BA0A-1707CF620E1B}" type="presParOf" srcId="{FE47432B-CA46-450C-8D8F-66C300A95B52}" destId="{8538CAC4-6A86-42B8-B5AF-2FF155DB9D02}" srcOrd="9" destOrd="0" presId="urn:microsoft.com/office/officeart/2005/8/layout/target3"/>
    <dgm:cxn modelId="{A7392E3A-165F-4C76-8F3D-B149A19FB249}" type="presParOf" srcId="{FE47432B-CA46-450C-8D8F-66C300A95B52}" destId="{26FD6024-A07F-46D0-8BC0-B5E595C5673D}" srcOrd="10" destOrd="0" presId="urn:microsoft.com/office/officeart/2005/8/layout/target3"/>
    <dgm:cxn modelId="{8D34D103-24DB-4B99-AC20-30A5DBF99E7D}" type="presParOf" srcId="{FE47432B-CA46-450C-8D8F-66C300A95B52}" destId="{E73F1C26-6DCD-4001-88B9-355E01E2BCE7}" srcOrd="11" destOrd="0" presId="urn:microsoft.com/office/officeart/2005/8/layout/target3"/>
    <dgm:cxn modelId="{183F5FDE-25B2-4155-88FE-1BBA4A086975}" type="presParOf" srcId="{FE47432B-CA46-450C-8D8F-66C300A95B52}" destId="{8E23E229-92FC-49D1-B5FE-0303176B8A4E}" srcOrd="12" destOrd="0" presId="urn:microsoft.com/office/officeart/2005/8/layout/target3"/>
    <dgm:cxn modelId="{87BEE7C7-ED03-46CB-8BA8-82E52AD98662}" type="presParOf" srcId="{FE47432B-CA46-450C-8D8F-66C300A95B52}" destId="{8467D0EB-87A2-4285-8ACA-0398EFBF29BC}" srcOrd="13" destOrd="0" presId="urn:microsoft.com/office/officeart/2005/8/layout/target3"/>
    <dgm:cxn modelId="{DF8F113D-E546-463B-8BD5-B48044B93D03}" type="presParOf" srcId="{FE47432B-CA46-450C-8D8F-66C300A95B52}" destId="{DBA8199F-D892-4A8E-A352-2B7844050E09}" srcOrd="14" destOrd="0" presId="urn:microsoft.com/office/officeart/2005/8/layout/target3"/>
    <dgm:cxn modelId="{AB46A932-1875-4698-9F91-A6E5DEB8ADB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CBE08D-7C1D-4EE2-962A-CE477609C1D3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7F7F7E-5065-433C-ABD6-8827184F8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426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err="1" smtClean="0">
                <a:solidFill>
                  <a:schemeClr val="bg1"/>
                </a:solidFill>
              </a:rPr>
              <a:t>malware</a:t>
            </a:r>
            <a:r>
              <a:rPr lang="cs-CZ" sz="1200" dirty="0" smtClean="0">
                <a:solidFill>
                  <a:schemeClr val="bg1"/>
                </a:solidFill>
              </a:rPr>
              <a:t> (počítačový program určený ke vniknutí nebo poškození počítačového systému)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7F7F7E-5065-433C-ABD6-8827184F8F15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517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00638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8512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929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4096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54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0688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13163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73105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2434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8437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58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936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1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Trojsk%C3%BD_k%C5%AF%C5%88_(program)&amp;oldid=10154058" TargetMode="External"/><Relationship Id="rId2" Type="http://schemas.openxmlformats.org/officeDocument/2006/relationships/hyperlink" Target="http://pcviry.wz.cz/index.html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www.viryantiviry.estranky.cz/clanky/pocitacove-viry/deleni-a-druhy-viru.html" TargetMode="External"/><Relationship Id="rId5" Type="http://schemas.openxmlformats.org/officeDocument/2006/relationships/hyperlink" Target="http://cs.wikipedia.org/w/index.php?title=Po%C4%8D%C3%ADta%C4%8Dov%C3%BD_virus&amp;oldid=10242384" TargetMode="External"/><Relationship Id="rId4" Type="http://schemas.openxmlformats.org/officeDocument/2006/relationships/hyperlink" Target="http://cs.wikipedia.org/w/index.php?title=Antivirov%C3%BD_program&amp;oldid=1045773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02379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1131460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Viry 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antiviry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415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4157442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vyhledávání informací k danému tématu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si vyhledávají doplňující informace na internetu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5155825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  pojmem počítačový vir, druhy virů  a základními pravidly ochrany před viry.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pochopí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pojem počítačový vir, pozná druhy virů i jak se bránit proti počítačovým virům.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105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POČÍTAČOVÝ VIRUS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852936"/>
            <a:ext cx="4032448" cy="331236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 to je </a:t>
            </a:r>
            <a:b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počítačový virus?</a:t>
            </a:r>
          </a:p>
          <a:p>
            <a:pPr algn="ctr"/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Odkud se bere?</a:t>
            </a:r>
          </a:p>
          <a:p>
            <a:pPr algn="ctr"/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se bránit?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079072"/>
            <a:ext cx="3809560" cy="4086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10869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OTÁZKA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1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POČÍTAČOVÝ VIRUS</a:t>
            </a:r>
            <a:b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</a:br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CO TO JE?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59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51110" y="2226151"/>
            <a:ext cx="6010016" cy="309634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Zákeřná </a:t>
            </a:r>
            <a:r>
              <a:rPr lang="cs-CZ" sz="2400" dirty="0">
                <a:solidFill>
                  <a:schemeClr val="bg1"/>
                </a:solidFill>
              </a:rPr>
              <a:t>bakterie </a:t>
            </a:r>
            <a:r>
              <a:rPr lang="cs-CZ" sz="2400" dirty="0" smtClean="0">
                <a:solidFill>
                  <a:schemeClr val="bg1"/>
                </a:solidFill>
              </a:rPr>
              <a:t>, která nám okusuje procesor či jiný hardware?</a:t>
            </a:r>
          </a:p>
          <a:p>
            <a:pPr algn="ctr"/>
            <a:r>
              <a:rPr lang="cs-CZ" sz="4400" b="1" dirty="0" smtClean="0">
                <a:ln w="31550" cmpd="sng">
                  <a:solidFill>
                    <a:schemeClr val="bg1"/>
                  </a:solidFill>
                  <a:prstDash val="solid"/>
                </a:ln>
                <a:solidFill>
                  <a:srgbClr val="CC00FF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NE</a:t>
            </a:r>
            <a:endParaRPr lang="cs-CZ" sz="4400" b="1" dirty="0">
              <a:ln w="31550" cmpd="sng">
                <a:solidFill>
                  <a:schemeClr val="bg1"/>
                </a:solidFill>
                <a:prstDash val="solid"/>
              </a:ln>
              <a:solidFill>
                <a:srgbClr val="CC00FF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pPr algn="ctr"/>
            <a:endParaRPr lang="cs-CZ" sz="2400" dirty="0"/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Je to „pouhý”  PROGRAM, jehož </a:t>
            </a:r>
            <a:r>
              <a:rPr lang="cs-CZ" sz="2400" dirty="0">
                <a:solidFill>
                  <a:schemeClr val="bg1"/>
                </a:solidFill>
              </a:rPr>
              <a:t>posláním </a:t>
            </a:r>
            <a:r>
              <a:rPr lang="cs-CZ" sz="2400" dirty="0" smtClean="0">
                <a:solidFill>
                  <a:schemeClr val="bg1"/>
                </a:solidFill>
              </a:rPr>
              <a:t>je znepříjemňovat práci na </a:t>
            </a:r>
            <a:r>
              <a:rPr lang="cs-CZ" sz="2400" dirty="0">
                <a:solidFill>
                  <a:schemeClr val="bg1"/>
                </a:solidFill>
              </a:rPr>
              <a:t>počítači, </a:t>
            </a:r>
            <a:r>
              <a:rPr lang="cs-CZ" sz="2400" dirty="0" smtClean="0">
                <a:solidFill>
                  <a:schemeClr val="bg1"/>
                </a:solidFill>
              </a:rPr>
              <a:t>znemožňovat ji </a:t>
            </a:r>
            <a:r>
              <a:rPr lang="cs-CZ" sz="2400" dirty="0">
                <a:solidFill>
                  <a:schemeClr val="bg1"/>
                </a:solidFill>
              </a:rPr>
              <a:t>nebo </a:t>
            </a:r>
            <a:r>
              <a:rPr lang="cs-CZ" sz="2400" dirty="0" smtClean="0">
                <a:solidFill>
                  <a:schemeClr val="bg1"/>
                </a:solidFill>
              </a:rPr>
              <a:t>jinak škodit.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>
                <a:solidFill>
                  <a:schemeClr val="bg1"/>
                </a:solidFill>
              </a:rPr>
              <a:t>Počítačové viry </a:t>
            </a:r>
            <a:r>
              <a:rPr lang="cs-CZ" sz="2400" dirty="0" smtClean="0">
                <a:solidFill>
                  <a:schemeClr val="bg1"/>
                </a:solidFill>
              </a:rPr>
              <a:t>vytvářejí lidé s úmyslem škodit druhým.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 to je?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L2OHPP0J\MC9004059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52936"/>
            <a:ext cx="2865503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624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PGHYLISA\MC90043242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135" y="1412776"/>
            <a:ext cx="2852494" cy="26300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orthographicFront"/>
            <a:lightRig rig="threePt" dir="t"/>
          </a:scene3d>
          <a:sp3d prstMaterial="matte"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1814220"/>
            <a:ext cx="31883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Definice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812" y="2924944"/>
            <a:ext cx="8656481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b="1" dirty="0">
                <a:solidFill>
                  <a:schemeClr val="bg1"/>
                </a:solidFill>
              </a:rPr>
              <a:t>Virus je typ programu</a:t>
            </a:r>
            <a:r>
              <a:rPr lang="cs-CZ" sz="2400" dirty="0">
                <a:solidFill>
                  <a:schemeClr val="bg1"/>
                </a:solidFill>
              </a:rPr>
              <a:t>,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který </a:t>
            </a:r>
            <a:r>
              <a:rPr lang="cs-CZ" sz="2400" dirty="0">
                <a:solidFill>
                  <a:schemeClr val="bg1"/>
                </a:solidFill>
              </a:rPr>
              <a:t>se dokáže sám šířit tím, že vytváří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(</a:t>
            </a:r>
            <a:r>
              <a:rPr lang="cs-CZ" sz="2400" dirty="0">
                <a:solidFill>
                  <a:schemeClr val="bg1"/>
                </a:solidFill>
              </a:rPr>
              <a:t>někdy upravené) </a:t>
            </a:r>
            <a:r>
              <a:rPr lang="cs-CZ" sz="2400" dirty="0" smtClean="0">
                <a:solidFill>
                  <a:schemeClr val="bg1"/>
                </a:solidFill>
              </a:rPr>
              <a:t>kopie </a:t>
            </a:r>
            <a:r>
              <a:rPr lang="cs-CZ" sz="2400" dirty="0">
                <a:solidFill>
                  <a:schemeClr val="bg1"/>
                </a:solidFill>
              </a:rPr>
              <a:t>sebe sama. 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Hlavním </a:t>
            </a:r>
            <a:r>
              <a:rPr lang="cs-CZ" sz="2400" dirty="0">
                <a:solidFill>
                  <a:schemeClr val="bg1"/>
                </a:solidFill>
              </a:rPr>
              <a:t>kritériem pro posouzení programu jako viru je fakt, že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k </a:t>
            </a:r>
            <a:r>
              <a:rPr lang="cs-CZ" sz="2400" dirty="0">
                <a:solidFill>
                  <a:schemeClr val="bg1"/>
                </a:solidFill>
              </a:rPr>
              <a:t>šíření využívá jiné soubory – hostitele. 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Virus </a:t>
            </a:r>
            <a:r>
              <a:rPr lang="cs-CZ" sz="2400" dirty="0">
                <a:solidFill>
                  <a:schemeClr val="bg1"/>
                </a:solidFill>
              </a:rPr>
              <a:t>se mezi dvěma počítači může přenést jedině tím, že někdo přenese celého hostitele, např. nějaký uživatel (obvykle neúmyslně) přenese soubor na disketě či CD-ROM nebo ho pošle prostřednictvím počítačové sítě.</a:t>
            </a:r>
          </a:p>
        </p:txBody>
      </p:sp>
    </p:spTree>
    <p:extLst>
      <p:ext uri="{BB962C8B-B14F-4D97-AF65-F5344CB8AC3E}">
        <p14:creationId xmlns:p14="http://schemas.microsoft.com/office/powerpoint/2010/main" val="11398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2708920"/>
            <a:ext cx="5544616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Jsou programy </a:t>
            </a:r>
            <a:r>
              <a:rPr lang="cs-CZ" sz="2400" dirty="0">
                <a:solidFill>
                  <a:schemeClr val="bg1"/>
                </a:solidFill>
              </a:rPr>
              <a:t>schopné se dál šířit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bez </a:t>
            </a:r>
            <a:r>
              <a:rPr lang="cs-CZ" sz="2400" dirty="0">
                <a:solidFill>
                  <a:schemeClr val="bg1"/>
                </a:solidFill>
              </a:rPr>
              <a:t>vědomí uživatele 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Vkládají </a:t>
            </a:r>
            <a:r>
              <a:rPr lang="cs-CZ" sz="2400" dirty="0">
                <a:solidFill>
                  <a:schemeClr val="bg1"/>
                </a:solidFill>
              </a:rPr>
              <a:t>se do jiných spustitelných souborů </a:t>
            </a:r>
            <a:r>
              <a:rPr lang="cs-CZ" sz="2400" dirty="0" smtClean="0">
                <a:solidFill>
                  <a:schemeClr val="bg1"/>
                </a:solidFill>
              </a:rPr>
              <a:t> či </a:t>
            </a:r>
            <a:r>
              <a:rPr lang="cs-CZ" sz="2400" dirty="0">
                <a:solidFill>
                  <a:schemeClr val="bg1"/>
                </a:solidFill>
              </a:rPr>
              <a:t>dokumentů a tím se dále </a:t>
            </a:r>
            <a:r>
              <a:rPr lang="cs-CZ" sz="2400" dirty="0" smtClean="0">
                <a:solidFill>
                  <a:schemeClr val="bg1"/>
                </a:solidFill>
              </a:rPr>
              <a:t>množí. 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šíření </a:t>
            </a:r>
            <a:r>
              <a:rPr lang="cs-CZ" sz="2400" dirty="0">
                <a:solidFill>
                  <a:schemeClr val="bg1"/>
                </a:solidFill>
              </a:rPr>
              <a:t>viru nazývá </a:t>
            </a:r>
            <a:r>
              <a:rPr lang="cs-CZ" sz="2400" i="1" dirty="0">
                <a:solidFill>
                  <a:srgbClr val="FFFF00"/>
                </a:solidFill>
              </a:rPr>
              <a:t>nakažení/infekce</a:t>
            </a:r>
            <a:r>
              <a:rPr lang="cs-CZ" sz="2400" dirty="0">
                <a:solidFill>
                  <a:srgbClr val="FFFF00"/>
                </a:solidFill>
              </a:rPr>
              <a:t> </a:t>
            </a:r>
            <a:endParaRPr lang="cs-CZ" sz="2400" dirty="0" smtClean="0">
              <a:solidFill>
                <a:srgbClr val="FFFF00"/>
              </a:solidFill>
            </a:endParaRP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napadnutému  souboru  </a:t>
            </a:r>
            <a:r>
              <a:rPr lang="cs-CZ" sz="2400" i="1" dirty="0" smtClean="0">
                <a:solidFill>
                  <a:srgbClr val="FFFF00"/>
                </a:solidFill>
              </a:rPr>
              <a:t>hostitel </a:t>
            </a:r>
          </a:p>
        </p:txBody>
      </p:sp>
      <p:pic>
        <p:nvPicPr>
          <p:cNvPr id="3075" name="Picture 3" descr="C:\Users\admin\AppData\Local\Microsoft\Windows\Temporary Internet Files\Content.IE5\7GHGJ025\MC900056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04570"/>
            <a:ext cx="3816424" cy="312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5085184"/>
            <a:ext cx="3600400" cy="1200329"/>
          </a:xfrm>
          <a:prstGeom prst="rect">
            <a:avLst/>
          </a:prstGeom>
          <a:solidFill>
            <a:srgbClr val="FFEAA7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Z každého zavirovaného programu se mohou zavirovat  další programy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1010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OTÁZKA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2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JAK VIRY ŠKODÍ?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59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799" y="1411883"/>
            <a:ext cx="61926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mohou škodit?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12976"/>
            <a:ext cx="2017713" cy="501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1988840"/>
            <a:ext cx="6048673" cy="49090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zpomalit </a:t>
            </a:r>
            <a:r>
              <a:rPr lang="cs-CZ" sz="2400" dirty="0">
                <a:solidFill>
                  <a:schemeClr val="bg1"/>
                </a:solidFill>
              </a:rPr>
              <a:t>váš počítač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poškodit </a:t>
            </a:r>
            <a:r>
              <a:rPr lang="cs-CZ" sz="2400" dirty="0">
                <a:solidFill>
                  <a:schemeClr val="bg1"/>
                </a:solidFill>
              </a:rPr>
              <a:t>váš operační systém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zpomalit </a:t>
            </a:r>
            <a:r>
              <a:rPr lang="cs-CZ" sz="2400" dirty="0">
                <a:solidFill>
                  <a:schemeClr val="bg1"/>
                </a:solidFill>
              </a:rPr>
              <a:t>váš přístup na internet přesměrovat vás během připojení k internetu na drahé linky a vy pak zaplatíte </a:t>
            </a:r>
            <a:r>
              <a:rPr lang="cs-CZ" sz="2400" dirty="0" smtClean="0">
                <a:solidFill>
                  <a:schemeClr val="bg1"/>
                </a:solidFill>
              </a:rPr>
              <a:t>velmi vysoký </a:t>
            </a:r>
            <a:r>
              <a:rPr lang="cs-CZ" sz="2400" dirty="0">
                <a:solidFill>
                  <a:schemeClr val="bg1"/>
                </a:solidFill>
              </a:rPr>
              <a:t>účet za </a:t>
            </a:r>
            <a:r>
              <a:rPr lang="cs-CZ" sz="2400" dirty="0" smtClean="0">
                <a:solidFill>
                  <a:schemeClr val="bg1"/>
                </a:solidFill>
              </a:rPr>
              <a:t>připojení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kompletně zničit všechna vaše data (záchrana dat může být časově i finančně náročná práce)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otevřít </a:t>
            </a:r>
            <a:r>
              <a:rPr lang="cs-CZ" sz="2400" dirty="0">
                <a:solidFill>
                  <a:schemeClr val="bg1"/>
                </a:solidFill>
              </a:rPr>
              <a:t>váš počítač pro další útoky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automaticky </a:t>
            </a:r>
            <a:r>
              <a:rPr lang="cs-CZ" sz="2400" dirty="0">
                <a:solidFill>
                  <a:schemeClr val="bg1"/>
                </a:solidFill>
              </a:rPr>
              <a:t>se rozeslat na elektronické adresy (emaily) ve vašem adresáři </a:t>
            </a:r>
          </a:p>
        </p:txBody>
      </p:sp>
    </p:spTree>
    <p:extLst>
      <p:ext uri="{BB962C8B-B14F-4D97-AF65-F5344CB8AC3E}">
        <p14:creationId xmlns:p14="http://schemas.microsoft.com/office/powerpoint/2010/main" val="11398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OTÁZKA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3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JAK LZE </a:t>
            </a:r>
            <a:b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</a:br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ROZDĚLIT VIRY?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59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340768"/>
            <a:ext cx="61944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Viry lze rozdělit na: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878921" y="1925543"/>
            <a:ext cx="6085567" cy="2089973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13500000" scaled="1"/>
            <a:tileRect/>
          </a:gradFill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Wingdings" pitchFamily="2" charset="2"/>
              <a:buChar char="n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itchFamily="2" charset="2"/>
              <a:buChar char="¨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¨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bg1"/>
              </a:buClr>
              <a:buSzPct val="75000"/>
              <a:buFont typeface="Wingdings" pitchFamily="2" charset="2"/>
              <a:buChar char="Ø"/>
              <a:tabLst/>
              <a:defRPr/>
            </a:pPr>
            <a:r>
              <a:rPr lang="cs-CZ" sz="2200" kern="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viry, </a:t>
            </a:r>
            <a:r>
              <a:rPr kumimoji="0" lang="cs-CZ" sz="22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které zatěžují počítačové systémy a plýtvají jejich zdroji.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bg1"/>
              </a:buClr>
              <a:buSzPct val="75000"/>
              <a:buFont typeface="Wingdings" pitchFamily="2" charset="2"/>
              <a:buChar char="Ø"/>
              <a:tabLst/>
              <a:defRPr/>
            </a:pPr>
            <a:r>
              <a:rPr kumimoji="0" lang="cs-CZ" sz="22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viry, které cíleně ničit (mažou) soubory na disku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bg1"/>
              </a:buClr>
              <a:buSzPct val="75000"/>
              <a:buFont typeface="Wingdings" pitchFamily="2" charset="2"/>
              <a:buChar char="Ø"/>
              <a:tabLst/>
              <a:defRPr/>
            </a:pPr>
            <a:r>
              <a:rPr kumimoji="0" lang="cs-CZ" sz="220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viry, které jsou relativně neškodné, pouze obtěžující.</a:t>
            </a:r>
            <a:r>
              <a:rPr kumimoji="0" lang="cs-CZ" sz="22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3939" y="4149080"/>
            <a:ext cx="8750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 hlediska bezpečnosti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4733855"/>
            <a:ext cx="7056784" cy="2015936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25000"/>
                  <a:shade val="30000"/>
                  <a:satMod val="115000"/>
                </a:schemeClr>
              </a:gs>
              <a:gs pos="50000">
                <a:schemeClr val="bg2">
                  <a:lumMod val="25000"/>
                  <a:shade val="67500"/>
                  <a:satMod val="115000"/>
                </a:schemeClr>
              </a:gs>
              <a:gs pos="100000">
                <a:schemeClr val="bg2">
                  <a:lumMod val="25000"/>
                  <a:shade val="100000"/>
                  <a:satMod val="115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>
                <a:solidFill>
                  <a:schemeClr val="bg1"/>
                </a:solidFill>
              </a:rPr>
              <a:t>Viry, </a:t>
            </a:r>
            <a:r>
              <a:rPr lang="cs-CZ" sz="2200" dirty="0">
                <a:solidFill>
                  <a:schemeClr val="bg1"/>
                </a:solidFill>
              </a:rPr>
              <a:t>které napadají a ničí pouze spustitelné </a:t>
            </a:r>
            <a:r>
              <a:rPr lang="cs-CZ" sz="2200" dirty="0" smtClean="0">
                <a:solidFill>
                  <a:schemeClr val="bg1"/>
                </a:solidFill>
              </a:rPr>
              <a:t>soubory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>
                <a:solidFill>
                  <a:schemeClr val="bg1"/>
                </a:solidFill>
              </a:rPr>
              <a:t>Viry, </a:t>
            </a:r>
            <a:r>
              <a:rPr lang="cs-CZ" sz="2200" dirty="0">
                <a:solidFill>
                  <a:schemeClr val="bg1"/>
                </a:solidFill>
              </a:rPr>
              <a:t>které jsou schopny zničit data na disku jeho zablokováním, překódováním nebo </a:t>
            </a:r>
            <a:r>
              <a:rPr lang="cs-CZ" sz="2200" dirty="0" smtClean="0">
                <a:solidFill>
                  <a:schemeClr val="bg1"/>
                </a:solidFill>
              </a:rPr>
              <a:t>přeformátováním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>
                <a:solidFill>
                  <a:schemeClr val="bg1"/>
                </a:solidFill>
              </a:rPr>
              <a:t>Viry, </a:t>
            </a:r>
            <a:r>
              <a:rPr lang="cs-CZ" sz="2200" dirty="0">
                <a:solidFill>
                  <a:schemeClr val="bg1"/>
                </a:solidFill>
              </a:rPr>
              <a:t>které modifikují data bez vedlejších </a:t>
            </a:r>
            <a:r>
              <a:rPr lang="cs-CZ" sz="2200" dirty="0" smtClean="0">
                <a:solidFill>
                  <a:schemeClr val="bg1"/>
                </a:solidFill>
              </a:rPr>
              <a:t>příznaků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cs-CZ" sz="2200" dirty="0" smtClean="0">
                <a:solidFill>
                  <a:schemeClr val="bg1"/>
                </a:solidFill>
              </a:rPr>
              <a:t>Viry, </a:t>
            </a:r>
            <a:r>
              <a:rPr lang="cs-CZ" sz="2200" dirty="0">
                <a:solidFill>
                  <a:schemeClr val="bg1"/>
                </a:solidFill>
              </a:rPr>
              <a:t>které ničí hardware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2539355"/>
            <a:ext cx="2170113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98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808" y="1412776"/>
            <a:ext cx="6295497" cy="2154436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Viry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napadající programy 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1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Tyto viry </a:t>
            </a:r>
            <a:r>
              <a:rPr lang="cs-CZ" sz="21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v podstatě </a:t>
            </a:r>
            <a:r>
              <a:rPr lang="cs-CZ" sz="21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neškodné.  </a:t>
            </a:r>
          </a:p>
          <a:p>
            <a:pPr algn="ctr"/>
            <a:r>
              <a:rPr lang="cs-CZ" sz="2100" dirty="0" smtClean="0">
                <a:solidFill>
                  <a:schemeClr val="bg1"/>
                </a:solidFill>
              </a:rPr>
              <a:t>Dokáží přepsat používaný program. </a:t>
            </a:r>
          </a:p>
          <a:p>
            <a:pPr algn="ctr"/>
            <a:r>
              <a:rPr lang="cs-CZ" sz="2100" dirty="0" smtClean="0">
                <a:solidFill>
                  <a:schemeClr val="bg1"/>
                </a:solidFill>
              </a:rPr>
              <a:t>Takto </a:t>
            </a:r>
            <a:r>
              <a:rPr lang="cs-CZ" sz="2100" dirty="0">
                <a:solidFill>
                  <a:schemeClr val="bg1"/>
                </a:solidFill>
              </a:rPr>
              <a:t>postižení soubor již většinou </a:t>
            </a:r>
            <a:r>
              <a:rPr lang="cs-CZ" sz="2100" dirty="0" smtClean="0">
                <a:solidFill>
                  <a:schemeClr val="bg1"/>
                </a:solidFill>
              </a:rPr>
              <a:t>nespustíte.</a:t>
            </a:r>
          </a:p>
          <a:p>
            <a:pPr algn="ctr"/>
            <a:r>
              <a:rPr lang="cs-CZ" sz="2100" dirty="0" smtClean="0">
                <a:solidFill>
                  <a:schemeClr val="bg1"/>
                </a:solidFill>
              </a:rPr>
              <a:t>                   Většinou </a:t>
            </a:r>
            <a:r>
              <a:rPr lang="cs-CZ" sz="2100" dirty="0">
                <a:solidFill>
                  <a:schemeClr val="bg1"/>
                </a:solidFill>
              </a:rPr>
              <a:t>stačí postižení program </a:t>
            </a:r>
            <a:endParaRPr lang="cs-CZ" sz="2100" dirty="0" smtClean="0">
              <a:solidFill>
                <a:schemeClr val="bg1"/>
              </a:solidFill>
            </a:endParaRPr>
          </a:p>
          <a:p>
            <a:pPr algn="ctr"/>
            <a:r>
              <a:rPr lang="cs-CZ" sz="2100" dirty="0">
                <a:solidFill>
                  <a:schemeClr val="bg1"/>
                </a:solidFill>
              </a:rPr>
              <a:t> </a:t>
            </a:r>
            <a:r>
              <a:rPr lang="cs-CZ" sz="2100" dirty="0" smtClean="0">
                <a:solidFill>
                  <a:schemeClr val="bg1"/>
                </a:solidFill>
              </a:rPr>
              <a:t>               vymazat </a:t>
            </a:r>
            <a:r>
              <a:rPr lang="cs-CZ" sz="2100" dirty="0">
                <a:solidFill>
                  <a:schemeClr val="bg1"/>
                </a:solidFill>
              </a:rPr>
              <a:t>a nainstalovat znovu</a:t>
            </a:r>
            <a:r>
              <a:rPr lang="cs-CZ" sz="2100" dirty="0" smtClean="0">
                <a:solidFill>
                  <a:schemeClr val="bg1"/>
                </a:solidFill>
              </a:rPr>
              <a:t>.</a:t>
            </a:r>
            <a:endParaRPr lang="cs-CZ" sz="21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80981" y="3458361"/>
            <a:ext cx="4572000" cy="2400657"/>
          </a:xfrm>
          <a:prstGeom prst="rect">
            <a:avLst/>
          </a:prstGeom>
          <a:solidFill>
            <a:srgbClr val="CC00FF"/>
          </a:solidFill>
        </p:spPr>
        <p:txBody>
          <a:bodyPr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Viry ničící údaje </a:t>
            </a:r>
            <a:b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100" dirty="0">
                <a:solidFill>
                  <a:schemeClr val="bg1"/>
                </a:solidFill>
              </a:rPr>
              <a:t>Jsou to dost nebezpečné viry. </a:t>
            </a:r>
            <a:endParaRPr lang="cs-CZ" sz="2100" dirty="0" smtClean="0">
              <a:solidFill>
                <a:schemeClr val="bg1"/>
              </a:solidFill>
            </a:endParaRPr>
          </a:p>
          <a:p>
            <a:pPr algn="ctr"/>
            <a:r>
              <a:rPr lang="cs-CZ" sz="2100" dirty="0" smtClean="0">
                <a:solidFill>
                  <a:schemeClr val="bg1"/>
                </a:solidFill>
              </a:rPr>
              <a:t>Nepodaří-li se léčení antivirovým programem, </a:t>
            </a:r>
            <a:r>
              <a:rPr lang="cs-CZ" sz="2100" dirty="0">
                <a:solidFill>
                  <a:schemeClr val="bg1"/>
                </a:solidFill>
              </a:rPr>
              <a:t>přicházíme o data uložená na disku. </a:t>
            </a:r>
            <a:endParaRPr lang="cs-CZ" sz="2100" dirty="0" smtClean="0">
              <a:solidFill>
                <a:schemeClr val="bg1"/>
              </a:solidFill>
            </a:endParaRPr>
          </a:p>
          <a:p>
            <a:pPr algn="ctr"/>
            <a:r>
              <a:rPr lang="cs-CZ" sz="2100" dirty="0" smtClean="0">
                <a:solidFill>
                  <a:schemeClr val="bg1"/>
                </a:solidFill>
              </a:rPr>
              <a:t>Takové katastrofě </a:t>
            </a:r>
            <a:r>
              <a:rPr lang="cs-CZ" sz="2100" dirty="0">
                <a:solidFill>
                  <a:schemeClr val="bg1"/>
                </a:solidFill>
              </a:rPr>
              <a:t>se dá předejít, pokud máme alespoň nějaké zálohy.</a:t>
            </a:r>
            <a:endParaRPr lang="cs-CZ" sz="2100" dirty="0">
              <a:solidFill>
                <a:schemeClr val="bg1"/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62" y="2780928"/>
            <a:ext cx="4563019" cy="3046988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Viry modifikující údaje </a:t>
            </a:r>
          </a:p>
          <a:p>
            <a:pPr algn="ctr"/>
            <a:r>
              <a:rPr lang="cs-CZ" sz="2100" dirty="0">
                <a:solidFill>
                  <a:schemeClr val="bg1"/>
                </a:solidFill>
              </a:rPr>
              <a:t>Tento tip virů jen čeká v počítači a sem tam změní nějaký údaj. </a:t>
            </a:r>
            <a:endParaRPr lang="cs-CZ" sz="2100" dirty="0" smtClean="0">
              <a:solidFill>
                <a:schemeClr val="bg1"/>
              </a:solidFill>
            </a:endParaRPr>
          </a:p>
          <a:p>
            <a:pPr algn="ctr"/>
            <a:r>
              <a:rPr lang="cs-CZ" sz="2100" dirty="0" smtClean="0">
                <a:solidFill>
                  <a:schemeClr val="bg1"/>
                </a:solidFill>
              </a:rPr>
              <a:t>Některé </a:t>
            </a:r>
            <a:r>
              <a:rPr lang="cs-CZ" sz="2100" dirty="0">
                <a:solidFill>
                  <a:schemeClr val="bg1"/>
                </a:solidFill>
              </a:rPr>
              <a:t>pracují podle určitého algoritmu, tam je ještě šance vrátit data do původního </a:t>
            </a:r>
            <a:r>
              <a:rPr lang="cs-CZ" sz="2100" dirty="0" smtClean="0">
                <a:solidFill>
                  <a:schemeClr val="bg1"/>
                </a:solidFill>
              </a:rPr>
              <a:t>stavu.</a:t>
            </a:r>
          </a:p>
          <a:p>
            <a:pPr algn="ctr"/>
            <a:r>
              <a:rPr lang="cs-CZ" sz="2100" dirty="0" smtClean="0">
                <a:solidFill>
                  <a:schemeClr val="bg1"/>
                </a:solidFill>
              </a:rPr>
              <a:t>Existují </a:t>
            </a:r>
            <a:r>
              <a:rPr lang="cs-CZ" sz="2100" dirty="0">
                <a:solidFill>
                  <a:schemeClr val="bg1"/>
                </a:solidFill>
              </a:rPr>
              <a:t>i takové, kde není možné </a:t>
            </a:r>
            <a:r>
              <a:rPr lang="cs-CZ" sz="2100" dirty="0" smtClean="0">
                <a:solidFill>
                  <a:schemeClr val="bg1"/>
                </a:solidFill>
              </a:rPr>
              <a:t>zjistit, </a:t>
            </a:r>
            <a:r>
              <a:rPr lang="cs-CZ" sz="2100" dirty="0">
                <a:solidFill>
                  <a:schemeClr val="bg1"/>
                </a:solidFill>
              </a:rPr>
              <a:t>které soubory byly napadené. </a:t>
            </a:r>
            <a:r>
              <a:rPr lang="cs-CZ" sz="2100" dirty="0" smtClean="0">
                <a:solidFill>
                  <a:schemeClr val="bg1"/>
                </a:solidFill>
              </a:rPr>
              <a:t>Nemůžeme si být tak ani zálohou.</a:t>
            </a:r>
            <a:endParaRPr lang="cs-CZ" sz="21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62" y="5796154"/>
            <a:ext cx="9144001" cy="107721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Viry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ničící hardware 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Tyto </a:t>
            </a:r>
            <a:r>
              <a:rPr lang="cs-CZ" sz="2000" dirty="0">
                <a:solidFill>
                  <a:schemeClr val="bg1"/>
                </a:solidFill>
              </a:rPr>
              <a:t>viry mohou </a:t>
            </a:r>
            <a:r>
              <a:rPr lang="cs-CZ" sz="2000" dirty="0" smtClean="0">
                <a:solidFill>
                  <a:schemeClr val="bg1"/>
                </a:solidFill>
              </a:rPr>
              <a:t>změnit nebo smazat nastavení </a:t>
            </a:r>
            <a:r>
              <a:rPr lang="cs-CZ" sz="2000" dirty="0">
                <a:solidFill>
                  <a:schemeClr val="bg1"/>
                </a:solidFill>
              </a:rPr>
              <a:t>hardware </a:t>
            </a:r>
            <a:r>
              <a:rPr lang="cs-CZ" sz="2000" dirty="0" smtClean="0">
                <a:solidFill>
                  <a:schemeClr val="bg1"/>
                </a:solidFill>
              </a:rPr>
              <a:t>- modifikují </a:t>
            </a:r>
            <a:r>
              <a:rPr lang="cs-CZ" sz="2000" dirty="0">
                <a:solidFill>
                  <a:schemeClr val="bg1"/>
                </a:solidFill>
              </a:rPr>
              <a:t>BIOS.</a:t>
            </a:r>
          </a:p>
          <a:p>
            <a:pPr algn="ctr"/>
            <a:r>
              <a:rPr lang="cs-CZ" sz="2000" dirty="0">
                <a:solidFill>
                  <a:schemeClr val="bg1"/>
                </a:solidFill>
              </a:rPr>
              <a:t>Viry </a:t>
            </a:r>
            <a:r>
              <a:rPr lang="cs-CZ" sz="2000" dirty="0" smtClean="0">
                <a:solidFill>
                  <a:schemeClr val="bg1"/>
                </a:solidFill>
              </a:rPr>
              <a:t>vysíláním rychlých signálů způsobí prohřátí a zničení.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8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OTÁZKA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4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JAKÉ JSOU </a:t>
            </a:r>
            <a:b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</a:br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DRUHY VIRŮ?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59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9992" y="1494011"/>
            <a:ext cx="4248472" cy="5262979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Trojské koně</a:t>
            </a:r>
          </a:p>
          <a:p>
            <a:r>
              <a:rPr lang="cs-CZ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Worms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(Červi)</a:t>
            </a:r>
          </a:p>
          <a:p>
            <a:r>
              <a:rPr lang="cs-CZ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Logic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bomb</a:t>
            </a:r>
          </a:p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Souborové viry</a:t>
            </a:r>
          </a:p>
          <a:p>
            <a:r>
              <a:rPr lang="cs-CZ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Stealth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viry</a:t>
            </a:r>
          </a:p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Polymorfní viry</a:t>
            </a:r>
          </a:p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Rezidentní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viry</a:t>
            </a:r>
          </a:p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Makro viry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Přepisující viry</a:t>
            </a:r>
          </a:p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Vir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přímé 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akce</a:t>
            </a:r>
          </a:p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Doprovodný vir</a:t>
            </a:r>
          </a:p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Multipartitní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viry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89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69491" y="1494011"/>
            <a:ext cx="775790" cy="3361834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5936" y="1494011"/>
            <a:ext cx="4752528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Trojské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koně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465" y="2369610"/>
            <a:ext cx="2032091" cy="217967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769720" y="2017231"/>
            <a:ext cx="5266776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Trojský kůň může být samostatný program, který se tváří užitečně – například hra, spořič obrazovky nebo nějaký jednoduchý nástroj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Trojské </a:t>
            </a:r>
            <a:r>
              <a:rPr lang="cs-CZ" sz="2200" dirty="0">
                <a:solidFill>
                  <a:schemeClr val="bg1"/>
                </a:solidFill>
              </a:rPr>
              <a:t>koně dokážou zjistit heslo, vymazat konkrétní program, nakrást údaje.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78" y="4556388"/>
            <a:ext cx="9036496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Někdy se trojský kůň vydává za program k odstraňování </a:t>
            </a:r>
            <a:r>
              <a:rPr lang="cs-CZ" sz="2200" dirty="0" err="1">
                <a:solidFill>
                  <a:schemeClr val="bg1"/>
                </a:solidFill>
              </a:rPr>
              <a:t>malware</a:t>
            </a:r>
            <a:r>
              <a:rPr lang="cs-CZ" sz="2200" dirty="0">
                <a:solidFill>
                  <a:schemeClr val="bg1"/>
                </a:solidFill>
              </a:rPr>
              <a:t> , ale to slouží pouze jako maskování </a:t>
            </a:r>
            <a:r>
              <a:rPr lang="cs-CZ" sz="2200" dirty="0" smtClean="0">
                <a:solidFill>
                  <a:schemeClr val="bg1"/>
                </a:solidFill>
              </a:rPr>
              <a:t>svojí záškodnické činnosti. 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Trojský kůň může být ale také přidán do stávající aplikace. Uživatel stažením kopie aplikace (</a:t>
            </a:r>
            <a:r>
              <a:rPr lang="cs-CZ" sz="2000" dirty="0">
                <a:solidFill>
                  <a:schemeClr val="bg1"/>
                </a:solidFill>
              </a:rPr>
              <a:t>nejčastěji bez platné licence nebo jako volně šířený program z nedůvěryhodného serveru) </a:t>
            </a:r>
            <a:r>
              <a:rPr lang="cs-CZ" sz="2200" dirty="0">
                <a:solidFill>
                  <a:schemeClr val="bg1"/>
                </a:solidFill>
              </a:rPr>
              <a:t>může získat pozměněnou kopii aplikace obsahující část programového kódu trojského koně dodaného třetí stranou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342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96456" y="1490105"/>
            <a:ext cx="775790" cy="3540928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95936" y="1494011"/>
            <a:ext cx="4752528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Některé trojské koně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36913"/>
            <a:ext cx="1745443" cy="18722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24110" y="2132856"/>
            <a:ext cx="5194768" cy="44165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waterfalls.scr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– jeden z nejznámějších trojských koní, tvrdil</a:t>
            </a:r>
            <a:r>
              <a:rPr lang="cs-CZ" sz="2200" dirty="0">
                <a:solidFill>
                  <a:schemeClr val="bg1"/>
                </a:solidFill>
              </a:rPr>
              <a:t>, že je volně šiřitelný spořič </a:t>
            </a:r>
            <a:r>
              <a:rPr lang="cs-CZ" sz="2200" dirty="0" smtClean="0">
                <a:solidFill>
                  <a:schemeClr val="bg1"/>
                </a:solidFill>
              </a:rPr>
              <a:t>obrazovky, po spuštění začal </a:t>
            </a:r>
            <a:r>
              <a:rPr lang="cs-CZ" sz="2200" dirty="0">
                <a:solidFill>
                  <a:schemeClr val="bg1"/>
                </a:solidFill>
              </a:rPr>
              <a:t>otevírat porty počítače a </a:t>
            </a:r>
            <a:r>
              <a:rPr lang="cs-CZ" sz="2200" dirty="0" smtClean="0">
                <a:solidFill>
                  <a:schemeClr val="bg1"/>
                </a:solidFill>
              </a:rPr>
              <a:t>poskytovat </a:t>
            </a:r>
            <a:r>
              <a:rPr lang="cs-CZ" sz="2200" dirty="0" err="1" smtClean="0">
                <a:solidFill>
                  <a:schemeClr val="bg1"/>
                </a:solidFill>
              </a:rPr>
              <a:t>crackerům</a:t>
            </a:r>
            <a:r>
              <a:rPr lang="cs-CZ" sz="2200" dirty="0" smtClean="0">
                <a:solidFill>
                  <a:schemeClr val="bg1"/>
                </a:solidFill>
              </a:rPr>
              <a:t> vzdálený </a:t>
            </a:r>
            <a:r>
              <a:rPr lang="cs-CZ" sz="2200" dirty="0">
                <a:solidFill>
                  <a:schemeClr val="bg1"/>
                </a:solidFill>
              </a:rPr>
              <a:t>přístup do uživatelova počítače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</a:p>
          <a:p>
            <a:pPr>
              <a:spcAft>
                <a:spcPts val="600"/>
              </a:spcAft>
            </a:pPr>
            <a:r>
              <a:rPr lang="cs-CZ" sz="2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sniffer</a:t>
            </a:r>
            <a:r>
              <a:rPr lang="cs-CZ" sz="2200" dirty="0">
                <a:solidFill>
                  <a:schemeClr val="bg1"/>
                </a:solidFill>
              </a:rPr>
              <a:t> – odposlouchávání přístupových jmen a hesel, čísel kreditních </a:t>
            </a:r>
            <a:r>
              <a:rPr lang="cs-CZ" sz="2200" dirty="0" smtClean="0">
                <a:solidFill>
                  <a:schemeClr val="bg1"/>
                </a:solidFill>
              </a:rPr>
              <a:t>karet</a:t>
            </a:r>
          </a:p>
          <a:p>
            <a:pPr>
              <a:spcAft>
                <a:spcPts val="600"/>
              </a:spcAft>
            </a:pPr>
            <a:r>
              <a:rPr lang="cs-CZ" sz="2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keylogge</a:t>
            </a:r>
            <a:r>
              <a:rPr lang="cs-CZ" sz="2200" dirty="0" err="1">
                <a:solidFill>
                  <a:schemeClr val="bg1"/>
                </a:solidFill>
              </a:rPr>
              <a:t>r</a:t>
            </a:r>
            <a:r>
              <a:rPr lang="cs-CZ" sz="2200" dirty="0">
                <a:solidFill>
                  <a:schemeClr val="bg1"/>
                </a:solidFill>
              </a:rPr>
              <a:t> – sledování (záznam) znaků zadávaných z klávesnice</a:t>
            </a:r>
          </a:p>
          <a:p>
            <a:pPr>
              <a:spcAft>
                <a:spcPts val="600"/>
              </a:spcAft>
            </a:pPr>
            <a:r>
              <a:rPr lang="cs-CZ" sz="2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spyware</a:t>
            </a:r>
            <a:r>
              <a:rPr lang="cs-CZ" sz="2200" dirty="0">
                <a:solidFill>
                  <a:schemeClr val="bg1"/>
                </a:solidFill>
              </a:rPr>
              <a:t> - sleduje uživatele a jeho zvyklosti při surfování na Internetu a posílá o tom zprávy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4883" y="4686549"/>
            <a:ext cx="3326998" cy="2123658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004D8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známé trojské koně</a:t>
            </a:r>
            <a:r>
              <a:rPr lang="cs-CZ" sz="2200" dirty="0" smtClean="0">
                <a:solidFill>
                  <a:srgbClr val="004D86"/>
                </a:solidFill>
              </a:rPr>
              <a:t>:</a:t>
            </a:r>
            <a:endParaRPr lang="cs-CZ" sz="2200" dirty="0">
              <a:solidFill>
                <a:srgbClr val="004D86"/>
              </a:solidFill>
            </a:endParaRPr>
          </a:p>
          <a:p>
            <a:r>
              <a:rPr lang="cs-CZ" sz="2200" dirty="0">
                <a:solidFill>
                  <a:srgbClr val="004D86"/>
                </a:solidFill>
              </a:rPr>
              <a:t>    </a:t>
            </a:r>
            <a:r>
              <a:rPr lang="cs-CZ" sz="2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4D8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Downloader</a:t>
            </a:r>
            <a:r>
              <a:rPr lang="cs-CZ" sz="2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4D8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-EV</a:t>
            </a:r>
          </a:p>
          <a:p>
            <a:r>
              <a:rPr lang="cs-CZ" sz="2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4D8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Pest Trap</a:t>
            </a:r>
          </a:p>
          <a:p>
            <a:r>
              <a:rPr lang="cs-CZ" sz="2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4D8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</a:t>
            </a:r>
            <a:r>
              <a:rPr lang="cs-CZ" sz="2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4D8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NetBus</a:t>
            </a:r>
            <a:endParaRPr lang="cs-CZ" sz="2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4D86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4D8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</a:t>
            </a:r>
            <a:r>
              <a:rPr lang="cs-CZ" sz="2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4D8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flooder</a:t>
            </a:r>
            <a:endParaRPr lang="cs-CZ" sz="2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4D86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2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4D8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</a:t>
            </a:r>
            <a:r>
              <a:rPr lang="cs-CZ" sz="2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4D86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Tagasaurus</a:t>
            </a:r>
            <a:endParaRPr lang="cs-CZ" sz="2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4D86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786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9720" y="1494011"/>
            <a:ext cx="4978744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Worms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 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(Červi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)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21193" y="2420888"/>
            <a:ext cx="5112568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Speciálním typem virů jsou červy. Neinfikují soubory, ale šíří se prostřednictvím počítačové sítě (většinou jako příloha e-mailu).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Proti </a:t>
            </a:r>
            <a:r>
              <a:rPr lang="cs-CZ" sz="2200" dirty="0">
                <a:solidFill>
                  <a:schemeClr val="bg1"/>
                </a:solidFill>
              </a:rPr>
              <a:t>červům se můžete chránit nastavením vyšší úrovně bezpečnosti ve vašem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e-mailovém </a:t>
            </a:r>
            <a:r>
              <a:rPr lang="cs-CZ" sz="2200" dirty="0">
                <a:solidFill>
                  <a:schemeClr val="bg1"/>
                </a:solidFill>
              </a:rPr>
              <a:t>klientovi.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Novější </a:t>
            </a:r>
            <a:r>
              <a:rPr lang="cs-CZ" sz="2200" dirty="0">
                <a:solidFill>
                  <a:schemeClr val="bg1"/>
                </a:solidFill>
              </a:rPr>
              <a:t>verze e-mailových klientů mají tuto bezpečnější úroveň již nastavenou. </a:t>
            </a:r>
          </a:p>
        </p:txBody>
      </p:sp>
    </p:spTree>
    <p:extLst>
      <p:ext uri="{BB962C8B-B14F-4D97-AF65-F5344CB8AC3E}">
        <p14:creationId xmlns:p14="http://schemas.microsoft.com/office/powerpoint/2010/main" val="307981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9720" y="1494011"/>
            <a:ext cx="4978744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Logic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 bomb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067944" y="2708920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Jedná se o speciální typ programu, který má vlastnosti jako virus, projeví se ale až po určité </a:t>
            </a:r>
            <a:r>
              <a:rPr lang="cs-CZ" sz="2400" dirty="0" smtClean="0">
                <a:solidFill>
                  <a:schemeClr val="bg1"/>
                </a:solidFill>
              </a:rPr>
              <a:t>době (např</a:t>
            </a:r>
            <a:r>
              <a:rPr lang="cs-CZ" sz="2400" dirty="0">
                <a:solidFill>
                  <a:schemeClr val="bg1"/>
                </a:solidFill>
              </a:rPr>
              <a:t>. 13. pátek, ...) </a:t>
            </a:r>
          </a:p>
        </p:txBody>
      </p:sp>
    </p:spTree>
    <p:extLst>
      <p:ext uri="{BB962C8B-B14F-4D97-AF65-F5344CB8AC3E}">
        <p14:creationId xmlns:p14="http://schemas.microsoft.com/office/powerpoint/2010/main" val="3671049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39386" y="1494011"/>
            <a:ext cx="4909078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Souborové viry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839386" y="2420888"/>
            <a:ext cx="512510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FFFF00"/>
                </a:solidFill>
              </a:rPr>
              <a:t>Bezesporu nejrozšířenější skupina počítačových virů</a:t>
            </a:r>
            <a:r>
              <a:rPr lang="cs-CZ" sz="2200" dirty="0">
                <a:solidFill>
                  <a:schemeClr val="bg1"/>
                </a:solidFill>
              </a:rPr>
              <a:t>. Souborové viry </a:t>
            </a:r>
            <a:r>
              <a:rPr lang="cs-CZ" sz="2200" dirty="0" smtClean="0">
                <a:solidFill>
                  <a:schemeClr val="bg1"/>
                </a:solidFill>
              </a:rPr>
              <a:t>napadají spustitelné </a:t>
            </a:r>
            <a:r>
              <a:rPr lang="cs-CZ" sz="2200" dirty="0">
                <a:solidFill>
                  <a:schemeClr val="bg1"/>
                </a:solidFill>
              </a:rPr>
              <a:t>soubory operačního systému MS-DOS. Standardními spustitelnými příponami jsou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</a:t>
            </a:r>
            <a:r>
              <a:rPr lang="cs-CZ" sz="2200" dirty="0">
                <a:solidFill>
                  <a:schemeClr val="bg1"/>
                </a:solidFill>
              </a:rPr>
              <a:t> a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EXE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(přímo spustitelné programy),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(příkazové dávky),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OVL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(překryvné soubory - tzv. </a:t>
            </a:r>
            <a:r>
              <a:rPr lang="cs-CZ" sz="2200" dirty="0" err="1">
                <a:solidFill>
                  <a:schemeClr val="bg1"/>
                </a:solidFill>
              </a:rPr>
              <a:t>overlaye</a:t>
            </a:r>
            <a:r>
              <a:rPr lang="cs-CZ" sz="2200" dirty="0">
                <a:solidFill>
                  <a:schemeClr val="bg1"/>
                </a:solidFill>
              </a:rPr>
              <a:t>),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BIN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(</a:t>
            </a:r>
            <a:r>
              <a:rPr lang="cs-CZ" sz="2200" dirty="0" err="1">
                <a:solidFill>
                  <a:schemeClr val="bg1"/>
                </a:solidFill>
              </a:rPr>
              <a:t>binárné</a:t>
            </a:r>
            <a:r>
              <a:rPr lang="cs-CZ" sz="2200" dirty="0">
                <a:solidFill>
                  <a:schemeClr val="bg1"/>
                </a:solidFill>
              </a:rPr>
              <a:t> soubory) a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(systémové soubory, příp. ovladače zařízení - drivery).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Lze je členit na </a:t>
            </a:r>
            <a:r>
              <a:rPr lang="cs-CZ" sz="2400" dirty="0">
                <a:solidFill>
                  <a:srgbClr val="FFFF00"/>
                </a:solidFill>
              </a:rPr>
              <a:t>prodlužující viry, </a:t>
            </a:r>
            <a:r>
              <a:rPr lang="cs-CZ" sz="2400" dirty="0" smtClean="0">
                <a:solidFill>
                  <a:srgbClr val="FFFF00"/>
                </a:solidFill>
              </a:rPr>
              <a:t>přepisující </a:t>
            </a:r>
            <a:r>
              <a:rPr lang="cs-CZ" sz="2400" dirty="0">
                <a:solidFill>
                  <a:srgbClr val="FFFF00"/>
                </a:solidFill>
              </a:rPr>
              <a:t>viry, </a:t>
            </a:r>
            <a:r>
              <a:rPr lang="cs-CZ" sz="2400" dirty="0" smtClean="0">
                <a:solidFill>
                  <a:srgbClr val="FFFF00"/>
                </a:solidFill>
              </a:rPr>
              <a:t>tzv</a:t>
            </a:r>
            <a:r>
              <a:rPr lang="cs-CZ" sz="2400" dirty="0">
                <a:solidFill>
                  <a:srgbClr val="FFFF00"/>
                </a:solidFill>
              </a:rPr>
              <a:t>. duplicitní </a:t>
            </a:r>
            <a:r>
              <a:rPr lang="cs-CZ" sz="2400" dirty="0" smtClean="0">
                <a:solidFill>
                  <a:srgbClr val="FFFF00"/>
                </a:solidFill>
              </a:rPr>
              <a:t>viry.</a:t>
            </a:r>
            <a:endParaRPr lang="cs-CZ" sz="2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8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39386" y="1494011"/>
            <a:ext cx="4909078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Stealth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 viry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839386" y="2492896"/>
            <a:ext cx="519711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 Název této skupiny je odvozen z anglického slova "</a:t>
            </a:r>
            <a:r>
              <a:rPr lang="cs-CZ" sz="2200" dirty="0" err="1">
                <a:solidFill>
                  <a:schemeClr val="bg1"/>
                </a:solidFill>
              </a:rPr>
              <a:t>stealth</a:t>
            </a:r>
            <a:r>
              <a:rPr lang="cs-CZ" sz="2200" dirty="0">
                <a:solidFill>
                  <a:schemeClr val="bg1"/>
                </a:solidFill>
              </a:rPr>
              <a:t>", jež označuje </a:t>
            </a:r>
            <a:r>
              <a:rPr lang="cs-CZ" sz="2200" dirty="0">
                <a:solidFill>
                  <a:srgbClr val="FFFF00"/>
                </a:solidFill>
              </a:rPr>
              <a:t>tajnost </a:t>
            </a:r>
            <a:r>
              <a:rPr lang="cs-CZ" sz="2200" dirty="0">
                <a:solidFill>
                  <a:schemeClr val="bg1"/>
                </a:solidFill>
              </a:rPr>
              <a:t>a jehož odvozeniny jsou překládány jako: </a:t>
            </a:r>
            <a:r>
              <a:rPr lang="cs-CZ" sz="2200" dirty="0">
                <a:solidFill>
                  <a:srgbClr val="FFFF00"/>
                </a:solidFill>
              </a:rPr>
              <a:t>krást, potají si vzít, vplížit se, přebrat</a:t>
            </a:r>
            <a:r>
              <a:rPr lang="cs-CZ" sz="2200" dirty="0">
                <a:solidFill>
                  <a:schemeClr val="bg1"/>
                </a:solidFill>
              </a:rPr>
              <a:t> apod.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To </a:t>
            </a:r>
            <a:r>
              <a:rPr lang="cs-CZ" sz="2200" dirty="0">
                <a:solidFill>
                  <a:schemeClr val="bg1"/>
                </a:solidFill>
              </a:rPr>
              <a:t>vše velice výstižně charakterizuje hlavní rys těchto virů - schopnost maskovat svoji přítomnost na počítači před uživatelovým zjištěním.</a:t>
            </a:r>
          </a:p>
        </p:txBody>
      </p:sp>
    </p:spTree>
    <p:extLst>
      <p:ext uri="{BB962C8B-B14F-4D97-AF65-F5344CB8AC3E}">
        <p14:creationId xmlns:p14="http://schemas.microsoft.com/office/powerpoint/2010/main" val="27056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39386" y="1494011"/>
            <a:ext cx="4909078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Polymorfní viry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839386" y="2204864"/>
            <a:ext cx="5197110" cy="34470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Polymorfní viry se svým chováním podobají </a:t>
            </a:r>
            <a:r>
              <a:rPr lang="cs-CZ" sz="2200" dirty="0" err="1">
                <a:solidFill>
                  <a:schemeClr val="bg1"/>
                </a:solidFill>
              </a:rPr>
              <a:t>stealth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virům.</a:t>
            </a:r>
          </a:p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Hlavní charakteristický znak této skupiny je skutečnost, že </a:t>
            </a:r>
            <a:r>
              <a:rPr lang="cs-CZ" sz="2200" dirty="0">
                <a:solidFill>
                  <a:srgbClr val="FFFF00"/>
                </a:solidFill>
              </a:rPr>
              <a:t>žádné ze dvou kopií virového těla nejsou totožné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Polymorfní </a:t>
            </a:r>
            <a:r>
              <a:rPr lang="cs-CZ" sz="2200" dirty="0">
                <a:solidFill>
                  <a:schemeClr val="bg1"/>
                </a:solidFill>
              </a:rPr>
              <a:t>viry v prvé řadě demonstrují omezenost klasických antivirových </a:t>
            </a:r>
            <a:r>
              <a:rPr lang="cs-CZ" sz="2200" dirty="0" err="1">
                <a:solidFill>
                  <a:schemeClr val="bg1"/>
                </a:solidFill>
              </a:rPr>
              <a:t>scanerů</a:t>
            </a:r>
            <a:r>
              <a:rPr lang="cs-CZ" sz="2200" dirty="0">
                <a:solidFill>
                  <a:schemeClr val="bg1"/>
                </a:solidFill>
              </a:rPr>
              <a:t>, pracujících na principu charakteristických řetězců, které je nedokáží odhalit. </a:t>
            </a:r>
          </a:p>
        </p:txBody>
      </p:sp>
    </p:spTree>
    <p:extLst>
      <p:ext uri="{BB962C8B-B14F-4D97-AF65-F5344CB8AC3E}">
        <p14:creationId xmlns:p14="http://schemas.microsoft.com/office/powerpoint/2010/main" val="2818768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9720" y="1494011"/>
            <a:ext cx="4978744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Rezidentní viry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769720" y="2196291"/>
            <a:ext cx="51947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Je přítomen v paměti - je rezidentní - a může tak neustále ovlivňovat činnost počítače.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Velkou </a:t>
            </a:r>
            <a:r>
              <a:rPr lang="cs-CZ" sz="2200" dirty="0">
                <a:solidFill>
                  <a:schemeClr val="bg1"/>
                </a:solidFill>
              </a:rPr>
              <a:t>výhodou rezidentního viru je, že si nemusí sám hledat programy vhodné k napadení.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Virus </a:t>
            </a:r>
            <a:r>
              <a:rPr lang="cs-CZ" sz="2200" dirty="0">
                <a:solidFill>
                  <a:schemeClr val="bg1"/>
                </a:solidFill>
              </a:rPr>
              <a:t>stačí sledovat, se kterými soubory uživatel pracuje, a útočit na ně.</a:t>
            </a:r>
          </a:p>
        </p:txBody>
      </p:sp>
    </p:spTree>
    <p:extLst>
      <p:ext uri="{BB962C8B-B14F-4D97-AF65-F5344CB8AC3E}">
        <p14:creationId xmlns:p14="http://schemas.microsoft.com/office/powerpoint/2010/main" val="372601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9720" y="1494011"/>
            <a:ext cx="4978744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Makro viry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973092" y="2402131"/>
            <a:ext cx="4991396" cy="32624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Jedná se o makra, která jsou schopna se kopírovat z dokumentu do dokumentu.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Případně </a:t>
            </a:r>
            <a:r>
              <a:rPr lang="cs-CZ" sz="2200" dirty="0">
                <a:solidFill>
                  <a:schemeClr val="bg1"/>
                </a:solidFill>
              </a:rPr>
              <a:t>i ovládat systém.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Šíří </a:t>
            </a:r>
            <a:r>
              <a:rPr lang="cs-CZ" sz="2200" dirty="0">
                <a:solidFill>
                  <a:schemeClr val="bg1"/>
                </a:solidFill>
              </a:rPr>
              <a:t>se v dokumentech kancelářských balíků.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dnešní době se tyto viry příliš nevyskytují, jelikož balíky již mají ochranu proti neautorizovanému spuštění maker.</a:t>
            </a:r>
          </a:p>
        </p:txBody>
      </p:sp>
    </p:spTree>
    <p:extLst>
      <p:ext uri="{BB962C8B-B14F-4D97-AF65-F5344CB8AC3E}">
        <p14:creationId xmlns:p14="http://schemas.microsoft.com/office/powerpoint/2010/main" val="134207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9720" y="1494011"/>
            <a:ext cx="4978744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Přepisující viry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769720" y="2204864"/>
            <a:ext cx="51947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Při napadení přepíše část těla oběti vlastním kódem.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Takto </a:t>
            </a:r>
            <a:r>
              <a:rPr lang="cs-CZ" sz="2200" dirty="0">
                <a:solidFill>
                  <a:schemeClr val="bg1"/>
                </a:solidFill>
              </a:rPr>
              <a:t>napadené programy jsou nenávratně zničeny a nejsou kromě dalšího šíření viru schopny žádné jiné činnosti, což je podezřelé i velmi otrlým uživatelům.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Díky </a:t>
            </a:r>
            <a:r>
              <a:rPr lang="cs-CZ" sz="2200" dirty="0">
                <a:solidFill>
                  <a:schemeClr val="bg1"/>
                </a:solidFill>
              </a:rPr>
              <a:t>tomu je šíření těchto virů krajně nepravděpodobné.</a:t>
            </a:r>
          </a:p>
        </p:txBody>
      </p:sp>
    </p:spTree>
    <p:extLst>
      <p:ext uri="{BB962C8B-B14F-4D97-AF65-F5344CB8AC3E}">
        <p14:creationId xmlns:p14="http://schemas.microsoft.com/office/powerpoint/2010/main" val="70540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9720" y="1494011"/>
            <a:ext cx="4978744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Vir přímé akce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995936" y="2276872"/>
            <a:ext cx="4896544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Primitivní souborový virus.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Jakmile </a:t>
            </a:r>
            <a:r>
              <a:rPr lang="cs-CZ" sz="2200" dirty="0">
                <a:solidFill>
                  <a:schemeClr val="bg1"/>
                </a:solidFill>
              </a:rPr>
              <a:t>je spuštěn, tak vykoná vše, co chtěl a skončí.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Typicky </a:t>
            </a:r>
            <a:r>
              <a:rPr lang="cs-CZ" sz="2200" dirty="0">
                <a:solidFill>
                  <a:schemeClr val="bg1"/>
                </a:solidFill>
              </a:rPr>
              <a:t>přepisující viry patří většinou do této kategorie. </a:t>
            </a:r>
          </a:p>
        </p:txBody>
      </p:sp>
    </p:spTree>
    <p:extLst>
      <p:ext uri="{BB962C8B-B14F-4D97-AF65-F5344CB8AC3E}">
        <p14:creationId xmlns:p14="http://schemas.microsoft.com/office/powerpoint/2010/main" val="162459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9720" y="1494011"/>
            <a:ext cx="4978744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Doprovodný vir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973092" y="2348880"/>
            <a:ext cx="4919388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Virus, který nezapisuje svůj kód přímo do napadeného EXE souboru, ale vytváří stínový soubor stejného jména s příponou COM.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Využívají </a:t>
            </a:r>
            <a:r>
              <a:rPr lang="cs-CZ" sz="2200" dirty="0">
                <a:solidFill>
                  <a:schemeClr val="bg1"/>
                </a:solidFill>
              </a:rPr>
              <a:t>tak vlastnosti MS–</a:t>
            </a:r>
            <a:r>
              <a:rPr lang="cs-CZ" sz="2200" dirty="0" err="1">
                <a:solidFill>
                  <a:schemeClr val="bg1"/>
                </a:solidFill>
              </a:rPr>
              <a:t>DOSu</a:t>
            </a:r>
            <a:r>
              <a:rPr lang="cs-CZ" sz="2200" dirty="0">
                <a:solidFill>
                  <a:schemeClr val="bg1"/>
                </a:solidFill>
              </a:rPr>
              <a:t>, který při spouštění dává COM souborům přednost.</a:t>
            </a:r>
          </a:p>
        </p:txBody>
      </p:sp>
    </p:spTree>
    <p:extLst>
      <p:ext uri="{BB962C8B-B14F-4D97-AF65-F5344CB8AC3E}">
        <p14:creationId xmlns:p14="http://schemas.microsoft.com/office/powerpoint/2010/main" val="54362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3930" y="1450699"/>
            <a:ext cx="775790" cy="3845850"/>
          </a:xfrm>
          <a:prstGeom prst="rect">
            <a:avLst/>
          </a:prstGeom>
          <a:noFill/>
        </p:spPr>
        <p:txBody>
          <a:bodyPr vert="wordArtVert" wrap="square" rtlCol="0" anchor="ctr" anchorCtr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0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DRUHY</a:t>
            </a:r>
            <a:endParaRPr lang="cs-CZ" sz="40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69720" y="1494011"/>
            <a:ext cx="4978744" cy="523220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man Old Style" pitchFamily="18" charset="0"/>
              </a:rPr>
              <a:t>Multipartitní viry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69" y="3373624"/>
            <a:ext cx="2711395" cy="290831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973092" y="2204864"/>
            <a:ext cx="491938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Tento druh vznikl sloučením </a:t>
            </a:r>
            <a:r>
              <a:rPr lang="cs-CZ" sz="2200" dirty="0" err="1">
                <a:solidFill>
                  <a:schemeClr val="bg1"/>
                </a:solidFill>
              </a:rPr>
              <a:t>bootovacích</a:t>
            </a:r>
            <a:r>
              <a:rPr lang="cs-CZ" sz="2200" dirty="0">
                <a:solidFill>
                  <a:schemeClr val="bg1"/>
                </a:solidFill>
              </a:rPr>
              <a:t> a souborových virů.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err="1" smtClean="0">
                <a:solidFill>
                  <a:schemeClr val="bg1"/>
                </a:solidFill>
              </a:rPr>
              <a:t>Miltipartitní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virus se vyznačuje schopností infikovat jak zaváděcí sektor disku či diskety tak i spustitelný soubor.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Prvním </a:t>
            </a:r>
            <a:r>
              <a:rPr lang="cs-CZ" sz="2200" dirty="0">
                <a:solidFill>
                  <a:schemeClr val="bg1"/>
                </a:solidFill>
              </a:rPr>
              <a:t>virem, který byl schopen infikovat jak soubor, tak i </a:t>
            </a:r>
            <a:r>
              <a:rPr lang="cs-CZ" sz="2200" dirty="0" err="1">
                <a:solidFill>
                  <a:schemeClr val="bg1"/>
                </a:solidFill>
              </a:rPr>
              <a:t>boot</a:t>
            </a:r>
            <a:r>
              <a:rPr lang="cs-CZ" sz="2200" dirty="0">
                <a:solidFill>
                  <a:schemeClr val="bg1"/>
                </a:solidFill>
              </a:rPr>
              <a:t> sektor, byl zřejmě virus </a:t>
            </a:r>
            <a:r>
              <a:rPr lang="cs-CZ" sz="22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Ghost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5138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OTÁZKA</a:t>
            </a:r>
          </a:p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5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JAK NA VIRY?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59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76532" y="2213574"/>
            <a:ext cx="5915948" cy="4239761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Antivirový program (zkráceně antivir) je počítačový software, který slouží k identifikaci, odstraňování a eliminaci počítačových virů a jiného škodlivého software (</a:t>
            </a:r>
            <a:r>
              <a:rPr lang="cs-CZ" sz="2200" dirty="0" err="1">
                <a:solidFill>
                  <a:schemeClr val="bg1"/>
                </a:solidFill>
              </a:rPr>
              <a:t>malware</a:t>
            </a:r>
            <a:r>
              <a:rPr lang="cs-CZ" sz="2200" dirty="0">
                <a:solidFill>
                  <a:schemeClr val="bg1"/>
                </a:solidFill>
              </a:rPr>
              <a:t>).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K </a:t>
            </a:r>
            <a:r>
              <a:rPr lang="cs-CZ" sz="2200" dirty="0">
                <a:solidFill>
                  <a:schemeClr val="bg1"/>
                </a:solidFill>
              </a:rPr>
              <a:t>zajištění této úlohy se používají dvě odlišné </a:t>
            </a:r>
            <a:r>
              <a:rPr lang="cs-CZ" sz="2200" dirty="0" smtClean="0">
                <a:solidFill>
                  <a:schemeClr val="bg1"/>
                </a:solidFill>
              </a:rPr>
              <a:t>techniky.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Úspěšnost </a:t>
            </a:r>
            <a:r>
              <a:rPr lang="cs-CZ" sz="2200" dirty="0">
                <a:solidFill>
                  <a:schemeClr val="bg1"/>
                </a:solidFill>
              </a:rPr>
              <a:t>závisí na schopnostech antivirového programu a aktuálnosti databáze počítačových virů.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Aktuální </a:t>
            </a:r>
            <a:r>
              <a:rPr lang="cs-CZ" sz="2200" dirty="0">
                <a:solidFill>
                  <a:schemeClr val="bg1"/>
                </a:solidFill>
              </a:rPr>
              <a:t>virové databáze se dnes nejčastěji stahují z Internetu.</a:t>
            </a:r>
            <a:endParaRPr lang="cs-CZ" sz="2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18" y="1628800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Antivirové programy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A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28" y="2937342"/>
            <a:ext cx="923925" cy="8763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49625"/>
            <a:ext cx="923925" cy="8763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69160"/>
            <a:ext cx="923925" cy="92392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628" y="5445224"/>
            <a:ext cx="923925" cy="8763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1869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88630" y="1484784"/>
            <a:ext cx="6372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Antivirové programy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154251"/>
            <a:ext cx="885698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Microsoft </a:t>
            </a:r>
            <a:r>
              <a:rPr lang="cs-CZ" sz="2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Security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Essentials </a:t>
            </a:r>
            <a:r>
              <a:rPr lang="cs-CZ" sz="2000" dirty="0">
                <a:solidFill>
                  <a:schemeClr val="bg1"/>
                </a:solidFill>
              </a:rPr>
              <a:t>– bezplatný antivirus i pro menší podniky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Avira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antivirus </a:t>
            </a:r>
            <a:r>
              <a:rPr lang="cs-CZ" sz="2000" dirty="0">
                <a:solidFill>
                  <a:schemeClr val="bg1"/>
                </a:solidFill>
              </a:rPr>
              <a:t>– antivirus německé produkce, vydáván v několika verzích včetně FREE verze ke stažení.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AVG </a:t>
            </a:r>
            <a:r>
              <a:rPr lang="cs-CZ" sz="2000" dirty="0">
                <a:solidFill>
                  <a:schemeClr val="bg1"/>
                </a:solidFill>
              </a:rPr>
              <a:t>– antivirový systém od české firmy AVG Technologies (dříve </a:t>
            </a:r>
            <a:r>
              <a:rPr lang="cs-CZ" sz="2000" dirty="0" err="1">
                <a:solidFill>
                  <a:schemeClr val="bg1"/>
                </a:solidFill>
              </a:rPr>
              <a:t>Grisoft</a:t>
            </a:r>
            <a:r>
              <a:rPr lang="cs-CZ" sz="2000" dirty="0">
                <a:solidFill>
                  <a:schemeClr val="bg1"/>
                </a:solidFill>
              </a:rPr>
              <a:t>). AVG prochází různými nezávislými testy, pravidelnými certifikacemi a obdržel řadu významných ocenění.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Norton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AntiVirus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>
                <a:solidFill>
                  <a:schemeClr val="bg1"/>
                </a:solidFill>
              </a:rPr>
              <a:t>– produkt firmy Symantec pro domácí uživatele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ESET 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NOD32 Antivirus </a:t>
            </a:r>
            <a:r>
              <a:rPr lang="cs-CZ" sz="2000" dirty="0">
                <a:solidFill>
                  <a:schemeClr val="bg1"/>
                </a:solidFill>
              </a:rPr>
              <a:t>– slovenský komerční antivirový program, který byl magazínem Virus Bulletin již mnohokrát oceněn jako nejlepší antivir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McAfee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Antivirus </a:t>
            </a:r>
            <a:r>
              <a:rPr lang="cs-CZ" sz="2000" dirty="0">
                <a:solidFill>
                  <a:schemeClr val="bg1"/>
                </a:solidFill>
              </a:rPr>
              <a:t>– klasický antivirový produkt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Kaspersky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Antivirus </a:t>
            </a:r>
            <a:r>
              <a:rPr lang="cs-CZ" sz="2000" dirty="0">
                <a:solidFill>
                  <a:schemeClr val="bg1"/>
                </a:solidFill>
              </a:rPr>
              <a:t>– výrobek ruské společnosti </a:t>
            </a:r>
            <a:r>
              <a:rPr lang="cs-CZ" sz="2000" dirty="0" err="1">
                <a:solidFill>
                  <a:schemeClr val="bg1"/>
                </a:solidFill>
              </a:rPr>
              <a:t>Kaspersky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Labs</a:t>
            </a:r>
            <a:endParaRPr lang="cs-CZ" sz="20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BitDefender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>
                <a:solidFill>
                  <a:schemeClr val="bg1"/>
                </a:solidFill>
              </a:rPr>
              <a:t>– kvalitní antivirový produkt rumunské společnosti </a:t>
            </a:r>
            <a:r>
              <a:rPr lang="cs-CZ" sz="2000" dirty="0" err="1">
                <a:solidFill>
                  <a:schemeClr val="bg1"/>
                </a:solidFill>
              </a:rPr>
              <a:t>SoftWin</a:t>
            </a:r>
            <a:endParaRPr lang="cs-CZ" sz="20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avast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  <a:r>
              <a:rPr lang="cs-CZ" sz="2000" dirty="0">
                <a:solidFill>
                  <a:schemeClr val="bg1"/>
                </a:solidFill>
              </a:rPr>
              <a:t> – český antivirový program od firmy ALWIL Software. Pro domácí nekomerční použití freeware. </a:t>
            </a:r>
            <a:r>
              <a:rPr lang="cs-CZ" sz="2000" dirty="0" err="1" smtClean="0">
                <a:solidFill>
                  <a:schemeClr val="bg1"/>
                </a:solidFill>
              </a:rPr>
              <a:t>Dr.Web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>
                <a:solidFill>
                  <a:schemeClr val="bg1"/>
                </a:solidFill>
              </a:rPr>
              <a:t>– ruský antivirus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Zoner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AntiVirus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2000" dirty="0">
                <a:solidFill>
                  <a:schemeClr val="bg1"/>
                </a:solidFill>
              </a:rPr>
              <a:t>český antivirový systém od společnosti </a:t>
            </a:r>
            <a:r>
              <a:rPr lang="cs-CZ" sz="2000" dirty="0" err="1">
                <a:solidFill>
                  <a:schemeClr val="bg1"/>
                </a:solidFill>
              </a:rPr>
              <a:t>Zoner</a:t>
            </a:r>
            <a:r>
              <a:rPr lang="cs-CZ" sz="20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6797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1484658"/>
            <a:ext cx="6048672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se bránit?</a:t>
            </a:r>
          </a:p>
          <a:p>
            <a:pPr algn="ctr">
              <a:spcAft>
                <a:spcPts val="6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bezpečnostní pravidla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3068960"/>
            <a:ext cx="8873814" cy="295465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>
                <a:solidFill>
                  <a:srgbClr val="FFFF00"/>
                </a:solidFill>
              </a:rPr>
              <a:t>Bod 1. - Zálohování</a:t>
            </a:r>
            <a:r>
              <a:rPr lang="cs-CZ" sz="2200" dirty="0">
                <a:solidFill>
                  <a:srgbClr val="FFFF00"/>
                </a:solidFill>
              </a:rPr>
              <a:t> </a:t>
            </a:r>
            <a:br>
              <a:rPr lang="cs-CZ" sz="2200" dirty="0">
                <a:solidFill>
                  <a:srgbClr val="FFFF00"/>
                </a:solidFill>
              </a:rPr>
            </a:br>
            <a:r>
              <a:rPr lang="cs-CZ" sz="2200" dirty="0">
                <a:solidFill>
                  <a:schemeClr val="bg1"/>
                </a:solidFill>
              </a:rPr>
              <a:t>Je to základní typ ochrany, který vám umožní v případě útoku např. neznámého viru obnovit data (pokud však nebyla zavirována).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 smtClean="0">
                <a:solidFill>
                  <a:srgbClr val="FFFF00"/>
                </a:solidFill>
              </a:rPr>
              <a:t>Bod </a:t>
            </a:r>
            <a:r>
              <a:rPr lang="cs-CZ" sz="2200" b="1" dirty="0">
                <a:solidFill>
                  <a:srgbClr val="FFFF00"/>
                </a:solidFill>
              </a:rPr>
              <a:t>2. - Instalace a pravidelné aktualizace antivirového programu</a:t>
            </a:r>
            <a:r>
              <a:rPr lang="cs-CZ" sz="2200" dirty="0">
                <a:solidFill>
                  <a:schemeClr val="bg1"/>
                </a:solidFill>
              </a:rPr>
              <a:t/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200" dirty="0">
                <a:solidFill>
                  <a:schemeClr val="bg1"/>
                </a:solidFill>
              </a:rPr>
              <a:t>Pořiďte si kvalitní antivirový program</a:t>
            </a:r>
            <a:r>
              <a:rPr lang="cs-CZ" sz="2200" dirty="0" smtClean="0">
                <a:solidFill>
                  <a:schemeClr val="bg1"/>
                </a:solidFill>
              </a:rPr>
              <a:t>..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 smtClean="0">
                <a:solidFill>
                  <a:srgbClr val="FFFF00"/>
                </a:solidFill>
              </a:rPr>
              <a:t>Bod </a:t>
            </a:r>
            <a:r>
              <a:rPr lang="cs-CZ" sz="2200" b="1" dirty="0">
                <a:solidFill>
                  <a:srgbClr val="FFFF00"/>
                </a:solidFill>
              </a:rPr>
              <a:t>3. - Instalace a pravidelné aktualizace firewallu</a:t>
            </a:r>
            <a:r>
              <a:rPr lang="cs-CZ" sz="2200" dirty="0">
                <a:solidFill>
                  <a:srgbClr val="FFFF00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/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Firewall </a:t>
            </a:r>
            <a:r>
              <a:rPr lang="cs-CZ" sz="2200" dirty="0">
                <a:solidFill>
                  <a:schemeClr val="bg1"/>
                </a:solidFill>
              </a:rPr>
              <a:t>vám poskytne filtrovat komunikaci a zajistí tak bezpečnost dat na vašem počítači. </a:t>
            </a:r>
          </a:p>
        </p:txBody>
      </p:sp>
    </p:spTree>
    <p:extLst>
      <p:ext uri="{BB962C8B-B14F-4D97-AF65-F5344CB8AC3E}">
        <p14:creationId xmlns:p14="http://schemas.microsoft.com/office/powerpoint/2010/main" val="144940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1405905"/>
            <a:ext cx="6372200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3200" b="1" dirty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se bránit?</a:t>
            </a:r>
          </a:p>
          <a:p>
            <a:pPr algn="ctr">
              <a:spcAft>
                <a:spcPts val="600"/>
              </a:spcAft>
            </a:pPr>
            <a:r>
              <a:rPr lang="cs-CZ" sz="3200" b="1" dirty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Základní bezpečnostní pravidla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213" y="2549128"/>
            <a:ext cx="8981318" cy="4308872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0" scaled="1"/>
            <a:tileRect/>
          </a:gra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 smtClean="0">
                <a:solidFill>
                  <a:srgbClr val="FFFF00"/>
                </a:solidFill>
              </a:rPr>
              <a:t>Bod </a:t>
            </a:r>
            <a:r>
              <a:rPr lang="cs-CZ" sz="2200" b="1" dirty="0">
                <a:solidFill>
                  <a:srgbClr val="FFFF00"/>
                </a:solidFill>
              </a:rPr>
              <a:t>4. - Instalace a pravidelné aktualizace programu pro vyhledávání </a:t>
            </a:r>
            <a:r>
              <a:rPr lang="cs-CZ" sz="2200" b="1" dirty="0" err="1">
                <a:solidFill>
                  <a:srgbClr val="FFFF00"/>
                </a:solidFill>
              </a:rPr>
              <a:t>spyware</a:t>
            </a:r>
            <a:r>
              <a:rPr lang="cs-CZ" sz="2200" dirty="0">
                <a:solidFill>
                  <a:schemeClr val="bg1"/>
                </a:solidFill>
              </a:rPr>
              <a:t/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200" dirty="0" err="1">
                <a:solidFill>
                  <a:schemeClr val="bg1"/>
                </a:solidFill>
              </a:rPr>
              <a:t>Spyware</a:t>
            </a:r>
            <a:r>
              <a:rPr lang="cs-CZ" sz="2200" dirty="0">
                <a:solidFill>
                  <a:schemeClr val="bg1"/>
                </a:solidFill>
              </a:rPr>
              <a:t> je druh programů, který může odesílat informace z vašeho počítače. </a:t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200" dirty="0">
                <a:solidFill>
                  <a:schemeClr val="bg1"/>
                </a:solidFill>
              </a:rPr>
              <a:t>V současné době patří mezi nejznámější programy v této kategorii </a:t>
            </a:r>
            <a:r>
              <a:rPr lang="cs-CZ" sz="2200" dirty="0" err="1">
                <a:solidFill>
                  <a:schemeClr val="bg1"/>
                </a:solidFill>
              </a:rPr>
              <a:t>PestPatrol</a:t>
            </a:r>
            <a:r>
              <a:rPr lang="cs-CZ" sz="2200" dirty="0">
                <a:solidFill>
                  <a:schemeClr val="bg1"/>
                </a:solidFill>
              </a:rPr>
              <a:t> nebo </a:t>
            </a:r>
            <a:r>
              <a:rPr lang="cs-CZ" sz="2200" dirty="0" err="1">
                <a:solidFill>
                  <a:schemeClr val="bg1"/>
                </a:solidFill>
              </a:rPr>
              <a:t>LavaSoft</a:t>
            </a:r>
            <a:r>
              <a:rPr lang="cs-CZ" sz="2200" dirty="0">
                <a:solidFill>
                  <a:schemeClr val="bg1"/>
                </a:solidFill>
              </a:rPr>
              <a:t> Ad-</a:t>
            </a:r>
            <a:r>
              <a:rPr lang="cs-CZ" sz="2200" dirty="0" err="1">
                <a:solidFill>
                  <a:schemeClr val="bg1"/>
                </a:solidFill>
              </a:rPr>
              <a:t>Aware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>
                <a:solidFill>
                  <a:srgbClr val="FFFF00"/>
                </a:solidFill>
              </a:rPr>
              <a:t>Bod 5. - Přehled o nainstalovaném software</a:t>
            </a:r>
            <a:r>
              <a:rPr lang="cs-CZ" sz="2200" dirty="0">
                <a:solidFill>
                  <a:schemeClr val="bg1"/>
                </a:solidFill>
              </a:rPr>
              <a:t/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200" dirty="0">
                <a:solidFill>
                  <a:schemeClr val="bg1"/>
                </a:solidFill>
              </a:rPr>
              <a:t>Mít přehled o tom, co máte na počítači, také patří do této kategorie. Udržovaný přehled umožní snadněji odhalit konfliktní či podezřelý program, případně vám zjednoduší rekonstrukci stavu počítače po případné havárii.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200" b="1" dirty="0">
                <a:solidFill>
                  <a:srgbClr val="FFFF00"/>
                </a:solidFill>
              </a:rPr>
              <a:t>Bod 6. - V případě problémů kontaktujte odborníky</a:t>
            </a:r>
            <a:endParaRPr lang="cs-CZ" sz="2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11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POČÍTAČOVÉ VIRY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140968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7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DĚKUJI </a:t>
            </a:r>
            <a:br>
              <a:rPr lang="cs-CZ" sz="7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</a:br>
            <a:r>
              <a:rPr lang="cs-CZ" sz="7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ook Antiqua" pitchFamily="18" charset="0"/>
              </a:rPr>
              <a:t>ZA POZORNOST</a:t>
            </a:r>
            <a:endParaRPr lang="cs-CZ" sz="7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FC000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5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240"/>
                            </p:stCondLst>
                            <p:childTnLst>
                              <p:par>
                                <p:cTn id="9" presetID="21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594" y="1124744"/>
            <a:ext cx="9036496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PC viry: 2006, Robert Havlíček  </a:t>
            </a:r>
            <a:r>
              <a:rPr lang="cs-CZ" sz="1600" dirty="0" smtClean="0">
                <a:hlinkClick r:id="rId2"/>
              </a:rPr>
              <a:t>http://pcviry.wz.cz/index.html</a:t>
            </a:r>
            <a:r>
              <a:rPr lang="cs-CZ" sz="1600" dirty="0" smtClean="0"/>
              <a:t>, [citováno 29.05.2013]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 Přispěvatelé Wikipedie,</a:t>
            </a:r>
            <a:r>
              <a:rPr lang="cs-CZ" sz="1600" i="1" dirty="0" smtClean="0"/>
              <a:t> Trojský kůň (program)</a:t>
            </a:r>
            <a:r>
              <a:rPr lang="cs-CZ" sz="1600" dirty="0" smtClean="0"/>
              <a:t> [online], Wikipedie: Otevřená encyklopedie, c2013, Datum poslední revize 6. 04. 2013, 09:44 UTC, [citováno 14. 07. 2013] &lt;</a:t>
            </a:r>
            <a:r>
              <a:rPr lang="cs-CZ" sz="1600" dirty="0" smtClean="0">
                <a:hlinkClick r:id="rId3"/>
              </a:rPr>
              <a:t>http://cs.wikipedia.org/w/</a:t>
            </a:r>
            <a:r>
              <a:rPr lang="cs-CZ" sz="1600" dirty="0" err="1" smtClean="0">
                <a:hlinkClick r:id="rId3"/>
              </a:rPr>
              <a:t>index.php?title</a:t>
            </a:r>
            <a:r>
              <a:rPr lang="cs-CZ" sz="1600" dirty="0" smtClean="0">
                <a:hlinkClick r:id="rId3"/>
              </a:rPr>
              <a:t>=Trojsk%C3%BD_k%C5%AF%C5%88_(program)&amp;</a:t>
            </a:r>
            <a:r>
              <a:rPr lang="cs-CZ" sz="1600" dirty="0" err="1" smtClean="0">
                <a:hlinkClick r:id="rId3"/>
              </a:rPr>
              <a:t>oldid</a:t>
            </a:r>
            <a:r>
              <a:rPr lang="cs-CZ" sz="1600" dirty="0" smtClean="0">
                <a:hlinkClick r:id="rId3"/>
              </a:rPr>
              <a:t>=10154058</a:t>
            </a:r>
            <a:r>
              <a:rPr lang="cs-CZ" sz="1600" dirty="0" smtClean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Wikipedie,</a:t>
            </a:r>
            <a:r>
              <a:rPr lang="cs-CZ" sz="1600" i="1" dirty="0" smtClean="0"/>
              <a:t> Antivirový program</a:t>
            </a:r>
            <a:r>
              <a:rPr lang="cs-CZ" sz="1600" dirty="0" smtClean="0"/>
              <a:t> [online], Wikipedie: Otevřená encyklopedie, c2013, Datum poslední revize 29. 06. 2013, 16:53 UTC, [citováno 14. 07. 2013] &lt;</a:t>
            </a:r>
            <a:r>
              <a:rPr lang="cs-CZ" sz="1600" dirty="0" smtClean="0">
                <a:hlinkClick r:id="rId4"/>
              </a:rPr>
              <a:t>http://cs.wikipedia.org/w/</a:t>
            </a:r>
            <a:r>
              <a:rPr lang="cs-CZ" sz="1600" dirty="0" err="1" smtClean="0">
                <a:hlinkClick r:id="rId4"/>
              </a:rPr>
              <a:t>index.php?title</a:t>
            </a:r>
            <a:r>
              <a:rPr lang="cs-CZ" sz="1600" dirty="0" smtClean="0">
                <a:hlinkClick r:id="rId4"/>
              </a:rPr>
              <a:t>=Antivirov%C3%BD_program&amp;oldid=10457731</a:t>
            </a:r>
            <a:r>
              <a:rPr lang="cs-CZ" sz="1600" dirty="0" smtClean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Počítačový virus</a:t>
            </a:r>
            <a:r>
              <a:rPr lang="cs-CZ" sz="1600" dirty="0"/>
              <a:t> [online], Wikipedie: Otevřená encyklopedie, c2013, Datum poslední revize 24. 04. 2013, 12:20 UTC, [citováno 14. </a:t>
            </a:r>
            <a:r>
              <a:rPr lang="cs-CZ" sz="1600" dirty="0" smtClean="0"/>
              <a:t>05.</a:t>
            </a:r>
            <a:r>
              <a:rPr lang="cs-CZ" sz="1600" dirty="0"/>
              <a:t>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=Po%C4%8D%C3%ADta%C4%8Dov%C3%BD_virus&amp;oldid=10242384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z:  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www.viryantiviry.estranky.cz/clanky/pocitacove-viry/deleni-a-druhy-viru.html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Trojský kůň (program)</a:t>
            </a:r>
            <a:r>
              <a:rPr lang="cs-CZ" sz="1600" dirty="0"/>
              <a:t> [online], Wikipedie: Otevřená encyklopedie, c2013, Datum poslední revize 6. 04. 2013, 09:44 UTC, [citováno 14. </a:t>
            </a:r>
            <a:r>
              <a:rPr lang="cs-CZ" sz="1600" smtClean="0"/>
              <a:t>06.</a:t>
            </a:r>
            <a:r>
              <a:rPr lang="cs-CZ" sz="1600" dirty="0"/>
              <a:t> 2013] &lt;</a:t>
            </a:r>
            <a:r>
              <a:rPr lang="cs-CZ" sz="1600" dirty="0">
                <a:hlinkClick r:id="rId3"/>
              </a:rPr>
              <a:t>http://cs.wikipedia.org/w/</a:t>
            </a:r>
            <a:r>
              <a:rPr lang="cs-CZ" sz="1600" dirty="0" err="1">
                <a:hlinkClick r:id="rId3"/>
              </a:rPr>
              <a:t>index.php?title</a:t>
            </a:r>
            <a:r>
              <a:rPr lang="cs-CZ" sz="1600" dirty="0">
                <a:hlinkClick r:id="rId3"/>
              </a:rPr>
              <a:t>=Trojsk%C3%BD_k%C5%AF%C5%88_(program)&amp;</a:t>
            </a:r>
            <a:r>
              <a:rPr lang="cs-CZ" sz="1600" dirty="0" err="1">
                <a:hlinkClick r:id="rId3"/>
              </a:rPr>
              <a:t>oldid</a:t>
            </a:r>
            <a:r>
              <a:rPr lang="cs-CZ" sz="1600" dirty="0">
                <a:hlinkClick r:id="rId3"/>
              </a:rPr>
              <a:t>=10154058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Antivirový program</a:t>
            </a:r>
            <a:r>
              <a:rPr lang="cs-CZ" sz="1600" dirty="0"/>
              <a:t> [online], Wikipedie: Otevřená encyklopedie, c2013, Datum poslední revize 29. 06. 2013, 16:53 UTC, [citováno 14. 07.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=Antivirov%C3%BD_program&amp;oldid=10457731</a:t>
            </a:r>
            <a:r>
              <a:rPr lang="cs-CZ" sz="1600" dirty="0"/>
              <a:t>&gt;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116632"/>
            <a:ext cx="86409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50183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1282</TotalTime>
  <Words>1584</Words>
  <Application>Microsoft Office PowerPoint</Application>
  <PresentationFormat>Předvádění na obrazovce (4:3)</PresentationFormat>
  <Paragraphs>249</Paragraphs>
  <Slides>35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35</vt:i4>
      </vt:variant>
    </vt:vector>
  </HeadingPairs>
  <TitlesOfParts>
    <vt:vector size="39" baseType="lpstr">
      <vt:lpstr>Motiv5</vt:lpstr>
      <vt:lpstr>Technický</vt:lpstr>
      <vt:lpstr>4_Motiv4</vt:lpstr>
      <vt:lpstr>Motiv systému Office</vt:lpstr>
      <vt:lpstr>Prezentace aplikace PowerPoint</vt:lpstr>
      <vt:lpstr>ANOTACE:</vt:lpstr>
      <vt:lpstr>INFORMATIKA pro základní školu</vt:lpstr>
      <vt:lpstr>POČÍTAČOVÝ VIRUS</vt:lpstr>
      <vt:lpstr>Prezentace aplikace PowerPoint</vt:lpstr>
      <vt:lpstr>POČÍTAČOVÉ VIRY</vt:lpstr>
      <vt:lpstr>POČÍTAČOVÉ VIRY</vt:lpstr>
      <vt:lpstr>POČÍTAČOVÉ VIRY</vt:lpstr>
      <vt:lpstr>Prezentace aplikace PowerPoint</vt:lpstr>
      <vt:lpstr>POČÍTAČOVÉ VIRY</vt:lpstr>
      <vt:lpstr>Prezentace aplikace PowerPoint</vt:lpstr>
      <vt:lpstr>POČÍTAČOVÉ VIRY</vt:lpstr>
      <vt:lpstr>POČÍTAČOVÉ VIRY</vt:lpstr>
      <vt:lpstr>Prezentace aplikace PowerPoint</vt:lpstr>
      <vt:lpstr>POČÍTAČOVÉ VIRY</vt:lpstr>
      <vt:lpstr>POČÍTAČOVÉ VIRY</vt:lpstr>
      <vt:lpstr>POČÍTAČOVÉ VIRY</vt:lpstr>
      <vt:lpstr>POČÍTAČOVÉ VIRY</vt:lpstr>
      <vt:lpstr>POČÍTAČOVÉ VIRY</vt:lpstr>
      <vt:lpstr>POČÍTAČOVÉ VIRY</vt:lpstr>
      <vt:lpstr>POČÍTAČOVÉ VIRY</vt:lpstr>
      <vt:lpstr>POČÍTAČOVÉ VIRY</vt:lpstr>
      <vt:lpstr>POČÍTAČOVÉ VIRY</vt:lpstr>
      <vt:lpstr>POČÍTAČOVÉ VIRY</vt:lpstr>
      <vt:lpstr>POČÍTAČOVÉ VIRY</vt:lpstr>
      <vt:lpstr>POČÍTAČOVÉ VIRY</vt:lpstr>
      <vt:lpstr>POČÍTAČOVÉ VIRY</vt:lpstr>
      <vt:lpstr>POČÍTAČOVÉ VIRY</vt:lpstr>
      <vt:lpstr>Prezentace aplikace PowerPoint</vt:lpstr>
      <vt:lpstr>POČÍTAČOVÉ VIRY</vt:lpstr>
      <vt:lpstr>POČÍTAČOVÉ VIRY</vt:lpstr>
      <vt:lpstr>POČÍTAČOVÉ VIRY</vt:lpstr>
      <vt:lpstr>POČÍTAČOVÉ VIRY</vt:lpstr>
      <vt:lpstr>POČÍTAČOVÉ VIRY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60</cp:revision>
  <dcterms:created xsi:type="dcterms:W3CDTF">2012-10-21T06:32:59Z</dcterms:created>
  <dcterms:modified xsi:type="dcterms:W3CDTF">2013-07-26T08:36:20Z</dcterms:modified>
</cp:coreProperties>
</file>