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notesSlides/notesSlide1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wmf" ContentType="image/x-wmf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2"/>
  </p:notesMasterIdLst>
  <p:sldIdLst>
    <p:sldId id="268" r:id="rId2"/>
    <p:sldId id="267" r:id="rId3"/>
    <p:sldId id="256" r:id="rId4"/>
    <p:sldId id="257" r:id="rId5"/>
    <p:sldId id="258" r:id="rId6"/>
    <p:sldId id="259" r:id="rId7"/>
    <p:sldId id="260" r:id="rId8"/>
    <p:sldId id="261" r:id="rId9"/>
    <p:sldId id="262" r:id="rId10"/>
    <p:sldId id="263" r:id="rId11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 xmlns="">
          <a:srgbClr val="FF0000"/>
        </p14:laserClr>
      </p:ext>
      <p:ext uri="{2FDB2607-1784-4EEB-B798-7EB5836EED8A}">
        <p14:showMediaCtrls xmlns:p14="http://schemas.microsoft.com/office/powerpoint/2010/main" xmlns="" val="1"/>
      </p:ext>
    </p:extLst>
  </p:showPr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103" d="100"/>
          <a:sy n="103" d="100"/>
        </p:scale>
        <p:origin x="-204" y="-9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8EE0A8AE-564E-42B8-9E1A-2433CD179FCE}" type="datetimeFigureOut">
              <a:rPr lang="cs-CZ" smtClean="0"/>
              <a:pPr/>
              <a:t>1.10.2013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6899BBC1-4574-4DCF-8806-87FFFB805EC3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379584779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899BBC1-4574-4DCF-8806-87FFFB805EC3}" type="slidenum">
              <a:rPr lang="cs-CZ" smtClean="0"/>
              <a:pPr/>
              <a:t>6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3975451255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7F76A8-0C1D-47E8-B4E0-3F23F38683BB}" type="datetimeFigureOut">
              <a:rPr lang="cs-CZ" smtClean="0"/>
              <a:pPr/>
              <a:t>1.10.2013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F0E201C-2CF5-4B7C-8CF1-D9AD8BDB9DAD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322107831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7F76A8-0C1D-47E8-B4E0-3F23F38683BB}" type="datetimeFigureOut">
              <a:rPr lang="cs-CZ" smtClean="0"/>
              <a:pPr/>
              <a:t>1.10.2013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F0E201C-2CF5-4B7C-8CF1-D9AD8BDB9DAD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75602260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7F76A8-0C1D-47E8-B4E0-3F23F38683BB}" type="datetimeFigureOut">
              <a:rPr lang="cs-CZ" smtClean="0"/>
              <a:pPr/>
              <a:t>1.10.2013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F0E201C-2CF5-4B7C-8CF1-D9AD8BDB9DAD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215711566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7F76A8-0C1D-47E8-B4E0-3F23F38683BB}" type="datetimeFigureOut">
              <a:rPr lang="cs-CZ" smtClean="0"/>
              <a:pPr/>
              <a:t>1.10.2013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F0E201C-2CF5-4B7C-8CF1-D9AD8BDB9DAD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88334566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7F76A8-0C1D-47E8-B4E0-3F23F38683BB}" type="datetimeFigureOut">
              <a:rPr lang="cs-CZ" smtClean="0"/>
              <a:pPr/>
              <a:t>1.10.2013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F0E201C-2CF5-4B7C-8CF1-D9AD8BDB9DAD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246264237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7F76A8-0C1D-47E8-B4E0-3F23F38683BB}" type="datetimeFigureOut">
              <a:rPr lang="cs-CZ" smtClean="0"/>
              <a:pPr/>
              <a:t>1.10.2013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F0E201C-2CF5-4B7C-8CF1-D9AD8BDB9DAD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297396717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7F76A8-0C1D-47E8-B4E0-3F23F38683BB}" type="datetimeFigureOut">
              <a:rPr lang="cs-CZ" smtClean="0"/>
              <a:pPr/>
              <a:t>1.10.2013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F0E201C-2CF5-4B7C-8CF1-D9AD8BDB9DAD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76852646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7F76A8-0C1D-47E8-B4E0-3F23F38683BB}" type="datetimeFigureOut">
              <a:rPr lang="cs-CZ" smtClean="0"/>
              <a:pPr/>
              <a:t>1.10.2013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F0E201C-2CF5-4B7C-8CF1-D9AD8BDB9DAD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12869758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7F76A8-0C1D-47E8-B4E0-3F23F38683BB}" type="datetimeFigureOut">
              <a:rPr lang="cs-CZ" smtClean="0"/>
              <a:pPr/>
              <a:t>1.10.2013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F0E201C-2CF5-4B7C-8CF1-D9AD8BDB9DAD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325425684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7F76A8-0C1D-47E8-B4E0-3F23F38683BB}" type="datetimeFigureOut">
              <a:rPr lang="cs-CZ" smtClean="0"/>
              <a:pPr/>
              <a:t>1.10.2013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F0E201C-2CF5-4B7C-8CF1-D9AD8BDB9DAD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138196494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7F76A8-0C1D-47E8-B4E0-3F23F38683BB}" type="datetimeFigureOut">
              <a:rPr lang="cs-CZ" smtClean="0"/>
              <a:pPr/>
              <a:t>1.10.2013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F0E201C-2CF5-4B7C-8CF1-D9AD8BDB9DAD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260615190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87F76A8-0C1D-47E8-B4E0-3F23F38683BB}" type="datetimeFigureOut">
              <a:rPr lang="cs-CZ" smtClean="0"/>
              <a:pPr/>
              <a:t>1.10.2013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F0E201C-2CF5-4B7C-8CF1-D9AD8BDB9DAD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215278283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wmf"/><Relationship Id="rId2" Type="http://schemas.openxmlformats.org/officeDocument/2006/relationships/image" Target="../media/image2.wmf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wmf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7.wmf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13.wmf"/><Relationship Id="rId3" Type="http://schemas.openxmlformats.org/officeDocument/2006/relationships/image" Target="../media/image8.png"/><Relationship Id="rId7" Type="http://schemas.openxmlformats.org/officeDocument/2006/relationships/image" Target="../media/image12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1.png"/><Relationship Id="rId5" Type="http://schemas.openxmlformats.org/officeDocument/2006/relationships/image" Target="../media/image10.png"/><Relationship Id="rId4" Type="http://schemas.openxmlformats.org/officeDocument/2006/relationships/image" Target="../media/image9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7.wmf"/><Relationship Id="rId4" Type="http://schemas.openxmlformats.org/officeDocument/2006/relationships/image" Target="../media/image16.wmf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3.wmf"/><Relationship Id="rId5" Type="http://schemas.openxmlformats.org/officeDocument/2006/relationships/image" Target="../media/image21.png"/><Relationship Id="rId4" Type="http://schemas.openxmlformats.org/officeDocument/2006/relationships/image" Target="../media/image20.png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wmf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hyperlink" Target="http://www.office.microsoft.com/" TargetMode="External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2555776" y="548680"/>
            <a:ext cx="3859213" cy="8651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Obdélník 3"/>
          <p:cNvSpPr/>
          <p:nvPr/>
        </p:nvSpPr>
        <p:spPr>
          <a:xfrm>
            <a:off x="1259632" y="1413867"/>
            <a:ext cx="7222194" cy="523220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cs-CZ" b="1" dirty="0" smtClean="0">
                <a:solidFill>
                  <a:srgbClr val="00B050"/>
                </a:solidFill>
              </a:rPr>
              <a:t>ZÁKLADNÍ ŠKOLA SLOVAN, KROMĚŘÍŽ, PŘÍSPĚVKOVÁ ORGANIZACE</a:t>
            </a:r>
          </a:p>
          <a:p>
            <a:pPr algn="ctr"/>
            <a:r>
              <a:rPr lang="cs-CZ" b="1" dirty="0" smtClean="0">
                <a:solidFill>
                  <a:srgbClr val="00B050"/>
                </a:solidFill>
              </a:rPr>
              <a:t>ZEYEROVA 3354, 767 01 KROMĚŘÍŽ</a:t>
            </a:r>
          </a:p>
          <a:p>
            <a:pPr algn="ctr"/>
            <a:endParaRPr lang="cs-CZ" b="1" dirty="0" smtClean="0">
              <a:solidFill>
                <a:srgbClr val="00B050"/>
              </a:solidFill>
            </a:endParaRPr>
          </a:p>
          <a:p>
            <a:pPr algn="ctr"/>
            <a:r>
              <a:rPr lang="cs-CZ" dirty="0" smtClean="0"/>
              <a:t>projekt v rámci vzdělávacího programu</a:t>
            </a:r>
          </a:p>
          <a:p>
            <a:pPr algn="ctr"/>
            <a:r>
              <a:rPr lang="cs-CZ" dirty="0" smtClean="0"/>
              <a:t>VZDĚLÁNÍ PRO KONKURENCESCHOPNOST</a:t>
            </a:r>
          </a:p>
          <a:p>
            <a:endParaRPr lang="cs-CZ" dirty="0" smtClean="0"/>
          </a:p>
          <a:p>
            <a:pPr algn="ctr"/>
            <a:r>
              <a:rPr lang="cs-CZ" dirty="0" smtClean="0"/>
              <a:t>ŠABLONA ČÍSLO: III/2</a:t>
            </a:r>
          </a:p>
          <a:p>
            <a:pPr algn="ctr"/>
            <a:r>
              <a:rPr lang="cs-CZ" dirty="0" smtClean="0"/>
              <a:t>NÁZEV:  INOVACE A ZKVALITNĚNÍ VÝUKY PROSTŘEDNICTVÍM ICT</a:t>
            </a:r>
          </a:p>
          <a:p>
            <a:endParaRPr lang="cs-CZ" dirty="0" smtClean="0"/>
          </a:p>
          <a:p>
            <a:endParaRPr lang="cs-CZ" dirty="0"/>
          </a:p>
          <a:p>
            <a:r>
              <a:rPr lang="cs-CZ" dirty="0" smtClean="0"/>
              <a:t>PŘEDMĚT: Chemie</a:t>
            </a:r>
          </a:p>
          <a:p>
            <a:r>
              <a:rPr lang="cs-CZ" dirty="0" smtClean="0"/>
              <a:t>ROČNÍK: devátý</a:t>
            </a:r>
          </a:p>
          <a:p>
            <a:r>
              <a:rPr lang="cs-CZ" dirty="0" smtClean="0"/>
              <a:t>TÉMA: Výpočty z chemických rovnic</a:t>
            </a:r>
          </a:p>
          <a:p>
            <a:r>
              <a:rPr lang="cs-CZ" dirty="0" smtClean="0"/>
              <a:t>AUTOR: Mgr. Pavla Krásná</a:t>
            </a:r>
          </a:p>
          <a:p>
            <a:r>
              <a:rPr lang="cs-CZ" dirty="0" smtClean="0"/>
              <a:t>DATUM VYTVOŘENÍ: 9.11. 2011</a:t>
            </a:r>
          </a:p>
          <a:p>
            <a:endParaRPr lang="cs-CZ" dirty="0" smtClean="0"/>
          </a:p>
          <a:p>
            <a:endParaRPr lang="cs-CZ" dirty="0" smtClean="0"/>
          </a:p>
          <a:p>
            <a:pPr algn="ctr"/>
            <a:r>
              <a:rPr lang="cs-CZ" sz="2800" b="1" dirty="0" smtClean="0">
                <a:solidFill>
                  <a:srgbClr val="C00000"/>
                </a:solidFill>
              </a:rPr>
              <a:t>VY_32_INOVACE_21_PK</a:t>
            </a:r>
            <a:endParaRPr lang="cs-CZ" sz="2800" b="1" dirty="0">
              <a:solidFill>
                <a:srgbClr val="C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317933407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323528" y="404664"/>
            <a:ext cx="187220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u="sng" dirty="0" smtClean="0">
                <a:latin typeface="Arial Black" pitchFamily="34" charset="0"/>
              </a:rPr>
              <a:t>Anotace</a:t>
            </a:r>
            <a:endParaRPr lang="cs-CZ" sz="2400" u="sng" dirty="0">
              <a:latin typeface="Arial Black" pitchFamily="34" charset="0"/>
            </a:endParaRPr>
          </a:p>
        </p:txBody>
      </p:sp>
      <p:sp>
        <p:nvSpPr>
          <p:cNvPr id="3" name="TextovéPole 2"/>
          <p:cNvSpPr txBox="1"/>
          <p:nvPr/>
        </p:nvSpPr>
        <p:spPr>
          <a:xfrm>
            <a:off x="327048" y="1137910"/>
            <a:ext cx="7848872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Výukový materiál je určen pro žáky devátého ročníku. Je zpracován jako prezentace v </a:t>
            </a:r>
            <a:r>
              <a:rPr lang="cs-CZ" dirty="0" smtClean="0"/>
              <a:t>P</a:t>
            </a:r>
            <a:r>
              <a:rPr lang="cs-CZ" dirty="0" smtClean="0"/>
              <a:t>owerPointu</a:t>
            </a:r>
            <a:r>
              <a:rPr lang="cs-CZ" dirty="0" smtClean="0"/>
              <a:t>. Obsahuje výklad učiva </a:t>
            </a:r>
            <a:r>
              <a:rPr lang="cs-CZ" b="1" dirty="0" smtClean="0"/>
              <a:t>výpočty z chemických rovnic</a:t>
            </a:r>
            <a:r>
              <a:rPr lang="cs-CZ" dirty="0" smtClean="0"/>
              <a:t> a příklady k procvičení. Je doplněn ukázkovými řešenými příklady a obrázky. Příklady k procvičení  mohou sloužit jako samostatná práce nebo jako domácí úkol. Jsou doplněny výsledky.</a:t>
            </a:r>
            <a:endParaRPr lang="cs-CZ" dirty="0"/>
          </a:p>
        </p:txBody>
      </p:sp>
      <p:sp>
        <p:nvSpPr>
          <p:cNvPr id="4" name="TextovéPole 3"/>
          <p:cNvSpPr txBox="1"/>
          <p:nvPr/>
        </p:nvSpPr>
        <p:spPr>
          <a:xfrm>
            <a:off x="467544" y="3501008"/>
            <a:ext cx="273630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u="sng" dirty="0" smtClean="0">
                <a:latin typeface="Arial Black" pitchFamily="34" charset="0"/>
              </a:rPr>
              <a:t>Pilotáž</a:t>
            </a:r>
            <a:endParaRPr lang="cs-CZ" sz="2400" u="sng" dirty="0">
              <a:latin typeface="Arial Black" pitchFamily="34" charset="0"/>
            </a:endParaRPr>
          </a:p>
        </p:txBody>
      </p:sp>
      <p:sp>
        <p:nvSpPr>
          <p:cNvPr id="6" name="TextovéPole 5"/>
          <p:cNvSpPr txBox="1"/>
          <p:nvPr/>
        </p:nvSpPr>
        <p:spPr>
          <a:xfrm>
            <a:off x="416473" y="4295982"/>
            <a:ext cx="7560840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Materiál byl pilotován v jedné třídě devátého ročníku. Žáci ocenili prezentaci, která vedla k názornějšímu vysvětlení učiva. Žáci díky postupné animaci zvládali řešit dané příklady. Příklady k procvičení byly použity jako domácí úkol. Největší chyby dělali žáci při sestavování chemických rovnic.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93163212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ovéPole 4"/>
          <p:cNvSpPr txBox="1"/>
          <p:nvPr/>
        </p:nvSpPr>
        <p:spPr>
          <a:xfrm>
            <a:off x="323528" y="1955852"/>
            <a:ext cx="8496944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000" dirty="0" smtClean="0">
                <a:solidFill>
                  <a:srgbClr val="FF0000"/>
                </a:solidFill>
                <a:latin typeface="Arial Black" pitchFamily="34" charset="0"/>
              </a:rPr>
              <a:t>Výpočty</a:t>
            </a:r>
            <a:r>
              <a:rPr lang="cs-CZ" sz="4000" dirty="0" smtClean="0">
                <a:latin typeface="Arial Black" pitchFamily="34" charset="0"/>
              </a:rPr>
              <a:t> </a:t>
            </a:r>
            <a:r>
              <a:rPr lang="cs-CZ" sz="4000" dirty="0" smtClean="0">
                <a:solidFill>
                  <a:srgbClr val="FF0000"/>
                </a:solidFill>
                <a:latin typeface="Arial Black" pitchFamily="34" charset="0"/>
              </a:rPr>
              <a:t>z chemických rovnic</a:t>
            </a:r>
            <a:endParaRPr lang="cs-CZ" sz="4000" dirty="0">
              <a:solidFill>
                <a:srgbClr val="FF0000"/>
              </a:solidFill>
              <a:latin typeface="Arial Black" pitchFamily="34" charset="0"/>
            </a:endParaRPr>
          </a:p>
        </p:txBody>
      </p:sp>
      <p:sp>
        <p:nvSpPr>
          <p:cNvPr id="6" name="TextovéPole 5"/>
          <p:cNvSpPr txBox="1"/>
          <p:nvPr/>
        </p:nvSpPr>
        <p:spPr>
          <a:xfrm>
            <a:off x="585071" y="3356992"/>
            <a:ext cx="7992888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dirty="0" smtClean="0">
                <a:latin typeface="Arial Black" pitchFamily="34" charset="0"/>
              </a:rPr>
              <a:t>Pomocí výpočtů z chemických rovnic vypočítáváme hmotnost výchozí látky nebo hmotnost produktu.</a:t>
            </a:r>
            <a:endParaRPr lang="cs-CZ" sz="2800" dirty="0">
              <a:latin typeface="Arial Black" pitchFamily="34" charset="0"/>
            </a:endParaRPr>
          </a:p>
        </p:txBody>
      </p:sp>
      <p:pic>
        <p:nvPicPr>
          <p:cNvPr id="1026" name="Picture 2" descr="C:\Documents and Settings\uzivatel\Local Settings\Temporary Internet Files\Content.IE5\M85UPSMB\MC900404413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755576" y="493201"/>
            <a:ext cx="1201273" cy="110415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1027" name="Picture 3" descr="C:\Documents and Settings\uzivatel\Local Settings\Temporary Internet Files\Content.IE5\M85UPSMB\MC900287065[1].wmf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6516216" y="4775159"/>
            <a:ext cx="1296144" cy="142525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217043479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10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531371" y="836712"/>
            <a:ext cx="72826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dirty="0" smtClean="0">
                <a:latin typeface="Arial Black" pitchFamily="34" charset="0"/>
              </a:rPr>
              <a:t>Při</a:t>
            </a:r>
            <a:endParaRPr lang="cs-CZ" sz="2800" dirty="0">
              <a:latin typeface="Arial Black" pitchFamily="34" charset="0"/>
            </a:endParaRPr>
          </a:p>
        </p:txBody>
      </p:sp>
      <p:sp>
        <p:nvSpPr>
          <p:cNvPr id="3" name="TextovéPole 2"/>
          <p:cNvSpPr txBox="1"/>
          <p:nvPr/>
        </p:nvSpPr>
        <p:spPr>
          <a:xfrm>
            <a:off x="1224360" y="827261"/>
            <a:ext cx="229568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dirty="0" smtClean="0">
                <a:latin typeface="Arial Black" pitchFamily="34" charset="0"/>
              </a:rPr>
              <a:t>výpočtech</a:t>
            </a:r>
            <a:endParaRPr lang="cs-CZ" sz="2800" dirty="0">
              <a:latin typeface="Arial Black" pitchFamily="34" charset="0"/>
            </a:endParaRPr>
          </a:p>
        </p:txBody>
      </p:sp>
      <p:sp>
        <p:nvSpPr>
          <p:cNvPr id="4" name="TextovéPole 3"/>
          <p:cNvSpPr txBox="1"/>
          <p:nvPr/>
        </p:nvSpPr>
        <p:spPr>
          <a:xfrm>
            <a:off x="3430786" y="836710"/>
            <a:ext cx="114121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dirty="0" smtClean="0">
                <a:latin typeface="Arial Black" pitchFamily="34" charset="0"/>
              </a:rPr>
              <a:t>mají</a:t>
            </a:r>
            <a:endParaRPr lang="cs-CZ" sz="2800" dirty="0">
              <a:latin typeface="Arial Black" pitchFamily="34" charset="0"/>
            </a:endParaRPr>
          </a:p>
        </p:txBody>
      </p:sp>
      <p:sp>
        <p:nvSpPr>
          <p:cNvPr id="5" name="TextovéPole 4"/>
          <p:cNvSpPr txBox="1"/>
          <p:nvPr/>
        </p:nvSpPr>
        <p:spPr>
          <a:xfrm>
            <a:off x="4438899" y="836712"/>
            <a:ext cx="175131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dirty="0" smtClean="0">
                <a:latin typeface="Arial Black" pitchFamily="34" charset="0"/>
              </a:rPr>
              <a:t>značný</a:t>
            </a:r>
            <a:endParaRPr lang="cs-CZ" sz="2800" dirty="0">
              <a:latin typeface="Arial Black" pitchFamily="34" charset="0"/>
            </a:endParaRPr>
          </a:p>
        </p:txBody>
      </p:sp>
      <p:sp>
        <p:nvSpPr>
          <p:cNvPr id="6" name="TextovéPole 5"/>
          <p:cNvSpPr txBox="1"/>
          <p:nvPr/>
        </p:nvSpPr>
        <p:spPr>
          <a:xfrm>
            <a:off x="6049691" y="836712"/>
            <a:ext cx="173430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dirty="0" smtClean="0">
                <a:latin typeface="Arial Black" pitchFamily="34" charset="0"/>
              </a:rPr>
              <a:t>význam</a:t>
            </a:r>
            <a:endParaRPr lang="cs-CZ" sz="2800" dirty="0">
              <a:latin typeface="Arial Black" pitchFamily="34" charset="0"/>
            </a:endParaRPr>
          </a:p>
        </p:txBody>
      </p:sp>
      <p:sp>
        <p:nvSpPr>
          <p:cNvPr id="7" name="TextovéPole 6"/>
          <p:cNvSpPr txBox="1"/>
          <p:nvPr/>
        </p:nvSpPr>
        <p:spPr>
          <a:xfrm>
            <a:off x="594358" y="1542109"/>
            <a:ext cx="135732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dirty="0" smtClean="0">
                <a:latin typeface="Arial Black" pitchFamily="34" charset="0"/>
              </a:rPr>
              <a:t>čísla</a:t>
            </a:r>
            <a:endParaRPr lang="cs-CZ" sz="2800" dirty="0">
              <a:latin typeface="Arial Black" pitchFamily="34" charset="0"/>
            </a:endParaRPr>
          </a:p>
        </p:txBody>
      </p:sp>
      <p:sp>
        <p:nvSpPr>
          <p:cNvPr id="8" name="TextovéPole 7"/>
          <p:cNvSpPr txBox="1"/>
          <p:nvPr/>
        </p:nvSpPr>
        <p:spPr>
          <a:xfrm>
            <a:off x="1638475" y="1542109"/>
            <a:ext cx="192541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dirty="0" smtClean="0">
                <a:latin typeface="Arial Black" pitchFamily="34" charset="0"/>
              </a:rPr>
              <a:t>uvedená</a:t>
            </a:r>
            <a:endParaRPr lang="cs-CZ" sz="2800" dirty="0">
              <a:latin typeface="Arial Black" pitchFamily="34" charset="0"/>
            </a:endParaRPr>
          </a:p>
        </p:txBody>
      </p:sp>
      <p:sp>
        <p:nvSpPr>
          <p:cNvPr id="9" name="TextovéPole 8"/>
          <p:cNvSpPr txBox="1"/>
          <p:nvPr/>
        </p:nvSpPr>
        <p:spPr>
          <a:xfrm>
            <a:off x="3563887" y="1542109"/>
            <a:ext cx="151216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dirty="0" smtClean="0">
                <a:latin typeface="Arial Black" pitchFamily="34" charset="0"/>
              </a:rPr>
              <a:t>před</a:t>
            </a:r>
            <a:endParaRPr lang="cs-CZ" sz="2800" dirty="0">
              <a:latin typeface="Arial Black" pitchFamily="34" charset="0"/>
            </a:endParaRPr>
          </a:p>
        </p:txBody>
      </p:sp>
      <p:sp>
        <p:nvSpPr>
          <p:cNvPr id="10" name="TextovéPole 9"/>
          <p:cNvSpPr txBox="1"/>
          <p:nvPr/>
        </p:nvSpPr>
        <p:spPr>
          <a:xfrm>
            <a:off x="4757673" y="1536299"/>
            <a:ext cx="208823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dirty="0" smtClean="0">
                <a:latin typeface="Arial Black" pitchFamily="34" charset="0"/>
              </a:rPr>
              <a:t>značkami</a:t>
            </a:r>
            <a:endParaRPr lang="cs-CZ" sz="2800" dirty="0">
              <a:latin typeface="Arial Black" pitchFamily="34" charset="0"/>
            </a:endParaRPr>
          </a:p>
        </p:txBody>
      </p:sp>
      <p:sp>
        <p:nvSpPr>
          <p:cNvPr id="11" name="TextovéPole 10"/>
          <p:cNvSpPr txBox="1"/>
          <p:nvPr/>
        </p:nvSpPr>
        <p:spPr>
          <a:xfrm>
            <a:off x="6826986" y="1542109"/>
            <a:ext cx="86715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dirty="0" smtClean="0">
                <a:latin typeface="Arial Black" pitchFamily="34" charset="0"/>
              </a:rPr>
              <a:t>a</a:t>
            </a:r>
            <a:endParaRPr lang="cs-CZ" sz="2800" dirty="0">
              <a:latin typeface="Arial Black" pitchFamily="34" charset="0"/>
            </a:endParaRPr>
          </a:p>
        </p:txBody>
      </p:sp>
      <p:sp>
        <p:nvSpPr>
          <p:cNvPr id="12" name="TextovéPole 11"/>
          <p:cNvSpPr txBox="1"/>
          <p:nvPr/>
        </p:nvSpPr>
        <p:spPr>
          <a:xfrm>
            <a:off x="594359" y="2188440"/>
            <a:ext cx="145736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dirty="0" smtClean="0">
                <a:latin typeface="Arial Black" pitchFamily="34" charset="0"/>
              </a:rPr>
              <a:t>vzorci</a:t>
            </a:r>
            <a:endParaRPr lang="cs-CZ" sz="2800" dirty="0">
              <a:latin typeface="Arial Black" pitchFamily="34" charset="0"/>
            </a:endParaRPr>
          </a:p>
        </p:txBody>
      </p:sp>
      <p:sp>
        <p:nvSpPr>
          <p:cNvPr id="13" name="TextovéPole 12"/>
          <p:cNvSpPr txBox="1"/>
          <p:nvPr/>
        </p:nvSpPr>
        <p:spPr>
          <a:xfrm>
            <a:off x="2028980" y="2208738"/>
            <a:ext cx="159233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dirty="0" smtClean="0">
                <a:latin typeface="Arial Black" pitchFamily="34" charset="0"/>
              </a:rPr>
              <a:t>látek</a:t>
            </a:r>
            <a:endParaRPr lang="cs-CZ" sz="2800" dirty="0">
              <a:latin typeface="Arial Black" pitchFamily="34" charset="0"/>
            </a:endParaRPr>
          </a:p>
        </p:txBody>
      </p:sp>
      <p:sp>
        <p:nvSpPr>
          <p:cNvPr id="14" name="TextovéPole 13"/>
          <p:cNvSpPr txBox="1"/>
          <p:nvPr/>
        </p:nvSpPr>
        <p:spPr>
          <a:xfrm>
            <a:off x="3085605" y="2188440"/>
            <a:ext cx="34518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dirty="0" smtClean="0">
                <a:latin typeface="Arial Black" pitchFamily="34" charset="0"/>
              </a:rPr>
              <a:t>.</a:t>
            </a:r>
            <a:endParaRPr lang="cs-CZ" sz="2800" dirty="0">
              <a:latin typeface="Arial Black" pitchFamily="34" charset="0"/>
            </a:endParaRPr>
          </a:p>
        </p:txBody>
      </p:sp>
      <p:sp>
        <p:nvSpPr>
          <p:cNvPr id="15" name="TextovéPole 14"/>
          <p:cNvSpPr txBox="1"/>
          <p:nvPr/>
        </p:nvSpPr>
        <p:spPr>
          <a:xfrm>
            <a:off x="594359" y="2834770"/>
            <a:ext cx="122807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dirty="0" smtClean="0">
                <a:latin typeface="Arial Black" pitchFamily="34" charset="0"/>
              </a:rPr>
              <a:t>Tato</a:t>
            </a:r>
            <a:endParaRPr lang="cs-CZ" sz="2800" dirty="0">
              <a:latin typeface="Arial Black" pitchFamily="34" charset="0"/>
            </a:endParaRPr>
          </a:p>
        </p:txBody>
      </p:sp>
      <p:sp>
        <p:nvSpPr>
          <p:cNvPr id="16" name="TextovéPole 15"/>
          <p:cNvSpPr txBox="1"/>
          <p:nvPr/>
        </p:nvSpPr>
        <p:spPr>
          <a:xfrm>
            <a:off x="1615550" y="2828962"/>
            <a:ext cx="113332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dirty="0" smtClean="0">
                <a:latin typeface="Arial Black" pitchFamily="34" charset="0"/>
              </a:rPr>
              <a:t>čísla</a:t>
            </a:r>
            <a:endParaRPr lang="cs-CZ" sz="3600" dirty="0">
              <a:latin typeface="Arial Black" pitchFamily="34" charset="0"/>
            </a:endParaRPr>
          </a:p>
        </p:txBody>
      </p:sp>
      <p:sp>
        <p:nvSpPr>
          <p:cNvPr id="17" name="TextovéPole 16"/>
          <p:cNvSpPr txBox="1"/>
          <p:nvPr/>
        </p:nvSpPr>
        <p:spPr>
          <a:xfrm>
            <a:off x="2601181" y="2828962"/>
            <a:ext cx="215649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dirty="0" smtClean="0">
                <a:latin typeface="Arial Black" pitchFamily="34" charset="0"/>
              </a:rPr>
              <a:t>vyjadřují</a:t>
            </a:r>
            <a:endParaRPr lang="cs-CZ" sz="2800" dirty="0">
              <a:latin typeface="Arial Black" pitchFamily="34" charset="0"/>
            </a:endParaRPr>
          </a:p>
        </p:txBody>
      </p:sp>
      <p:sp>
        <p:nvSpPr>
          <p:cNvPr id="18" name="TextovéPole 17"/>
          <p:cNvSpPr txBox="1"/>
          <p:nvPr/>
        </p:nvSpPr>
        <p:spPr>
          <a:xfrm>
            <a:off x="4438900" y="2828961"/>
            <a:ext cx="186129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dirty="0" smtClean="0">
                <a:latin typeface="Arial Black" pitchFamily="34" charset="0"/>
              </a:rPr>
              <a:t>poměry</a:t>
            </a:r>
            <a:endParaRPr lang="cs-CZ" sz="2800" dirty="0">
              <a:latin typeface="Arial Black" pitchFamily="34" charset="0"/>
            </a:endParaRPr>
          </a:p>
        </p:txBody>
      </p:sp>
      <p:sp>
        <p:nvSpPr>
          <p:cNvPr id="19" name="TextovéPole 18"/>
          <p:cNvSpPr txBox="1"/>
          <p:nvPr/>
        </p:nvSpPr>
        <p:spPr>
          <a:xfrm>
            <a:off x="6049691" y="2834770"/>
            <a:ext cx="223224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dirty="0" smtClean="0">
                <a:latin typeface="Arial Black" pitchFamily="34" charset="0"/>
              </a:rPr>
              <a:t>látkových</a:t>
            </a:r>
            <a:endParaRPr lang="cs-CZ" sz="2800" dirty="0">
              <a:latin typeface="Arial Black" pitchFamily="34" charset="0"/>
            </a:endParaRPr>
          </a:p>
        </p:txBody>
      </p:sp>
      <p:sp>
        <p:nvSpPr>
          <p:cNvPr id="20" name="TextovéPole 19"/>
          <p:cNvSpPr txBox="1"/>
          <p:nvPr/>
        </p:nvSpPr>
        <p:spPr>
          <a:xfrm>
            <a:off x="610320" y="3467406"/>
            <a:ext cx="214703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dirty="0" smtClean="0">
                <a:latin typeface="Arial Black" pitchFamily="34" charset="0"/>
              </a:rPr>
              <a:t>množství</a:t>
            </a:r>
            <a:endParaRPr lang="cs-CZ" sz="2800" dirty="0">
              <a:latin typeface="Arial Black" pitchFamily="34" charset="0"/>
            </a:endParaRPr>
          </a:p>
        </p:txBody>
      </p:sp>
      <p:sp>
        <p:nvSpPr>
          <p:cNvPr id="21" name="TextovéPole 20"/>
          <p:cNvSpPr txBox="1"/>
          <p:nvPr/>
        </p:nvSpPr>
        <p:spPr>
          <a:xfrm>
            <a:off x="2483768" y="3485942"/>
            <a:ext cx="370644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dirty="0">
                <a:latin typeface="Arial Black" pitchFamily="34" charset="0"/>
              </a:rPr>
              <a:t>v</a:t>
            </a:r>
            <a:r>
              <a:rPr lang="cs-CZ" sz="2800" dirty="0" smtClean="0">
                <a:latin typeface="Arial Black" pitchFamily="34" charset="0"/>
              </a:rPr>
              <a:t>ýchozích látek</a:t>
            </a:r>
            <a:endParaRPr lang="cs-CZ" sz="2800" dirty="0">
              <a:latin typeface="Arial Black" pitchFamily="34" charset="0"/>
            </a:endParaRPr>
          </a:p>
        </p:txBody>
      </p:sp>
      <p:sp>
        <p:nvSpPr>
          <p:cNvPr id="22" name="TextovéPole 21"/>
          <p:cNvSpPr txBox="1"/>
          <p:nvPr/>
        </p:nvSpPr>
        <p:spPr>
          <a:xfrm>
            <a:off x="5706889" y="3475292"/>
            <a:ext cx="68560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dirty="0" smtClean="0">
                <a:latin typeface="Arial Black" pitchFamily="34" charset="0"/>
              </a:rPr>
              <a:t>a</a:t>
            </a:r>
            <a:endParaRPr lang="cs-CZ" sz="2800" dirty="0">
              <a:latin typeface="Arial Black" pitchFamily="34" charset="0"/>
            </a:endParaRPr>
          </a:p>
        </p:txBody>
      </p:sp>
      <p:sp>
        <p:nvSpPr>
          <p:cNvPr id="23" name="TextovéPole 22"/>
          <p:cNvSpPr txBox="1"/>
          <p:nvPr/>
        </p:nvSpPr>
        <p:spPr>
          <a:xfrm>
            <a:off x="6049691" y="3475291"/>
            <a:ext cx="223224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dirty="0">
                <a:latin typeface="Arial Black" pitchFamily="34" charset="0"/>
              </a:rPr>
              <a:t>p</a:t>
            </a:r>
            <a:r>
              <a:rPr lang="cs-CZ" sz="2800" dirty="0" smtClean="0">
                <a:latin typeface="Arial Black" pitchFamily="34" charset="0"/>
              </a:rPr>
              <a:t>roduktů,</a:t>
            </a:r>
            <a:endParaRPr lang="cs-CZ" sz="2800" dirty="0">
              <a:latin typeface="Arial Black" pitchFamily="34" charset="0"/>
            </a:endParaRPr>
          </a:p>
        </p:txBody>
      </p:sp>
      <p:sp>
        <p:nvSpPr>
          <p:cNvPr id="24" name="TextovéPole 23"/>
          <p:cNvSpPr txBox="1"/>
          <p:nvPr/>
        </p:nvSpPr>
        <p:spPr>
          <a:xfrm>
            <a:off x="624763" y="4251872"/>
            <a:ext cx="265384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dirty="0">
                <a:latin typeface="Arial Black" pitchFamily="34" charset="0"/>
              </a:rPr>
              <a:t>n</a:t>
            </a:r>
            <a:r>
              <a:rPr lang="cs-CZ" sz="2800" dirty="0" smtClean="0">
                <a:latin typeface="Arial Black" pitchFamily="34" charset="0"/>
              </a:rPr>
              <a:t>azývají se</a:t>
            </a:r>
            <a:endParaRPr lang="cs-CZ" sz="2800" dirty="0">
              <a:latin typeface="Arial Black" pitchFamily="34" charset="0"/>
            </a:endParaRPr>
          </a:p>
        </p:txBody>
      </p:sp>
      <p:sp>
        <p:nvSpPr>
          <p:cNvPr id="25" name="TextovéPole 24"/>
          <p:cNvSpPr txBox="1"/>
          <p:nvPr/>
        </p:nvSpPr>
        <p:spPr>
          <a:xfrm>
            <a:off x="3006364" y="4251872"/>
            <a:ext cx="588611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dirty="0">
                <a:solidFill>
                  <a:srgbClr val="0070C0"/>
                </a:solidFill>
                <a:latin typeface="Arial Black" pitchFamily="34" charset="0"/>
              </a:rPr>
              <a:t>s</a:t>
            </a:r>
            <a:r>
              <a:rPr lang="cs-CZ" sz="2800" dirty="0" smtClean="0">
                <a:solidFill>
                  <a:srgbClr val="0070C0"/>
                </a:solidFill>
                <a:latin typeface="Arial Black" pitchFamily="34" charset="0"/>
              </a:rPr>
              <a:t>techiometrické koeficienty.</a:t>
            </a:r>
            <a:endParaRPr lang="cs-CZ" sz="2800" dirty="0">
              <a:solidFill>
                <a:srgbClr val="0070C0"/>
              </a:solidFill>
              <a:latin typeface="Arial Black" pitchFamily="34" charset="0"/>
            </a:endParaRPr>
          </a:p>
        </p:txBody>
      </p:sp>
      <p:sp>
        <p:nvSpPr>
          <p:cNvPr id="26" name="TextovéPole 25"/>
          <p:cNvSpPr txBox="1"/>
          <p:nvPr/>
        </p:nvSpPr>
        <p:spPr>
          <a:xfrm>
            <a:off x="755576" y="5373216"/>
            <a:ext cx="482453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dirty="0" smtClean="0">
                <a:solidFill>
                  <a:srgbClr val="0070C0"/>
                </a:solidFill>
                <a:latin typeface="Arial Black" pitchFamily="34" charset="0"/>
              </a:rPr>
              <a:t>2</a:t>
            </a:r>
            <a:r>
              <a:rPr lang="cs-CZ" sz="2800" dirty="0" smtClean="0">
                <a:latin typeface="Arial Black" pitchFamily="34" charset="0"/>
              </a:rPr>
              <a:t> Mg + O</a:t>
            </a:r>
            <a:r>
              <a:rPr lang="cs-CZ" sz="2800" baseline="-25000" dirty="0" smtClean="0">
                <a:latin typeface="Arial Black" pitchFamily="34" charset="0"/>
              </a:rPr>
              <a:t>2</a:t>
            </a:r>
            <a:r>
              <a:rPr lang="cs-CZ" sz="2800" dirty="0" smtClean="0">
                <a:latin typeface="Arial Black" pitchFamily="34" charset="0"/>
              </a:rPr>
              <a:t>        </a:t>
            </a:r>
            <a:r>
              <a:rPr lang="cs-CZ" sz="2800" dirty="0" smtClean="0">
                <a:solidFill>
                  <a:srgbClr val="0070C0"/>
                </a:solidFill>
                <a:latin typeface="Arial Black" pitchFamily="34" charset="0"/>
              </a:rPr>
              <a:t>2</a:t>
            </a:r>
            <a:r>
              <a:rPr lang="cs-CZ" sz="2800" dirty="0" smtClean="0">
                <a:latin typeface="Arial Black" pitchFamily="34" charset="0"/>
              </a:rPr>
              <a:t> </a:t>
            </a:r>
            <a:r>
              <a:rPr lang="cs-CZ" sz="2800" dirty="0" err="1" smtClean="0">
                <a:latin typeface="Arial Black" pitchFamily="34" charset="0"/>
              </a:rPr>
              <a:t>MgO</a:t>
            </a:r>
            <a:endParaRPr lang="cs-CZ" sz="2800" dirty="0">
              <a:latin typeface="Arial Black" pitchFamily="34" charset="0"/>
            </a:endParaRPr>
          </a:p>
        </p:txBody>
      </p:sp>
      <p:cxnSp>
        <p:nvCxnSpPr>
          <p:cNvPr id="28" name="Přímá spojnice se šipkou 27"/>
          <p:cNvCxnSpPr/>
          <p:nvPr/>
        </p:nvCxnSpPr>
        <p:spPr>
          <a:xfrm>
            <a:off x="3085605" y="5634826"/>
            <a:ext cx="478282" cy="0"/>
          </a:xfrm>
          <a:prstGeom prst="straightConnector1">
            <a:avLst/>
          </a:prstGeom>
          <a:ln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30" name="Přímá spojnice se šipkou 29"/>
          <p:cNvCxnSpPr/>
          <p:nvPr/>
        </p:nvCxnSpPr>
        <p:spPr>
          <a:xfrm flipH="1">
            <a:off x="1043608" y="4775092"/>
            <a:ext cx="2880320" cy="598124"/>
          </a:xfrm>
          <a:prstGeom prst="straightConnector1">
            <a:avLst/>
          </a:prstGeom>
          <a:ln>
            <a:tailEnd type="arrow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32" name="Přímá spojnice se šipkou 31"/>
          <p:cNvCxnSpPr/>
          <p:nvPr/>
        </p:nvCxnSpPr>
        <p:spPr>
          <a:xfrm flipH="1">
            <a:off x="3779912" y="4775092"/>
            <a:ext cx="221480" cy="598124"/>
          </a:xfrm>
          <a:prstGeom prst="straightConnector1">
            <a:avLst/>
          </a:prstGeom>
          <a:ln>
            <a:tailEnd type="arrow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pic>
        <p:nvPicPr>
          <p:cNvPr id="2050" name="Picture 2" descr="C:\Documents and Settings\uzivatel\Local Settings\Temporary Internet Files\Content.IE5\I52SZBGL\MC900440424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6392492" y="5069419"/>
            <a:ext cx="1301645" cy="107244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275022180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2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8" fill="hold">
                      <p:stCondLst>
                        <p:cond delay="indefinite"/>
                      </p:stCondLst>
                      <p:childTnLst>
                        <p:par>
                          <p:cTn id="69" fill="hold">
                            <p:stCondLst>
                              <p:cond delay="0"/>
                            </p:stCondLst>
                            <p:childTnLst>
                              <p:par>
                                <p:cTn id="7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2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3" fill="hold">
                      <p:stCondLst>
                        <p:cond delay="indefinite"/>
                      </p:stCondLst>
                      <p:childTnLst>
                        <p:par>
                          <p:cTn id="74" fill="hold">
                            <p:stCondLst>
                              <p:cond delay="0"/>
                            </p:stCondLst>
                            <p:childTnLst>
                              <p:par>
                                <p:cTn id="7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7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8" fill="hold">
                      <p:stCondLst>
                        <p:cond delay="indefinite"/>
                      </p:stCondLst>
                      <p:childTnLst>
                        <p:par>
                          <p:cTn id="79" fill="hold">
                            <p:stCondLst>
                              <p:cond delay="0"/>
                            </p:stCondLst>
                            <p:childTnLst>
                              <p:par>
                                <p:cTn id="8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2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3" fill="hold">
                      <p:stCondLst>
                        <p:cond delay="indefinite"/>
                      </p:stCondLst>
                      <p:childTnLst>
                        <p:par>
                          <p:cTn id="84" fill="hold">
                            <p:stCondLst>
                              <p:cond delay="0"/>
                            </p:stCondLst>
                            <p:childTnLst>
                              <p:par>
                                <p:cTn id="8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7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8" fill="hold">
                      <p:stCondLst>
                        <p:cond delay="indefinite"/>
                      </p:stCondLst>
                      <p:childTnLst>
                        <p:par>
                          <p:cTn id="89" fill="hold">
                            <p:stCondLst>
                              <p:cond delay="0"/>
                            </p:stCondLst>
                            <p:childTnLst>
                              <p:par>
                                <p:cTn id="9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2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3" fill="hold">
                      <p:stCondLst>
                        <p:cond delay="indefinite"/>
                      </p:stCondLst>
                      <p:childTnLst>
                        <p:par>
                          <p:cTn id="94" fill="hold">
                            <p:stCondLst>
                              <p:cond delay="0"/>
                            </p:stCondLst>
                            <p:childTnLst>
                              <p:par>
                                <p:cTn id="9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7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8" fill="hold">
                      <p:stCondLst>
                        <p:cond delay="indefinite"/>
                      </p:stCondLst>
                      <p:childTnLst>
                        <p:par>
                          <p:cTn id="99" fill="hold">
                            <p:stCondLst>
                              <p:cond delay="0"/>
                            </p:stCondLst>
                            <p:childTnLst>
                              <p:par>
                                <p:cTn id="10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2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3" fill="hold">
                      <p:stCondLst>
                        <p:cond delay="indefinite"/>
                      </p:stCondLst>
                      <p:childTnLst>
                        <p:par>
                          <p:cTn id="104" fill="hold">
                            <p:stCondLst>
                              <p:cond delay="0"/>
                            </p:stCondLst>
                            <p:childTnLst>
                              <p:par>
                                <p:cTn id="10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7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8" fill="hold">
                      <p:stCondLst>
                        <p:cond delay="indefinite"/>
                      </p:stCondLst>
                      <p:childTnLst>
                        <p:par>
                          <p:cTn id="109" fill="hold">
                            <p:stCondLst>
                              <p:cond delay="0"/>
                            </p:stCondLst>
                            <p:childTnLst>
                              <p:par>
                                <p:cTn id="1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2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3" fill="hold">
                      <p:stCondLst>
                        <p:cond delay="indefinite"/>
                      </p:stCondLst>
                      <p:childTnLst>
                        <p:par>
                          <p:cTn id="114" fill="hold">
                            <p:stCondLst>
                              <p:cond delay="0"/>
                            </p:stCondLst>
                            <p:childTnLst>
                              <p:par>
                                <p:cTn id="1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7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8" fill="hold">
                      <p:stCondLst>
                        <p:cond delay="indefinite"/>
                      </p:stCondLst>
                      <p:childTnLst>
                        <p:par>
                          <p:cTn id="119" fill="hold">
                            <p:stCondLst>
                              <p:cond delay="0"/>
                            </p:stCondLst>
                            <p:childTnLst>
                              <p:par>
                                <p:cTn id="1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2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3" fill="hold">
                      <p:stCondLst>
                        <p:cond delay="indefinite"/>
                      </p:stCondLst>
                      <p:childTnLst>
                        <p:par>
                          <p:cTn id="124" fill="hold">
                            <p:stCondLst>
                              <p:cond delay="0"/>
                            </p:stCondLst>
                            <p:childTnLst>
                              <p:par>
                                <p:cTn id="12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7" dur="500"/>
                                        <p:tgtEl>
                                          <p:spTgt spid="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8" fill="hold">
                      <p:stCondLst>
                        <p:cond delay="indefinite"/>
                      </p:stCondLst>
                      <p:childTnLst>
                        <p:par>
                          <p:cTn id="129" fill="hold">
                            <p:stCondLst>
                              <p:cond delay="0"/>
                            </p:stCondLst>
                            <p:childTnLst>
                              <p:par>
                                <p:cTn id="13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2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3" fill="hold">
                      <p:stCondLst>
                        <p:cond delay="indefinite"/>
                      </p:stCondLst>
                      <p:childTnLst>
                        <p:par>
                          <p:cTn id="134" fill="hold">
                            <p:stCondLst>
                              <p:cond delay="0"/>
                            </p:stCondLst>
                            <p:childTnLst>
                              <p:par>
                                <p:cTn id="13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7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8" fill="hold">
                      <p:stCondLst>
                        <p:cond delay="indefinite"/>
                      </p:stCondLst>
                      <p:childTnLst>
                        <p:par>
                          <p:cTn id="139" fill="hold">
                            <p:stCondLst>
                              <p:cond delay="0"/>
                            </p:stCondLst>
                            <p:childTnLst>
                              <p:par>
                                <p:cTn id="14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2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3" fill="hold">
                      <p:stCondLst>
                        <p:cond delay="indefinite"/>
                      </p:stCondLst>
                      <p:childTnLst>
                        <p:par>
                          <p:cTn id="144" fill="hold">
                            <p:stCondLst>
                              <p:cond delay="0"/>
                            </p:stCondLst>
                            <p:childTnLst>
                              <p:par>
                                <p:cTn id="14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7" dur="500"/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4" grpId="0"/>
      <p:bldP spid="5" grpId="0"/>
      <p:bldP spid="6" grpId="0"/>
      <p:bldP spid="7" grpId="0"/>
      <p:bldP spid="8" grpId="0"/>
      <p:bldP spid="9" grpId="0"/>
      <p:bldP spid="10" grpId="0"/>
      <p:bldP spid="11" grpId="0"/>
      <p:bldP spid="12" grpId="0"/>
      <p:bldP spid="13" grpId="0"/>
      <p:bldP spid="14" grpId="0"/>
      <p:bldP spid="15" grpId="0"/>
      <p:bldP spid="16" grpId="0"/>
      <p:bldP spid="17" grpId="0"/>
      <p:bldP spid="18" grpId="0"/>
      <p:bldP spid="19" grpId="0"/>
      <p:bldP spid="20" grpId="0"/>
      <p:bldP spid="21" grpId="0"/>
      <p:bldP spid="22" grpId="0"/>
      <p:bldP spid="23" grpId="0"/>
      <p:bldP spid="24" grpId="0"/>
      <p:bldP spid="25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251520" y="604760"/>
            <a:ext cx="8496944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dirty="0" smtClean="0">
                <a:solidFill>
                  <a:srgbClr val="FF0000"/>
                </a:solidFill>
                <a:latin typeface="Arial Black" pitchFamily="34" charset="0"/>
              </a:rPr>
              <a:t>Př</a:t>
            </a:r>
            <a:r>
              <a:rPr lang="cs-CZ" sz="3200" baseline="-25000" dirty="0" smtClean="0">
                <a:solidFill>
                  <a:srgbClr val="FF0000"/>
                </a:solidFill>
                <a:latin typeface="Arial Black" pitchFamily="34" charset="0"/>
              </a:rPr>
              <a:t>1</a:t>
            </a:r>
            <a:r>
              <a:rPr lang="cs-CZ" sz="3200" dirty="0" smtClean="0">
                <a:solidFill>
                  <a:srgbClr val="FF0000"/>
                </a:solidFill>
                <a:latin typeface="Arial Black" pitchFamily="34" charset="0"/>
              </a:rPr>
              <a:t>.</a:t>
            </a:r>
            <a:r>
              <a:rPr lang="cs-CZ" sz="3200" dirty="0" smtClean="0">
                <a:latin typeface="Arial Black" pitchFamily="34" charset="0"/>
              </a:rPr>
              <a:t> </a:t>
            </a:r>
            <a:r>
              <a:rPr lang="cs-CZ" sz="3200" dirty="0" smtClean="0">
                <a:solidFill>
                  <a:srgbClr val="FF0000"/>
                </a:solidFill>
                <a:latin typeface="Arial Black" pitchFamily="34" charset="0"/>
              </a:rPr>
              <a:t>Kolik g oxidu siřičitého vznikne hořením  4 g síry ?</a:t>
            </a:r>
            <a:endParaRPr lang="cs-CZ" sz="3200" dirty="0">
              <a:solidFill>
                <a:srgbClr val="FF0000"/>
              </a:solidFill>
              <a:latin typeface="Arial Black" pitchFamily="34" charset="0"/>
            </a:endParaRPr>
          </a:p>
        </p:txBody>
      </p:sp>
      <p:sp>
        <p:nvSpPr>
          <p:cNvPr id="3" name="TextovéPole 2"/>
          <p:cNvSpPr txBox="1"/>
          <p:nvPr/>
        </p:nvSpPr>
        <p:spPr>
          <a:xfrm>
            <a:off x="251520" y="1620423"/>
            <a:ext cx="835292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--------------------------------------------------------------------------------------------------------------------</a:t>
            </a:r>
            <a:endParaRPr lang="cs-CZ" dirty="0"/>
          </a:p>
        </p:txBody>
      </p:sp>
      <p:sp>
        <p:nvSpPr>
          <p:cNvPr id="4" name="TextovéPole 3"/>
          <p:cNvSpPr txBox="1"/>
          <p:nvPr/>
        </p:nvSpPr>
        <p:spPr>
          <a:xfrm>
            <a:off x="243732" y="2060848"/>
            <a:ext cx="3456259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dirty="0" smtClean="0">
                <a:solidFill>
                  <a:srgbClr val="00B0F0"/>
                </a:solidFill>
                <a:latin typeface="Arial Black" pitchFamily="34" charset="0"/>
              </a:rPr>
              <a:t>1. Zápis rovnice</a:t>
            </a:r>
            <a:r>
              <a:rPr lang="cs-CZ" sz="3600" dirty="0" smtClean="0">
                <a:solidFill>
                  <a:srgbClr val="00B0F0"/>
                </a:solidFill>
              </a:rPr>
              <a:t>:</a:t>
            </a:r>
            <a:endParaRPr lang="cs-CZ" sz="3600" dirty="0">
              <a:solidFill>
                <a:srgbClr val="00B0F0"/>
              </a:solidFill>
            </a:endParaRPr>
          </a:p>
        </p:txBody>
      </p:sp>
      <p:sp>
        <p:nvSpPr>
          <p:cNvPr id="5" name="TextovéPole 4"/>
          <p:cNvSpPr txBox="1"/>
          <p:nvPr/>
        </p:nvSpPr>
        <p:spPr>
          <a:xfrm>
            <a:off x="3851920" y="2183959"/>
            <a:ext cx="39604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Arial Black" pitchFamily="34" charset="0"/>
              </a:rPr>
              <a:t>S</a:t>
            </a:r>
            <a:endParaRPr lang="cs-CZ" sz="2800" dirty="0">
              <a:solidFill>
                <a:schemeClr val="tx1">
                  <a:lumMod val="95000"/>
                  <a:lumOff val="5000"/>
                </a:schemeClr>
              </a:solidFill>
              <a:latin typeface="Arial Black" pitchFamily="34" charset="0"/>
            </a:endParaRPr>
          </a:p>
        </p:txBody>
      </p:sp>
      <p:sp>
        <p:nvSpPr>
          <p:cNvPr id="6" name="TextovéPole 5"/>
          <p:cNvSpPr txBox="1"/>
          <p:nvPr/>
        </p:nvSpPr>
        <p:spPr>
          <a:xfrm>
            <a:off x="4274967" y="2183959"/>
            <a:ext cx="45005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dirty="0" smtClean="0">
                <a:latin typeface="Arial Black" pitchFamily="34" charset="0"/>
              </a:rPr>
              <a:t>+</a:t>
            </a:r>
            <a:endParaRPr lang="cs-CZ" sz="2800" dirty="0">
              <a:latin typeface="Arial Black" pitchFamily="34" charset="0"/>
            </a:endParaRPr>
          </a:p>
        </p:txBody>
      </p:sp>
      <p:sp>
        <p:nvSpPr>
          <p:cNvPr id="7" name="TextovéPole 6"/>
          <p:cNvSpPr txBox="1"/>
          <p:nvPr/>
        </p:nvSpPr>
        <p:spPr>
          <a:xfrm>
            <a:off x="4706430" y="2152809"/>
            <a:ext cx="88209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dirty="0" smtClean="0">
                <a:latin typeface="Arial Black" pitchFamily="34" charset="0"/>
              </a:rPr>
              <a:t>O</a:t>
            </a:r>
            <a:r>
              <a:rPr lang="cs-CZ" sz="2800" baseline="-25000" dirty="0" smtClean="0">
                <a:latin typeface="Arial Black" pitchFamily="34" charset="0"/>
              </a:rPr>
              <a:t>2</a:t>
            </a:r>
            <a:endParaRPr lang="cs-CZ" sz="2800" dirty="0">
              <a:latin typeface="Arial Black" pitchFamily="34" charset="0"/>
            </a:endParaRPr>
          </a:p>
        </p:txBody>
      </p:sp>
      <mc:AlternateContent xmlns:mc="http://schemas.openxmlformats.org/markup-compatibility/2006">
        <mc:Choice xmlns:a14="http://schemas.microsoft.com/office/drawing/2010/main" xmlns="" Requires="a14">
          <p:sp>
            <p:nvSpPr>
              <p:cNvPr id="8" name="TextovéPole 7"/>
              <p:cNvSpPr txBox="1"/>
              <p:nvPr/>
            </p:nvSpPr>
            <p:spPr>
              <a:xfrm>
                <a:off x="5436096" y="2115751"/>
                <a:ext cx="936104" cy="646331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sz="3600" i="1" smtClean="0">
                          <a:latin typeface="Cambria Math"/>
                          <a:ea typeface="Cambria Math"/>
                        </a:rPr>
                        <m:t>→</m:t>
                      </m:r>
                    </m:oMath>
                  </m:oMathPara>
                </a14:m>
                <a:endParaRPr lang="cs-CZ" sz="3600" dirty="0"/>
              </a:p>
            </p:txBody>
          </p:sp>
        </mc:Choice>
        <mc:Fallback>
          <p:sp>
            <p:nvSpPr>
              <p:cNvPr id="8" name="TextovéPole 7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436096" y="2115751"/>
                <a:ext cx="936104" cy="646331"/>
              </a:xfrm>
              <a:prstGeom prst="rect">
                <a:avLst/>
              </a:prstGeom>
              <a:blipFill rotWithShape="1">
                <a:blip r:embed="rId2" cstate="print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9" name="TextovéPole 8"/>
          <p:cNvSpPr txBox="1"/>
          <p:nvPr/>
        </p:nvSpPr>
        <p:spPr>
          <a:xfrm>
            <a:off x="6372200" y="2161661"/>
            <a:ext cx="129614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Arial Black" pitchFamily="34" charset="0"/>
              </a:rPr>
              <a:t>SO</a:t>
            </a:r>
            <a:r>
              <a:rPr lang="cs-CZ" sz="2800" baseline="-2500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Arial Black" pitchFamily="34" charset="0"/>
              </a:rPr>
              <a:t>2</a:t>
            </a:r>
            <a:endParaRPr lang="cs-CZ" sz="2800" dirty="0">
              <a:solidFill>
                <a:schemeClr val="tx1">
                  <a:lumMod val="95000"/>
                  <a:lumOff val="5000"/>
                </a:schemeClr>
              </a:solidFill>
              <a:latin typeface="Arial Black" pitchFamily="34" charset="0"/>
            </a:endParaRPr>
          </a:p>
        </p:txBody>
      </p:sp>
      <p:sp>
        <p:nvSpPr>
          <p:cNvPr id="10" name="TextovéPole 9"/>
          <p:cNvSpPr txBox="1"/>
          <p:nvPr/>
        </p:nvSpPr>
        <p:spPr>
          <a:xfrm>
            <a:off x="244154" y="2799756"/>
            <a:ext cx="535086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dirty="0" smtClean="0">
                <a:solidFill>
                  <a:srgbClr val="00B0F0"/>
                </a:solidFill>
                <a:latin typeface="Arial Black" pitchFamily="34" charset="0"/>
              </a:rPr>
              <a:t>2. Úprava rovnice: </a:t>
            </a:r>
            <a:r>
              <a:rPr lang="cs-CZ" sz="2800" dirty="0" smtClean="0">
                <a:latin typeface="Arial Black" pitchFamily="34" charset="0"/>
              </a:rPr>
              <a:t>( ZZH )</a:t>
            </a:r>
            <a:endParaRPr lang="cs-CZ" sz="2800" dirty="0">
              <a:latin typeface="Arial Black" pitchFamily="34" charset="0"/>
            </a:endParaRPr>
          </a:p>
        </p:txBody>
      </p:sp>
      <p:sp>
        <p:nvSpPr>
          <p:cNvPr id="11" name="TextovéPole 10"/>
          <p:cNvSpPr txBox="1"/>
          <p:nvPr/>
        </p:nvSpPr>
        <p:spPr>
          <a:xfrm>
            <a:off x="244154" y="3501007"/>
            <a:ext cx="38927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dirty="0" smtClean="0">
                <a:solidFill>
                  <a:srgbClr val="00B0F0"/>
                </a:solidFill>
                <a:latin typeface="Arial Black" pitchFamily="34" charset="0"/>
              </a:rPr>
              <a:t>3</a:t>
            </a:r>
            <a:r>
              <a:rPr lang="cs-CZ" sz="2400" dirty="0" smtClean="0">
                <a:solidFill>
                  <a:srgbClr val="00B0F0"/>
                </a:solidFill>
                <a:latin typeface="Arial Black" pitchFamily="34" charset="0"/>
              </a:rPr>
              <a:t>.</a:t>
            </a:r>
            <a:r>
              <a:rPr lang="cs-CZ" sz="2800" dirty="0" smtClean="0">
                <a:solidFill>
                  <a:srgbClr val="00B0F0"/>
                </a:solidFill>
                <a:latin typeface="Arial Black" pitchFamily="34" charset="0"/>
              </a:rPr>
              <a:t> Podtržení látek:</a:t>
            </a:r>
            <a:endParaRPr lang="cs-CZ" sz="2800" dirty="0">
              <a:solidFill>
                <a:srgbClr val="00B0F0"/>
              </a:solidFill>
              <a:latin typeface="Arial Black" pitchFamily="34" charset="0"/>
            </a:endParaRPr>
          </a:p>
        </p:txBody>
      </p:sp>
      <p:sp>
        <p:nvSpPr>
          <p:cNvPr id="19" name="TextovéPole 18"/>
          <p:cNvSpPr txBox="1"/>
          <p:nvPr/>
        </p:nvSpPr>
        <p:spPr>
          <a:xfrm>
            <a:off x="4136854" y="3501004"/>
            <a:ext cx="56434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u="sng" dirty="0" smtClean="0">
                <a:latin typeface="Arial Black" pitchFamily="34" charset="0"/>
              </a:rPr>
              <a:t>S</a:t>
            </a:r>
            <a:endParaRPr lang="cs-CZ" sz="2800" u="sng" dirty="0">
              <a:latin typeface="Arial Black" pitchFamily="34" charset="0"/>
            </a:endParaRPr>
          </a:p>
        </p:txBody>
      </p:sp>
      <p:sp>
        <p:nvSpPr>
          <p:cNvPr id="21" name="TextovéPole 20"/>
          <p:cNvSpPr txBox="1"/>
          <p:nvPr/>
        </p:nvSpPr>
        <p:spPr>
          <a:xfrm>
            <a:off x="4788024" y="3501007"/>
            <a:ext cx="111612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dirty="0" smtClean="0">
                <a:latin typeface="Arial Black" pitchFamily="34" charset="0"/>
              </a:rPr>
              <a:t>O</a:t>
            </a:r>
            <a:r>
              <a:rPr lang="cs-CZ" sz="2800" baseline="-25000" dirty="0" smtClean="0">
                <a:latin typeface="Arial Black" pitchFamily="34" charset="0"/>
              </a:rPr>
              <a:t>2</a:t>
            </a:r>
            <a:endParaRPr lang="cs-CZ" sz="2800" dirty="0">
              <a:latin typeface="Arial Black" pitchFamily="34" charset="0"/>
            </a:endParaRPr>
          </a:p>
        </p:txBody>
      </p:sp>
      <mc:AlternateContent xmlns:mc="http://schemas.openxmlformats.org/markup-compatibility/2006">
        <mc:Choice xmlns:a14="http://schemas.microsoft.com/office/drawing/2010/main" xmlns="" Requires="a14">
          <p:sp>
            <p:nvSpPr>
              <p:cNvPr id="22" name="TextovéPole 21"/>
              <p:cNvSpPr txBox="1"/>
              <p:nvPr/>
            </p:nvSpPr>
            <p:spPr>
              <a:xfrm>
                <a:off x="5583296" y="3501007"/>
                <a:ext cx="1004928" cy="646331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sz="3600" i="1" smtClean="0">
                          <a:latin typeface="Cambria Math"/>
                          <a:ea typeface="Cambria Math"/>
                        </a:rPr>
                        <m:t>→</m:t>
                      </m:r>
                    </m:oMath>
                  </m:oMathPara>
                </a14:m>
                <a:endParaRPr lang="cs-CZ" sz="3600" dirty="0"/>
              </a:p>
            </p:txBody>
          </p:sp>
        </mc:Choice>
        <mc:Fallback>
          <p:sp>
            <p:nvSpPr>
              <p:cNvPr id="22" name="TextovéPole 21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583296" y="3501007"/>
                <a:ext cx="1004928" cy="646331"/>
              </a:xfrm>
              <a:prstGeom prst="rect">
                <a:avLst/>
              </a:prstGeom>
              <a:blipFill rotWithShape="1">
                <a:blip r:embed="rId3" cstate="print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24" name="TextovéPole 23"/>
          <p:cNvSpPr txBox="1"/>
          <p:nvPr/>
        </p:nvSpPr>
        <p:spPr>
          <a:xfrm>
            <a:off x="6378434" y="3501007"/>
            <a:ext cx="107388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u="sng" dirty="0" smtClean="0">
                <a:latin typeface="Arial Black" pitchFamily="34" charset="0"/>
              </a:rPr>
              <a:t>SO</a:t>
            </a:r>
            <a:r>
              <a:rPr lang="cs-CZ" sz="2800" u="sng" baseline="-25000" dirty="0" smtClean="0">
                <a:latin typeface="Arial Black" pitchFamily="34" charset="0"/>
              </a:rPr>
              <a:t>2</a:t>
            </a:r>
            <a:endParaRPr lang="cs-CZ" sz="2800" u="sng" dirty="0">
              <a:latin typeface="Arial Black" pitchFamily="34" charset="0"/>
            </a:endParaRPr>
          </a:p>
        </p:txBody>
      </p:sp>
      <p:sp>
        <p:nvSpPr>
          <p:cNvPr id="26" name="TextovéPole 25"/>
          <p:cNvSpPr txBox="1"/>
          <p:nvPr/>
        </p:nvSpPr>
        <p:spPr>
          <a:xfrm>
            <a:off x="251520" y="4221088"/>
            <a:ext cx="533177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dirty="0" smtClean="0">
                <a:solidFill>
                  <a:srgbClr val="00B0F0"/>
                </a:solidFill>
                <a:latin typeface="Arial Black" pitchFamily="34" charset="0"/>
              </a:rPr>
              <a:t>4.Molární hmotnosti látek</a:t>
            </a:r>
            <a:r>
              <a:rPr lang="cs-CZ" sz="2800" dirty="0">
                <a:solidFill>
                  <a:srgbClr val="00B0F0"/>
                </a:solidFill>
              </a:rPr>
              <a:t>:</a:t>
            </a:r>
            <a:endParaRPr lang="cs-CZ" sz="3600" dirty="0">
              <a:solidFill>
                <a:srgbClr val="00B0F0"/>
              </a:solidFill>
            </a:endParaRPr>
          </a:p>
        </p:txBody>
      </p:sp>
      <p:sp>
        <p:nvSpPr>
          <p:cNvPr id="28" name="TextovéPole 27"/>
          <p:cNvSpPr txBox="1"/>
          <p:nvPr/>
        </p:nvSpPr>
        <p:spPr>
          <a:xfrm>
            <a:off x="234792" y="5085184"/>
            <a:ext cx="155653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dirty="0" smtClean="0">
                <a:latin typeface="Arial Black" pitchFamily="34" charset="0"/>
              </a:rPr>
              <a:t>M(S) = </a:t>
            </a:r>
            <a:endParaRPr lang="cs-CZ" sz="2800" dirty="0">
              <a:latin typeface="Arial Black" pitchFamily="34" charset="0"/>
            </a:endParaRPr>
          </a:p>
        </p:txBody>
      </p:sp>
      <p:sp>
        <p:nvSpPr>
          <p:cNvPr id="31" name="TextovéPole 30"/>
          <p:cNvSpPr txBox="1"/>
          <p:nvPr/>
        </p:nvSpPr>
        <p:spPr>
          <a:xfrm>
            <a:off x="4470975" y="3501005"/>
            <a:ext cx="27003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dirty="0" smtClean="0">
                <a:latin typeface="Arial Black" pitchFamily="34" charset="0"/>
              </a:rPr>
              <a:t>+</a:t>
            </a:r>
            <a:endParaRPr lang="cs-CZ" sz="2800" dirty="0">
              <a:latin typeface="Arial Black" pitchFamily="34" charset="0"/>
            </a:endParaRPr>
          </a:p>
        </p:txBody>
      </p:sp>
      <p:sp>
        <p:nvSpPr>
          <p:cNvPr id="12" name="TextovéPole 11"/>
          <p:cNvSpPr txBox="1"/>
          <p:nvPr/>
        </p:nvSpPr>
        <p:spPr>
          <a:xfrm>
            <a:off x="232434" y="5731515"/>
            <a:ext cx="189129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dirty="0" smtClean="0">
                <a:latin typeface="Arial Black" pitchFamily="34" charset="0"/>
              </a:rPr>
              <a:t>M(SO</a:t>
            </a:r>
            <a:r>
              <a:rPr lang="cs-CZ" sz="2800" baseline="-25000" dirty="0" smtClean="0">
                <a:latin typeface="Arial Black" pitchFamily="34" charset="0"/>
              </a:rPr>
              <a:t>2</a:t>
            </a:r>
            <a:r>
              <a:rPr lang="cs-CZ" sz="2800" dirty="0" smtClean="0">
                <a:latin typeface="Arial Black" pitchFamily="34" charset="0"/>
              </a:rPr>
              <a:t>) =</a:t>
            </a:r>
            <a:endParaRPr lang="cs-CZ" sz="2800" dirty="0">
              <a:latin typeface="Arial Black" pitchFamily="34" charset="0"/>
            </a:endParaRPr>
          </a:p>
        </p:txBody>
      </p:sp>
      <p:sp>
        <p:nvSpPr>
          <p:cNvPr id="13" name="TextovéPole 12"/>
          <p:cNvSpPr txBox="1"/>
          <p:nvPr/>
        </p:nvSpPr>
        <p:spPr>
          <a:xfrm>
            <a:off x="1867806" y="5085184"/>
            <a:ext cx="313197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dirty="0" smtClean="0">
                <a:latin typeface="Arial Black" pitchFamily="34" charset="0"/>
              </a:rPr>
              <a:t>32,06 g/mol</a:t>
            </a:r>
            <a:endParaRPr lang="cs-CZ" sz="2800" dirty="0">
              <a:latin typeface="Arial Black" pitchFamily="34" charset="0"/>
            </a:endParaRPr>
          </a:p>
        </p:txBody>
      </p:sp>
      <p:sp>
        <p:nvSpPr>
          <p:cNvPr id="14" name="TextovéPole 13"/>
          <p:cNvSpPr txBox="1"/>
          <p:nvPr/>
        </p:nvSpPr>
        <p:spPr>
          <a:xfrm flipH="1">
            <a:off x="2053897" y="5731515"/>
            <a:ext cx="329218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dirty="0" smtClean="0">
                <a:latin typeface="Arial Black" pitchFamily="34" charset="0"/>
              </a:rPr>
              <a:t>64,06 g/mol</a:t>
            </a:r>
            <a:endParaRPr lang="cs-CZ" sz="2800" dirty="0">
              <a:latin typeface="Arial Black" pitchFamily="34" charset="0"/>
            </a:endParaRPr>
          </a:p>
        </p:txBody>
      </p:sp>
      <p:pic>
        <p:nvPicPr>
          <p:cNvPr id="1026" name="Picture 2" descr="C:\Documents and Settings\uzivatel\Local Settings\Temporary Internet Files\Content.IE5\HV1HF528\MC900434403[1].wmf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6771283" y="4482698"/>
            <a:ext cx="1185094" cy="166023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107212357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2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8" fill="hold">
                      <p:stCondLst>
                        <p:cond delay="indefinite"/>
                      </p:stCondLst>
                      <p:childTnLst>
                        <p:par>
                          <p:cTn id="69" fill="hold">
                            <p:stCondLst>
                              <p:cond delay="0"/>
                            </p:stCondLst>
                            <p:childTnLst>
                              <p:par>
                                <p:cTn id="7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2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3" fill="hold">
                      <p:stCondLst>
                        <p:cond delay="indefinite"/>
                      </p:stCondLst>
                      <p:childTnLst>
                        <p:par>
                          <p:cTn id="74" fill="hold">
                            <p:stCondLst>
                              <p:cond delay="0"/>
                            </p:stCondLst>
                            <p:childTnLst>
                              <p:par>
                                <p:cTn id="7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7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8" fill="hold">
                      <p:stCondLst>
                        <p:cond delay="indefinite"/>
                      </p:stCondLst>
                      <p:childTnLst>
                        <p:par>
                          <p:cTn id="79" fill="hold">
                            <p:stCondLst>
                              <p:cond delay="0"/>
                            </p:stCondLst>
                            <p:childTnLst>
                              <p:par>
                                <p:cTn id="8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2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3" fill="hold">
                      <p:stCondLst>
                        <p:cond delay="indefinite"/>
                      </p:stCondLst>
                      <p:childTnLst>
                        <p:par>
                          <p:cTn id="84" fill="hold">
                            <p:stCondLst>
                              <p:cond delay="0"/>
                            </p:stCondLst>
                            <p:childTnLst>
                              <p:par>
                                <p:cTn id="8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7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8" fill="hold">
                      <p:stCondLst>
                        <p:cond delay="indefinite"/>
                      </p:stCondLst>
                      <p:childTnLst>
                        <p:par>
                          <p:cTn id="89" fill="hold">
                            <p:stCondLst>
                              <p:cond delay="0"/>
                            </p:stCondLst>
                            <p:childTnLst>
                              <p:par>
                                <p:cTn id="9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2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3" fill="hold">
                      <p:stCondLst>
                        <p:cond delay="indefinite"/>
                      </p:stCondLst>
                      <p:childTnLst>
                        <p:par>
                          <p:cTn id="94" fill="hold">
                            <p:stCondLst>
                              <p:cond delay="0"/>
                            </p:stCondLst>
                            <p:childTnLst>
                              <p:par>
                                <p:cTn id="9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8" fill="hold">
                      <p:stCondLst>
                        <p:cond delay="indefinite"/>
                      </p:stCondLst>
                      <p:childTnLst>
                        <p:par>
                          <p:cTn id="99" fill="hold">
                            <p:stCondLst>
                              <p:cond delay="0"/>
                            </p:stCondLst>
                            <p:childTnLst>
                              <p:par>
                                <p:cTn id="10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2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3" fill="hold">
                      <p:stCondLst>
                        <p:cond delay="indefinite"/>
                      </p:stCondLst>
                      <p:childTnLst>
                        <p:par>
                          <p:cTn id="104" fill="hold">
                            <p:stCondLst>
                              <p:cond delay="0"/>
                            </p:stCondLst>
                            <p:childTnLst>
                              <p:par>
                                <p:cTn id="10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7" dur="5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4" grpId="0"/>
      <p:bldP spid="5" grpId="0"/>
      <p:bldP spid="6" grpId="0"/>
      <p:bldP spid="7" grpId="0"/>
      <p:bldP spid="8" grpId="0" animBg="1"/>
      <p:bldP spid="9" grpId="0"/>
      <p:bldP spid="10" grpId="0"/>
      <p:bldP spid="11" grpId="0"/>
      <p:bldP spid="19" grpId="0"/>
      <p:bldP spid="21" grpId="0"/>
      <p:bldP spid="22" grpId="0" animBg="1"/>
      <p:bldP spid="24" grpId="0"/>
      <p:bldP spid="26" grpId="0"/>
      <p:bldP spid="28" grpId="0"/>
      <p:bldP spid="31" grpId="0"/>
      <p:bldP spid="12" grpId="0"/>
      <p:bldP spid="13" grpId="0"/>
      <p:bldP spid="14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251520" y="669025"/>
            <a:ext cx="208823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dirty="0" smtClean="0">
                <a:latin typeface="Arial Black" pitchFamily="34" charset="0"/>
              </a:rPr>
              <a:t>1 mol  S</a:t>
            </a:r>
            <a:endParaRPr lang="cs-CZ" sz="2800" dirty="0">
              <a:latin typeface="Arial Black" pitchFamily="34" charset="0"/>
            </a:endParaRPr>
          </a:p>
        </p:txBody>
      </p:sp>
      <mc:AlternateContent xmlns:mc="http://schemas.openxmlformats.org/markup-compatibility/2006">
        <mc:Choice xmlns:a14="http://schemas.microsoft.com/office/drawing/2010/main" xmlns="" Requires="a14">
          <p:sp>
            <p:nvSpPr>
              <p:cNvPr id="3" name="TextovéPole 2"/>
              <p:cNvSpPr txBox="1"/>
              <p:nvPr/>
            </p:nvSpPr>
            <p:spPr>
              <a:xfrm>
                <a:off x="2411760" y="607470"/>
                <a:ext cx="1368152" cy="646331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sz="3600" b="1" i="1" smtClean="0">
                          <a:latin typeface="Cambria Math"/>
                          <a:ea typeface="Cambria Math"/>
                        </a:rPr>
                        <m:t>→</m:t>
                      </m:r>
                    </m:oMath>
                  </m:oMathPara>
                </a14:m>
                <a:endParaRPr lang="cs-CZ" sz="3600" b="1" dirty="0"/>
              </a:p>
            </p:txBody>
          </p:sp>
        </mc:Choice>
        <mc:Fallback>
          <p:sp>
            <p:nvSpPr>
              <p:cNvPr id="3" name="TextovéPole 2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411760" y="607470"/>
                <a:ext cx="1368152" cy="646331"/>
              </a:xfrm>
              <a:prstGeom prst="rect">
                <a:avLst/>
              </a:prstGeom>
              <a:blipFill rotWithShape="1">
                <a:blip r:embed="rId3" cstate="print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4" name="TextovéPole 3"/>
          <p:cNvSpPr txBox="1"/>
          <p:nvPr/>
        </p:nvSpPr>
        <p:spPr>
          <a:xfrm>
            <a:off x="3851920" y="655662"/>
            <a:ext cx="216024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dirty="0" smtClean="0">
                <a:latin typeface="Arial Black" pitchFamily="34" charset="0"/>
              </a:rPr>
              <a:t>1 mol SO</a:t>
            </a:r>
            <a:r>
              <a:rPr lang="cs-CZ" sz="2800" baseline="-25000" dirty="0" smtClean="0">
                <a:latin typeface="Arial Black" pitchFamily="34" charset="0"/>
              </a:rPr>
              <a:t>2</a:t>
            </a:r>
            <a:endParaRPr lang="cs-CZ" sz="2800" dirty="0">
              <a:latin typeface="Arial Black" pitchFamily="34" charset="0"/>
            </a:endParaRPr>
          </a:p>
        </p:txBody>
      </p:sp>
      <p:sp>
        <p:nvSpPr>
          <p:cNvPr id="5" name="TextovéPole 4"/>
          <p:cNvSpPr txBox="1"/>
          <p:nvPr/>
        </p:nvSpPr>
        <p:spPr>
          <a:xfrm>
            <a:off x="278566" y="2091106"/>
            <a:ext cx="213319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dirty="0" smtClean="0">
                <a:latin typeface="Arial Black" pitchFamily="34" charset="0"/>
              </a:rPr>
              <a:t>32,06 g  S</a:t>
            </a:r>
            <a:endParaRPr lang="cs-CZ" sz="2800" dirty="0">
              <a:latin typeface="Arial Black" pitchFamily="34" charset="0"/>
            </a:endParaRPr>
          </a:p>
        </p:txBody>
      </p:sp>
      <mc:AlternateContent xmlns:mc="http://schemas.openxmlformats.org/markup-compatibility/2006">
        <mc:Choice xmlns:a14="http://schemas.microsoft.com/office/drawing/2010/main" xmlns="" Requires="a14">
          <p:sp>
            <p:nvSpPr>
              <p:cNvPr id="6" name="TextovéPole 5"/>
              <p:cNvSpPr txBox="1"/>
              <p:nvPr/>
            </p:nvSpPr>
            <p:spPr>
              <a:xfrm>
                <a:off x="2411760" y="2019134"/>
                <a:ext cx="1440160" cy="646331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sz="3600" i="1" smtClean="0">
                          <a:latin typeface="Cambria Math"/>
                          <a:ea typeface="Cambria Math"/>
                        </a:rPr>
                        <m:t>→</m:t>
                      </m:r>
                    </m:oMath>
                  </m:oMathPara>
                </a14:m>
                <a:endParaRPr lang="cs-CZ" sz="3600" dirty="0"/>
              </a:p>
            </p:txBody>
          </p:sp>
        </mc:Choice>
        <mc:Fallback>
          <p:sp>
            <p:nvSpPr>
              <p:cNvPr id="6" name="TextovéPole 5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411760" y="2019134"/>
                <a:ext cx="1440160" cy="646331"/>
              </a:xfrm>
              <a:prstGeom prst="rect">
                <a:avLst/>
              </a:prstGeom>
              <a:blipFill rotWithShape="1">
                <a:blip r:embed="rId4" cstate="print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7" name="TextovéPole 6"/>
          <p:cNvSpPr txBox="1"/>
          <p:nvPr/>
        </p:nvSpPr>
        <p:spPr>
          <a:xfrm>
            <a:off x="3855171" y="2066809"/>
            <a:ext cx="316835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dirty="0" smtClean="0">
                <a:latin typeface="Arial Black" pitchFamily="34" charset="0"/>
              </a:rPr>
              <a:t>64,06 g  SO</a:t>
            </a:r>
            <a:r>
              <a:rPr lang="cs-CZ" sz="2800" baseline="-25000" dirty="0" smtClean="0">
                <a:latin typeface="Arial Black" pitchFamily="34" charset="0"/>
              </a:rPr>
              <a:t>2</a:t>
            </a:r>
            <a:endParaRPr lang="cs-CZ" sz="2800" dirty="0">
              <a:latin typeface="Arial Black" pitchFamily="34" charset="0"/>
            </a:endParaRPr>
          </a:p>
        </p:txBody>
      </p:sp>
      <p:sp>
        <p:nvSpPr>
          <p:cNvPr id="8" name="TextovéPole 7"/>
          <p:cNvSpPr txBox="1"/>
          <p:nvPr/>
        </p:nvSpPr>
        <p:spPr>
          <a:xfrm>
            <a:off x="270529" y="109117"/>
            <a:ext cx="208823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dirty="0" smtClean="0">
                <a:solidFill>
                  <a:srgbClr val="00B0F0"/>
                </a:solidFill>
                <a:latin typeface="Arial Black" pitchFamily="34" charset="0"/>
              </a:rPr>
              <a:t>5. Úvaha:</a:t>
            </a:r>
            <a:endParaRPr lang="cs-CZ" sz="2800" dirty="0">
              <a:solidFill>
                <a:srgbClr val="00B0F0"/>
              </a:solidFill>
              <a:latin typeface="Arial Black" pitchFamily="34" charset="0"/>
            </a:endParaRPr>
          </a:p>
        </p:txBody>
      </p:sp>
      <p:sp>
        <p:nvSpPr>
          <p:cNvPr id="9" name="TextovéPole 8"/>
          <p:cNvSpPr txBox="1"/>
          <p:nvPr/>
        </p:nvSpPr>
        <p:spPr>
          <a:xfrm>
            <a:off x="251001" y="1434359"/>
            <a:ext cx="273682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dirty="0" smtClean="0">
                <a:solidFill>
                  <a:srgbClr val="00B0F0"/>
                </a:solidFill>
                <a:latin typeface="Arial Black" pitchFamily="34" charset="0"/>
              </a:rPr>
              <a:t>6.Trojčlenka:</a:t>
            </a:r>
            <a:endParaRPr lang="cs-CZ" sz="2800" dirty="0">
              <a:latin typeface="Arial Black" pitchFamily="34" charset="0"/>
            </a:endParaRPr>
          </a:p>
        </p:txBody>
      </p:sp>
      <p:sp>
        <p:nvSpPr>
          <p:cNvPr id="10" name="TextovéPole 9"/>
          <p:cNvSpPr txBox="1"/>
          <p:nvPr/>
        </p:nvSpPr>
        <p:spPr>
          <a:xfrm>
            <a:off x="250753" y="2785246"/>
            <a:ext cx="213319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600" dirty="0"/>
              <a:t> </a:t>
            </a:r>
            <a:r>
              <a:rPr lang="cs-CZ" sz="3600" dirty="0" smtClean="0"/>
              <a:t>  </a:t>
            </a:r>
            <a:r>
              <a:rPr lang="cs-CZ" sz="2800" dirty="0" smtClean="0">
                <a:latin typeface="Arial Black" pitchFamily="34" charset="0"/>
              </a:rPr>
              <a:t>4 g  S</a:t>
            </a:r>
            <a:endParaRPr lang="cs-CZ" sz="2800" dirty="0">
              <a:latin typeface="Arial Black" pitchFamily="34" charset="0"/>
            </a:endParaRPr>
          </a:p>
        </p:txBody>
      </p:sp>
      <mc:AlternateContent xmlns:mc="http://schemas.openxmlformats.org/markup-compatibility/2006">
        <mc:Choice xmlns:a14="http://schemas.microsoft.com/office/drawing/2010/main" xmlns="" Requires="a14">
          <p:sp>
            <p:nvSpPr>
              <p:cNvPr id="11" name="TextovéPole 10"/>
              <p:cNvSpPr txBox="1"/>
              <p:nvPr/>
            </p:nvSpPr>
            <p:spPr>
              <a:xfrm>
                <a:off x="2495075" y="2754674"/>
                <a:ext cx="1395198" cy="646331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sz="3600" i="1" smtClean="0">
                          <a:latin typeface="Cambria Math"/>
                          <a:ea typeface="Cambria Math"/>
                        </a:rPr>
                        <m:t>→</m:t>
                      </m:r>
                    </m:oMath>
                  </m:oMathPara>
                </a14:m>
                <a:endParaRPr lang="cs-CZ" sz="3600" dirty="0"/>
              </a:p>
            </p:txBody>
          </p:sp>
        </mc:Choice>
        <mc:Fallback>
          <p:sp>
            <p:nvSpPr>
              <p:cNvPr id="11" name="TextovéPole 10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495075" y="2754674"/>
                <a:ext cx="1395198" cy="646331"/>
              </a:xfrm>
              <a:prstGeom prst="rect">
                <a:avLst/>
              </a:prstGeom>
              <a:blipFill rotWithShape="1">
                <a:blip r:embed="rId5" cstate="print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2" name="TextovéPole 11"/>
          <p:cNvSpPr txBox="1"/>
          <p:nvPr/>
        </p:nvSpPr>
        <p:spPr>
          <a:xfrm>
            <a:off x="3851920" y="2785247"/>
            <a:ext cx="216024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600" dirty="0"/>
              <a:t> </a:t>
            </a:r>
            <a:r>
              <a:rPr lang="cs-CZ" sz="3600" dirty="0" smtClean="0"/>
              <a:t>  </a:t>
            </a:r>
            <a:r>
              <a:rPr lang="cs-CZ" sz="2800" dirty="0" smtClean="0">
                <a:latin typeface="Arial Black" pitchFamily="34" charset="0"/>
              </a:rPr>
              <a:t>x g  SO</a:t>
            </a:r>
            <a:r>
              <a:rPr lang="cs-CZ" sz="2800" baseline="-25000" dirty="0" smtClean="0">
                <a:latin typeface="Arial Black" pitchFamily="34" charset="0"/>
              </a:rPr>
              <a:t>2</a:t>
            </a:r>
            <a:endParaRPr lang="cs-CZ" sz="2800" dirty="0">
              <a:latin typeface="Arial Black" pitchFamily="34" charset="0"/>
            </a:endParaRPr>
          </a:p>
        </p:txBody>
      </p:sp>
      <p:sp>
        <p:nvSpPr>
          <p:cNvPr id="13" name="TextovéPole 12"/>
          <p:cNvSpPr txBox="1"/>
          <p:nvPr/>
        </p:nvSpPr>
        <p:spPr>
          <a:xfrm>
            <a:off x="278566" y="3383768"/>
            <a:ext cx="630965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>
                <a:latin typeface="Arial Black" pitchFamily="34" charset="0"/>
              </a:rPr>
              <a:t>--------------------------------------------------------------------------------</a:t>
            </a:r>
            <a:endParaRPr lang="cs-CZ" dirty="0">
              <a:latin typeface="Arial Black" pitchFamily="34" charset="0"/>
            </a:endParaRPr>
          </a:p>
        </p:txBody>
      </p:sp>
      <mc:AlternateContent xmlns:mc="http://schemas.openxmlformats.org/markup-compatibility/2006">
        <mc:Choice xmlns:a14="http://schemas.microsoft.com/office/drawing/2010/main" xmlns="" Requires="a14">
          <p:sp>
            <p:nvSpPr>
              <p:cNvPr id="14" name="TextovéPole 13"/>
              <p:cNvSpPr txBox="1"/>
              <p:nvPr/>
            </p:nvSpPr>
            <p:spPr>
              <a:xfrm>
                <a:off x="278566" y="3809460"/>
                <a:ext cx="1240355" cy="98450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f>
                        <m:fPr>
                          <m:ctrlPr>
                            <a:rPr lang="cs-CZ" sz="3200" b="1" i="1" smtClean="0">
                              <a:latin typeface="Cambria Math"/>
                            </a:rPr>
                          </m:ctrlPr>
                        </m:fPr>
                        <m:num>
                          <m:r>
                            <a:rPr lang="cs-CZ" sz="3200" b="1" i="0" smtClean="0">
                              <a:latin typeface="Cambria Math"/>
                            </a:rPr>
                            <m:t>𝐱</m:t>
                          </m:r>
                        </m:num>
                        <m:den>
                          <m:r>
                            <a:rPr lang="cs-CZ" sz="3200" b="1" i="0" smtClean="0">
                              <a:latin typeface="Cambria Math"/>
                            </a:rPr>
                            <m:t>𝟔𝟒</m:t>
                          </m:r>
                          <m:r>
                            <a:rPr lang="cs-CZ" sz="3200" b="1" i="0" smtClean="0">
                              <a:latin typeface="Cambria Math"/>
                            </a:rPr>
                            <m:t>,</m:t>
                          </m:r>
                          <m:r>
                            <a:rPr lang="cs-CZ" sz="3200" b="1" i="0" smtClean="0">
                              <a:latin typeface="Cambria Math"/>
                            </a:rPr>
                            <m:t>𝟎𝟔</m:t>
                          </m:r>
                        </m:den>
                      </m:f>
                    </m:oMath>
                  </m:oMathPara>
                </a14:m>
                <a:endParaRPr lang="cs-CZ" sz="3600" b="1" dirty="0">
                  <a:latin typeface="Arial Black" pitchFamily="34" charset="0"/>
                </a:endParaRPr>
              </a:p>
            </p:txBody>
          </p:sp>
        </mc:Choice>
        <mc:Fallback>
          <p:sp>
            <p:nvSpPr>
              <p:cNvPr id="14" name="TextovéPole 13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78566" y="3809460"/>
                <a:ext cx="1240355" cy="984500"/>
              </a:xfrm>
              <a:prstGeom prst="rect">
                <a:avLst/>
              </a:prstGeom>
              <a:blipFill rotWithShape="1">
                <a:blip r:embed="rId6" cstate="print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5" name="TextovéPole 14"/>
          <p:cNvSpPr txBox="1"/>
          <p:nvPr/>
        </p:nvSpPr>
        <p:spPr>
          <a:xfrm>
            <a:off x="1691680" y="3933056"/>
            <a:ext cx="50405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600" dirty="0" smtClean="0"/>
              <a:t>=</a:t>
            </a:r>
            <a:endParaRPr lang="cs-CZ" sz="3600" dirty="0"/>
          </a:p>
        </p:txBody>
      </p:sp>
      <mc:AlternateContent xmlns:mc="http://schemas.openxmlformats.org/markup-compatibility/2006">
        <mc:Choice xmlns:a14="http://schemas.microsoft.com/office/drawing/2010/main" xmlns="" Requires="a14">
          <p:sp>
            <p:nvSpPr>
              <p:cNvPr id="16" name="TextovéPole 15"/>
              <p:cNvSpPr txBox="1"/>
              <p:nvPr/>
            </p:nvSpPr>
            <p:spPr>
              <a:xfrm>
                <a:off x="2410134" y="3663204"/>
                <a:ext cx="1443411" cy="1067856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f>
                        <m:fPr>
                          <m:ctrlPr>
                            <a:rPr lang="cs-CZ" sz="3200" b="1" i="1" smtClean="0">
                              <a:latin typeface="Cambria Math"/>
                            </a:rPr>
                          </m:ctrlPr>
                        </m:fPr>
                        <m:num>
                          <m:r>
                            <a:rPr lang="cs-CZ" sz="3200" b="1" i="0" smtClean="0">
                              <a:latin typeface="Cambria Math"/>
                            </a:rPr>
                            <m:t>𝟒</m:t>
                          </m:r>
                        </m:num>
                        <m:den>
                          <m:r>
                            <a:rPr lang="cs-CZ" sz="3200" b="1" i="0" smtClean="0">
                              <a:latin typeface="Cambria Math"/>
                            </a:rPr>
                            <m:t>𝟑𝟐</m:t>
                          </m:r>
                          <m:r>
                            <a:rPr lang="cs-CZ" sz="3200" b="1" i="0" smtClean="0">
                              <a:latin typeface="Cambria Math"/>
                            </a:rPr>
                            <m:t>,</m:t>
                          </m:r>
                          <m:r>
                            <a:rPr lang="cs-CZ" sz="3200" b="1" i="0" smtClean="0">
                              <a:latin typeface="Cambria Math"/>
                            </a:rPr>
                            <m:t>𝟎𝟔</m:t>
                          </m:r>
                        </m:den>
                      </m:f>
                    </m:oMath>
                  </m:oMathPara>
                </a14:m>
                <a:endParaRPr lang="cs-CZ" sz="3200" b="1" dirty="0"/>
              </a:p>
            </p:txBody>
          </p:sp>
        </mc:Choice>
        <mc:Fallback>
          <p:sp>
            <p:nvSpPr>
              <p:cNvPr id="16" name="TextovéPole 15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410134" y="3663204"/>
                <a:ext cx="1443411" cy="1067856"/>
              </a:xfrm>
              <a:prstGeom prst="rect">
                <a:avLst/>
              </a:prstGeom>
              <a:blipFill rotWithShape="1">
                <a:blip r:embed="rId7" cstate="print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7" name="TextovéPole 16"/>
          <p:cNvSpPr txBox="1"/>
          <p:nvPr/>
        </p:nvSpPr>
        <p:spPr>
          <a:xfrm>
            <a:off x="777035" y="4933820"/>
            <a:ext cx="453940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cs-CZ" sz="3600" dirty="0" smtClean="0"/>
          </a:p>
          <a:p>
            <a:endParaRPr lang="cs-CZ" sz="3600" dirty="0"/>
          </a:p>
        </p:txBody>
      </p:sp>
      <p:sp>
        <p:nvSpPr>
          <p:cNvPr id="18" name="TextovéPole 17"/>
          <p:cNvSpPr txBox="1"/>
          <p:nvPr/>
        </p:nvSpPr>
        <p:spPr>
          <a:xfrm>
            <a:off x="1619672" y="4852824"/>
            <a:ext cx="72008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600" dirty="0"/>
              <a:t> </a:t>
            </a:r>
            <a:endParaRPr lang="cs-CZ" sz="3600" dirty="0" smtClean="0"/>
          </a:p>
        </p:txBody>
      </p:sp>
      <p:sp>
        <p:nvSpPr>
          <p:cNvPr id="23" name="TextovéPole 22"/>
          <p:cNvSpPr txBox="1"/>
          <p:nvPr/>
        </p:nvSpPr>
        <p:spPr>
          <a:xfrm>
            <a:off x="395536" y="5129822"/>
            <a:ext cx="3494737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600" dirty="0"/>
              <a:t> </a:t>
            </a:r>
            <a:r>
              <a:rPr lang="cs-CZ" sz="3600" dirty="0" smtClean="0"/>
              <a:t>    </a:t>
            </a:r>
            <a:r>
              <a:rPr lang="cs-CZ" sz="2800" u="sng" dirty="0" smtClean="0">
                <a:latin typeface="Arial Black" pitchFamily="34" charset="0"/>
                <a:cs typeface="Times New Roman" pitchFamily="18" charset="0"/>
              </a:rPr>
              <a:t>x       =      8 g</a:t>
            </a:r>
            <a:endParaRPr lang="cs-CZ" sz="2800" u="sng" dirty="0">
              <a:latin typeface="Arial Black" pitchFamily="34" charset="0"/>
            </a:endParaRPr>
          </a:p>
        </p:txBody>
      </p:sp>
      <p:sp>
        <p:nvSpPr>
          <p:cNvPr id="22" name="TextovéPole 21"/>
          <p:cNvSpPr txBox="1"/>
          <p:nvPr/>
        </p:nvSpPr>
        <p:spPr>
          <a:xfrm>
            <a:off x="1" y="5776153"/>
            <a:ext cx="914399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dirty="0" smtClean="0">
                <a:solidFill>
                  <a:srgbClr val="00B0F0"/>
                </a:solidFill>
                <a:latin typeface="Arial Black" pitchFamily="34" charset="0"/>
                <a:cs typeface="Times New Roman" pitchFamily="18" charset="0"/>
              </a:rPr>
              <a:t>7.</a:t>
            </a:r>
            <a:r>
              <a:rPr lang="cs-CZ" sz="2800" dirty="0" smtClean="0">
                <a:latin typeface="Arial Black" pitchFamily="34" charset="0"/>
                <a:cs typeface="Times New Roman" pitchFamily="18" charset="0"/>
              </a:rPr>
              <a:t>Hořením 4g síry vznikne 8g oxidu siřičitého. </a:t>
            </a:r>
            <a:endParaRPr lang="cs-CZ" sz="2800" dirty="0">
              <a:latin typeface="Arial Black" pitchFamily="34" charset="0"/>
              <a:cs typeface="Times New Roman" pitchFamily="18" charset="0"/>
            </a:endParaRPr>
          </a:p>
        </p:txBody>
      </p:sp>
      <p:sp>
        <p:nvSpPr>
          <p:cNvPr id="25" name="TextovéPole 24"/>
          <p:cNvSpPr txBox="1"/>
          <p:nvPr/>
        </p:nvSpPr>
        <p:spPr>
          <a:xfrm>
            <a:off x="3779393" y="1429019"/>
            <a:ext cx="388843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dirty="0" smtClean="0">
                <a:latin typeface="Arial Black" pitchFamily="34" charset="0"/>
              </a:rPr>
              <a:t>S + O</a:t>
            </a:r>
            <a:r>
              <a:rPr lang="cs-CZ" sz="2800" baseline="-25000" dirty="0" smtClean="0">
                <a:latin typeface="Arial Black" pitchFamily="34" charset="0"/>
              </a:rPr>
              <a:t>2   </a:t>
            </a:r>
            <a:r>
              <a:rPr lang="cs-CZ" sz="2800" dirty="0" smtClean="0">
                <a:latin typeface="Arial Black" pitchFamily="34" charset="0"/>
                <a:cs typeface="Times New Roman"/>
              </a:rPr>
              <a:t>→ SO</a:t>
            </a:r>
            <a:r>
              <a:rPr lang="cs-CZ" sz="2800" baseline="-25000" dirty="0" smtClean="0">
                <a:latin typeface="Arial Black" pitchFamily="34" charset="0"/>
                <a:cs typeface="Times New Roman"/>
              </a:rPr>
              <a:t>2</a:t>
            </a:r>
            <a:r>
              <a:rPr lang="cs-CZ" sz="2800" dirty="0" smtClean="0">
                <a:latin typeface="Arial Black" pitchFamily="34" charset="0"/>
              </a:rPr>
              <a:t>  </a:t>
            </a:r>
            <a:endParaRPr lang="cs-CZ" sz="2800" dirty="0">
              <a:latin typeface="Arial Black" pitchFamily="34" charset="0"/>
            </a:endParaRPr>
          </a:p>
        </p:txBody>
      </p:sp>
      <p:pic>
        <p:nvPicPr>
          <p:cNvPr id="2050" name="Picture 2" descr="C:\Documents and Settings\uzivatel\Local Settings\Temporary Internet Files\Content.IE5\I52SZBGL\MC900083892[1].wmf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7221355" y="416265"/>
            <a:ext cx="1326026" cy="8429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312669759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2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8" fill="hold">
                      <p:stCondLst>
                        <p:cond delay="indefinite"/>
                      </p:stCondLst>
                      <p:childTnLst>
                        <p:par>
                          <p:cTn id="69" fill="hold">
                            <p:stCondLst>
                              <p:cond delay="0"/>
                            </p:stCondLst>
                            <p:childTnLst>
                              <p:par>
                                <p:cTn id="7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2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3" fill="hold">
                      <p:stCondLst>
                        <p:cond delay="indefinite"/>
                      </p:stCondLst>
                      <p:childTnLst>
                        <p:par>
                          <p:cTn id="74" fill="hold">
                            <p:stCondLst>
                              <p:cond delay="0"/>
                            </p:stCondLst>
                            <p:childTnLst>
                              <p:par>
                                <p:cTn id="7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7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8" fill="hold">
                      <p:stCondLst>
                        <p:cond delay="indefinite"/>
                      </p:stCondLst>
                      <p:childTnLst>
                        <p:par>
                          <p:cTn id="79" fill="hold">
                            <p:stCondLst>
                              <p:cond delay="0"/>
                            </p:stCondLst>
                            <p:childTnLst>
                              <p:par>
                                <p:cTn id="8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2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3" fill="hold">
                      <p:stCondLst>
                        <p:cond delay="indefinite"/>
                      </p:stCondLst>
                      <p:childTnLst>
                        <p:par>
                          <p:cTn id="84" fill="hold">
                            <p:stCondLst>
                              <p:cond delay="0"/>
                            </p:stCondLst>
                            <p:childTnLst>
                              <p:par>
                                <p:cTn id="8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7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8" fill="hold">
                      <p:stCondLst>
                        <p:cond delay="indefinite"/>
                      </p:stCondLst>
                      <p:childTnLst>
                        <p:par>
                          <p:cTn id="89" fill="hold">
                            <p:stCondLst>
                              <p:cond delay="0"/>
                            </p:stCondLst>
                            <p:childTnLst>
                              <p:par>
                                <p:cTn id="9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2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animBg="1"/>
      <p:bldP spid="4" grpId="0"/>
      <p:bldP spid="5" grpId="0"/>
      <p:bldP spid="6" grpId="0" animBg="1"/>
      <p:bldP spid="7" grpId="0"/>
      <p:bldP spid="8" grpId="0"/>
      <p:bldP spid="9" grpId="0"/>
      <p:bldP spid="10" grpId="0"/>
      <p:bldP spid="11" grpId="0" animBg="1"/>
      <p:bldP spid="12" grpId="0"/>
      <p:bldP spid="13" grpId="0"/>
      <p:bldP spid="14" grpId="0" animBg="1"/>
      <p:bldP spid="15" grpId="0"/>
      <p:bldP spid="16" grpId="0" animBg="1"/>
      <p:bldP spid="23" grpId="0"/>
      <p:bldP spid="22" grpId="0"/>
      <p:bldP spid="25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251519" y="620688"/>
            <a:ext cx="8496945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dirty="0" smtClean="0">
                <a:solidFill>
                  <a:srgbClr val="FF0000"/>
                </a:solidFill>
                <a:latin typeface="Arial Black" pitchFamily="34" charset="0"/>
              </a:rPr>
              <a:t>Př</a:t>
            </a:r>
            <a:r>
              <a:rPr lang="cs-CZ" sz="3200" baseline="-25000" dirty="0" smtClean="0">
                <a:solidFill>
                  <a:srgbClr val="FF0000"/>
                </a:solidFill>
                <a:latin typeface="Arial Black" pitchFamily="34" charset="0"/>
              </a:rPr>
              <a:t>2</a:t>
            </a:r>
            <a:r>
              <a:rPr lang="cs-CZ" sz="3200" dirty="0" smtClean="0">
                <a:solidFill>
                  <a:srgbClr val="FF0000"/>
                </a:solidFill>
                <a:latin typeface="Arial Black" pitchFamily="34" charset="0"/>
              </a:rPr>
              <a:t>.</a:t>
            </a:r>
            <a:r>
              <a:rPr lang="cs-CZ" sz="3200" dirty="0" smtClean="0">
                <a:latin typeface="Arial Black" pitchFamily="34" charset="0"/>
              </a:rPr>
              <a:t> </a:t>
            </a:r>
            <a:r>
              <a:rPr lang="cs-CZ" sz="3200" dirty="0" smtClean="0">
                <a:solidFill>
                  <a:srgbClr val="FF0000"/>
                </a:solidFill>
                <a:latin typeface="Arial Black" pitchFamily="34" charset="0"/>
              </a:rPr>
              <a:t>Kolik g sulfidu sodného vznikne reakcí 2,6 g sodíku se sírou?</a:t>
            </a:r>
            <a:endParaRPr lang="cs-CZ" sz="3600" dirty="0">
              <a:solidFill>
                <a:srgbClr val="FF0000"/>
              </a:solidFill>
              <a:latin typeface="Arial Black" pitchFamily="34" charset="0"/>
            </a:endParaRPr>
          </a:p>
        </p:txBody>
      </p:sp>
      <p:sp>
        <p:nvSpPr>
          <p:cNvPr id="3" name="TextovéPole 2"/>
          <p:cNvSpPr txBox="1"/>
          <p:nvPr/>
        </p:nvSpPr>
        <p:spPr>
          <a:xfrm>
            <a:off x="252699" y="1704576"/>
            <a:ext cx="849694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-----------------------------------------------------------------------------------------------------------------------</a:t>
            </a:r>
            <a:endParaRPr lang="cs-CZ" dirty="0"/>
          </a:p>
        </p:txBody>
      </p:sp>
      <mc:AlternateContent xmlns:mc="http://schemas.openxmlformats.org/markup-compatibility/2006">
        <mc:Choice xmlns:a14="http://schemas.microsoft.com/office/drawing/2010/main" xmlns="" Requires="a14">
          <p:sp>
            <p:nvSpPr>
              <p:cNvPr id="4" name="TextovéPole 3"/>
              <p:cNvSpPr txBox="1"/>
              <p:nvPr/>
            </p:nvSpPr>
            <p:spPr>
              <a:xfrm>
                <a:off x="971601" y="2032078"/>
                <a:ext cx="3312367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cs-CZ" sz="2800" dirty="0" smtClean="0">
                    <a:latin typeface="Arial Black" pitchFamily="34" charset="0"/>
                  </a:rPr>
                  <a:t>Na + S  </a:t>
                </a:r>
                <a14:m>
                  <m:oMath xmlns:m="http://schemas.openxmlformats.org/officeDocument/2006/math">
                    <m:r>
                      <a:rPr lang="cs-CZ" sz="2800" i="1" smtClean="0">
                        <a:latin typeface="Cambria Math"/>
                        <a:ea typeface="Cambria Math"/>
                      </a:rPr>
                      <m:t>→</m:t>
                    </m:r>
                  </m:oMath>
                </a14:m>
                <a:r>
                  <a:rPr lang="cs-CZ" sz="2800" dirty="0" smtClean="0">
                    <a:latin typeface="Arial Black" pitchFamily="34" charset="0"/>
                  </a:rPr>
                  <a:t> Na</a:t>
                </a:r>
                <a:r>
                  <a:rPr lang="cs-CZ" sz="2800" baseline="-25000" dirty="0" smtClean="0">
                    <a:latin typeface="Arial Black" pitchFamily="34" charset="0"/>
                  </a:rPr>
                  <a:t>2</a:t>
                </a:r>
                <a:r>
                  <a:rPr lang="cs-CZ" sz="2800" dirty="0" smtClean="0">
                    <a:latin typeface="Arial Black" pitchFamily="34" charset="0"/>
                  </a:rPr>
                  <a:t>S</a:t>
                </a:r>
                <a:endParaRPr lang="cs-CZ" sz="2800" dirty="0">
                  <a:latin typeface="Arial Black" pitchFamily="34" charset="0"/>
                </a:endParaRPr>
              </a:p>
            </p:txBody>
          </p:sp>
        </mc:Choice>
        <mc:Fallback>
          <p:sp>
            <p:nvSpPr>
              <p:cNvPr id="4" name="TextovéPole 3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971601" y="2032078"/>
                <a:ext cx="3312367" cy="523220"/>
              </a:xfrm>
              <a:prstGeom prst="rect">
                <a:avLst/>
              </a:prstGeom>
              <a:blipFill rotWithShape="1">
                <a:blip r:embed="rId2" cstate="print"/>
                <a:stretch>
                  <a:fillRect l="-3676" t="-11628" b="-31395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>
        <mc:Choice xmlns:a14="http://schemas.microsoft.com/office/drawing/2010/main" xmlns="" Requires="a14">
          <p:sp>
            <p:nvSpPr>
              <p:cNvPr id="14" name="TextovéPole 13"/>
              <p:cNvSpPr txBox="1"/>
              <p:nvPr/>
            </p:nvSpPr>
            <p:spPr>
              <a:xfrm>
                <a:off x="971600" y="2778842"/>
                <a:ext cx="3456383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cs-CZ" sz="2800" dirty="0" smtClean="0">
                    <a:latin typeface="Arial Black" pitchFamily="34" charset="0"/>
                  </a:rPr>
                  <a:t>2 </a:t>
                </a:r>
                <a:r>
                  <a:rPr lang="cs-CZ" sz="2800" u="sng" dirty="0" smtClean="0">
                    <a:latin typeface="Arial Black" pitchFamily="34" charset="0"/>
                  </a:rPr>
                  <a:t>Na</a:t>
                </a:r>
                <a:r>
                  <a:rPr lang="cs-CZ" sz="2800" dirty="0" smtClean="0">
                    <a:latin typeface="Arial Black" pitchFamily="34" charset="0"/>
                  </a:rPr>
                  <a:t> + S </a:t>
                </a:r>
                <a14:m>
                  <m:oMath xmlns:m="http://schemas.openxmlformats.org/officeDocument/2006/math">
                    <m:r>
                      <a:rPr lang="cs-CZ" sz="2800" i="1" smtClean="0">
                        <a:latin typeface="Cambria Math"/>
                        <a:ea typeface="Cambria Math"/>
                      </a:rPr>
                      <m:t>→</m:t>
                    </m:r>
                  </m:oMath>
                </a14:m>
                <a:r>
                  <a:rPr lang="cs-CZ" sz="2800" dirty="0" smtClean="0">
                    <a:latin typeface="Arial Black" pitchFamily="34" charset="0"/>
                  </a:rPr>
                  <a:t> </a:t>
                </a:r>
                <a:r>
                  <a:rPr lang="cs-CZ" sz="2800" u="sng" dirty="0" smtClean="0">
                    <a:latin typeface="Arial Black" pitchFamily="34" charset="0"/>
                  </a:rPr>
                  <a:t>Na</a:t>
                </a:r>
                <a:r>
                  <a:rPr lang="cs-CZ" sz="2800" u="sng" baseline="-25000" dirty="0" smtClean="0">
                    <a:latin typeface="Arial Black" pitchFamily="34" charset="0"/>
                  </a:rPr>
                  <a:t>2</a:t>
                </a:r>
                <a:r>
                  <a:rPr lang="cs-CZ" sz="2800" u="sng" dirty="0" smtClean="0">
                    <a:latin typeface="Arial Black" pitchFamily="34" charset="0"/>
                  </a:rPr>
                  <a:t>S</a:t>
                </a:r>
                <a:endParaRPr lang="cs-CZ" sz="2800" u="sng" dirty="0">
                  <a:latin typeface="Arial Black" pitchFamily="34" charset="0"/>
                </a:endParaRPr>
              </a:p>
            </p:txBody>
          </p:sp>
        </mc:Choice>
        <mc:Fallback>
          <p:sp>
            <p:nvSpPr>
              <p:cNvPr id="14" name="TextovéPole 13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971600" y="2778842"/>
                <a:ext cx="3456383" cy="523220"/>
              </a:xfrm>
              <a:prstGeom prst="rect">
                <a:avLst/>
              </a:prstGeom>
              <a:blipFill rotWithShape="1">
                <a:blip r:embed="rId3" cstate="print"/>
                <a:stretch>
                  <a:fillRect l="-3527" t="-11628" b="-31395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6" name="TextovéPole 15"/>
          <p:cNvSpPr txBox="1"/>
          <p:nvPr/>
        </p:nvSpPr>
        <p:spPr>
          <a:xfrm>
            <a:off x="4427983" y="3760219"/>
            <a:ext cx="229386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dirty="0" smtClean="0">
                <a:latin typeface="Arial Black" pitchFamily="34" charset="0"/>
              </a:rPr>
              <a:t>M (Na</a:t>
            </a:r>
            <a:r>
              <a:rPr lang="cs-CZ" sz="2800" baseline="-25000" dirty="0" smtClean="0">
                <a:latin typeface="Arial Black" pitchFamily="34" charset="0"/>
              </a:rPr>
              <a:t>2</a:t>
            </a:r>
            <a:r>
              <a:rPr lang="cs-CZ" sz="2800" dirty="0" smtClean="0">
                <a:latin typeface="Arial Black" pitchFamily="34" charset="0"/>
              </a:rPr>
              <a:t>S) =</a:t>
            </a:r>
            <a:endParaRPr lang="cs-CZ" sz="2800" dirty="0">
              <a:latin typeface="Arial Black" pitchFamily="34" charset="0"/>
            </a:endParaRPr>
          </a:p>
        </p:txBody>
      </p:sp>
      <p:sp>
        <p:nvSpPr>
          <p:cNvPr id="5" name="TextovéPole 4"/>
          <p:cNvSpPr txBox="1"/>
          <p:nvPr/>
        </p:nvSpPr>
        <p:spPr>
          <a:xfrm>
            <a:off x="252700" y="3808401"/>
            <a:ext cx="169159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dirty="0" smtClean="0">
                <a:latin typeface="Arial Black" pitchFamily="34" charset="0"/>
              </a:rPr>
              <a:t>M(Na) =</a:t>
            </a:r>
            <a:endParaRPr lang="cs-CZ" sz="2800" dirty="0">
              <a:latin typeface="Arial Black" pitchFamily="34" charset="0"/>
            </a:endParaRPr>
          </a:p>
        </p:txBody>
      </p:sp>
      <p:sp>
        <p:nvSpPr>
          <p:cNvPr id="6" name="TextovéPole 5"/>
          <p:cNvSpPr txBox="1"/>
          <p:nvPr/>
        </p:nvSpPr>
        <p:spPr>
          <a:xfrm>
            <a:off x="1944299" y="3786443"/>
            <a:ext cx="248368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dirty="0" smtClean="0">
                <a:latin typeface="Arial Black" pitchFamily="34" charset="0"/>
              </a:rPr>
              <a:t>23 g/mol</a:t>
            </a:r>
            <a:endParaRPr lang="cs-CZ" sz="2800" dirty="0">
              <a:latin typeface="Arial Black" pitchFamily="34" charset="0"/>
            </a:endParaRPr>
          </a:p>
        </p:txBody>
      </p:sp>
      <p:sp>
        <p:nvSpPr>
          <p:cNvPr id="7" name="TextovéPole 6"/>
          <p:cNvSpPr txBox="1"/>
          <p:nvPr/>
        </p:nvSpPr>
        <p:spPr>
          <a:xfrm>
            <a:off x="6687652" y="3620763"/>
            <a:ext cx="241176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dirty="0" smtClean="0">
                <a:latin typeface="Arial Black" pitchFamily="34" charset="0"/>
              </a:rPr>
              <a:t>78 g/mo</a:t>
            </a:r>
            <a:r>
              <a:rPr lang="cs-CZ" sz="3600" dirty="0" smtClean="0"/>
              <a:t>l</a:t>
            </a:r>
            <a:endParaRPr lang="cs-CZ" sz="3600" dirty="0"/>
          </a:p>
        </p:txBody>
      </p:sp>
      <p:pic>
        <p:nvPicPr>
          <p:cNvPr id="4099" name="Picture 3" descr="C:\Documents and Settings\uzivatel\Local Settings\Temporary Internet Files\Content.IE5\P5FF55ND\MC900290699[1].wmf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2270086" y="4611396"/>
            <a:ext cx="1296144" cy="182342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4100" name="Picture 4" descr="C:\Documents and Settings\uzivatel\Local Settings\Temporary Internet Files\Content.IE5\M85UPSMB\MC900349121[1].wmf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5364088" y="4863886"/>
            <a:ext cx="1728519" cy="15709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263727014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500">
        <p:split orient="vert"/>
      </p:transition>
    </mc:Choice>
    <mc:Fallback>
      <p:transition spd="slow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25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42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1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0" fill="hold">
                      <p:stCondLst>
                        <p:cond delay="indefinite"/>
                      </p:stCondLst>
                      <p:childTnLst>
                        <p:par>
                          <p:cTn id="51" fill="hold">
                            <p:stCondLst>
                              <p:cond delay="0"/>
                            </p:stCondLst>
                            <p:childTnLst>
                              <p:par>
                                <p:cTn id="52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4" dur="500"/>
                                        <p:tgtEl>
                                          <p:spTgt spid="40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>
                      <p:stCondLst>
                        <p:cond delay="indefinite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500"/>
                                        <p:tgtEl>
                                          <p:spTgt spid="41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4" grpId="0" animBg="1"/>
      <p:bldP spid="4" grpId="1" animBg="1"/>
      <p:bldP spid="14" grpId="0" animBg="1"/>
      <p:bldP spid="16" grpId="0"/>
      <p:bldP spid="5" grpId="0"/>
      <p:bldP spid="6" grpId="0"/>
      <p:bldP spid="7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229692" y="1613759"/>
            <a:ext cx="309634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dirty="0" smtClean="0">
                <a:solidFill>
                  <a:srgbClr val="0070C0"/>
                </a:solidFill>
                <a:latin typeface="Arial Black" pitchFamily="34" charset="0"/>
              </a:rPr>
              <a:t>Trojčlenka:</a:t>
            </a:r>
            <a:endParaRPr lang="cs-CZ" sz="2800" dirty="0">
              <a:solidFill>
                <a:srgbClr val="0070C0"/>
              </a:solidFill>
              <a:latin typeface="Arial Black" pitchFamily="34" charset="0"/>
            </a:endParaRPr>
          </a:p>
        </p:txBody>
      </p:sp>
      <mc:AlternateContent xmlns:mc="http://schemas.openxmlformats.org/markup-compatibility/2006">
        <mc:Choice xmlns:a14="http://schemas.microsoft.com/office/drawing/2010/main" xmlns="" Requires="a14">
          <p:sp>
            <p:nvSpPr>
              <p:cNvPr id="5" name="Obdélník 4"/>
              <p:cNvSpPr/>
              <p:nvPr/>
            </p:nvSpPr>
            <p:spPr>
              <a:xfrm>
                <a:off x="225916" y="811223"/>
                <a:ext cx="5445465" cy="523220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r>
                  <a:rPr lang="cs-CZ" sz="2800" dirty="0">
                    <a:latin typeface="Arial Black" pitchFamily="34" charset="0"/>
                  </a:rPr>
                  <a:t>2 moly </a:t>
                </a:r>
                <a:r>
                  <a:rPr lang="cs-CZ" sz="2800" dirty="0" smtClean="0">
                    <a:latin typeface="Arial Black" pitchFamily="34" charset="0"/>
                  </a:rPr>
                  <a:t>Na    </a:t>
                </a:r>
                <a14:m>
                  <m:oMath xmlns:m="http://schemas.openxmlformats.org/officeDocument/2006/math">
                    <m:r>
                      <a:rPr lang="cs-CZ" sz="2800" i="1">
                        <a:latin typeface="Cambria Math"/>
                        <a:ea typeface="Cambria Math"/>
                      </a:rPr>
                      <m:t>→</m:t>
                    </m:r>
                  </m:oMath>
                </a14:m>
                <a:r>
                  <a:rPr lang="cs-CZ" sz="2800" dirty="0">
                    <a:latin typeface="Arial Black" pitchFamily="34" charset="0"/>
                  </a:rPr>
                  <a:t>   1 mol </a:t>
                </a:r>
                <a:r>
                  <a:rPr lang="cs-CZ" sz="2800" dirty="0" smtClean="0">
                    <a:latin typeface="Arial Black" pitchFamily="34" charset="0"/>
                  </a:rPr>
                  <a:t>Na</a:t>
                </a:r>
                <a:r>
                  <a:rPr lang="cs-CZ" sz="2800" baseline="-25000" dirty="0" smtClean="0">
                    <a:latin typeface="Arial Black" pitchFamily="34" charset="0"/>
                  </a:rPr>
                  <a:t>2</a:t>
                </a:r>
                <a:r>
                  <a:rPr lang="cs-CZ" sz="2800" dirty="0" smtClean="0">
                    <a:latin typeface="Arial Black" pitchFamily="34" charset="0"/>
                  </a:rPr>
                  <a:t>S</a:t>
                </a:r>
                <a:endParaRPr lang="cs-CZ" sz="2800" dirty="0">
                  <a:latin typeface="Arial Black" pitchFamily="34" charset="0"/>
                </a:endParaRPr>
              </a:p>
            </p:txBody>
          </p:sp>
        </mc:Choice>
        <mc:Fallback>
          <p:sp>
            <p:nvSpPr>
              <p:cNvPr id="5" name="Obdélník 4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25916" y="811223"/>
                <a:ext cx="5445465" cy="523220"/>
              </a:xfrm>
              <a:prstGeom prst="rect">
                <a:avLst/>
              </a:prstGeom>
              <a:blipFill rotWithShape="1">
                <a:blip r:embed="rId2" cstate="print"/>
                <a:stretch>
                  <a:fillRect l="-2240" t="-11628" r="-1344" b="-31395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6" name="TextovéPole 5"/>
          <p:cNvSpPr txBox="1"/>
          <p:nvPr/>
        </p:nvSpPr>
        <p:spPr>
          <a:xfrm>
            <a:off x="210657" y="190381"/>
            <a:ext cx="240252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dirty="0" smtClean="0">
                <a:solidFill>
                  <a:srgbClr val="0070C0"/>
                </a:solidFill>
                <a:latin typeface="Arial Black" pitchFamily="34" charset="0"/>
              </a:rPr>
              <a:t>Úvaha:</a:t>
            </a:r>
            <a:endParaRPr lang="cs-CZ" sz="2800" dirty="0">
              <a:solidFill>
                <a:srgbClr val="0070C0"/>
              </a:solidFill>
              <a:latin typeface="Arial Black" pitchFamily="34" charset="0"/>
            </a:endParaRPr>
          </a:p>
        </p:txBody>
      </p:sp>
      <mc:AlternateContent xmlns:mc="http://schemas.openxmlformats.org/markup-compatibility/2006">
        <mc:Choice xmlns:a14="http://schemas.microsoft.com/office/drawing/2010/main" xmlns="" Requires="a14">
          <p:sp>
            <p:nvSpPr>
              <p:cNvPr id="7" name="TextovéPole 6"/>
              <p:cNvSpPr txBox="1"/>
              <p:nvPr/>
            </p:nvSpPr>
            <p:spPr>
              <a:xfrm>
                <a:off x="181042" y="2260090"/>
                <a:ext cx="5174815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cs-CZ" sz="2800" dirty="0" smtClean="0">
                    <a:latin typeface="Arial Black" pitchFamily="34" charset="0"/>
                  </a:rPr>
                  <a:t>2.23 g Na  </a:t>
                </a:r>
                <a14:m>
                  <m:oMath xmlns:m="http://schemas.openxmlformats.org/officeDocument/2006/math">
                    <m:r>
                      <a:rPr lang="cs-CZ" sz="2800" i="1" smtClean="0">
                        <a:latin typeface="Cambria Math"/>
                        <a:ea typeface="Cambria Math"/>
                      </a:rPr>
                      <m:t>→</m:t>
                    </m:r>
                  </m:oMath>
                </a14:m>
                <a:r>
                  <a:rPr lang="cs-CZ" sz="2800" dirty="0" smtClean="0">
                    <a:latin typeface="Arial Black" pitchFamily="34" charset="0"/>
                  </a:rPr>
                  <a:t>   78 g Na</a:t>
                </a:r>
                <a:r>
                  <a:rPr lang="cs-CZ" sz="2800" baseline="-25000" dirty="0" smtClean="0">
                    <a:latin typeface="Arial Black" pitchFamily="34" charset="0"/>
                  </a:rPr>
                  <a:t>2</a:t>
                </a:r>
                <a:r>
                  <a:rPr lang="cs-CZ" sz="2800" dirty="0" smtClean="0">
                    <a:latin typeface="Arial Black" pitchFamily="34" charset="0"/>
                  </a:rPr>
                  <a:t>S</a:t>
                </a:r>
                <a:endParaRPr lang="cs-CZ" sz="2800" dirty="0">
                  <a:latin typeface="Arial Black" pitchFamily="34" charset="0"/>
                </a:endParaRPr>
              </a:p>
            </p:txBody>
          </p:sp>
        </mc:Choice>
        <mc:Fallback>
          <p:sp>
            <p:nvSpPr>
              <p:cNvPr id="7" name="TextovéPole 6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81042" y="2260090"/>
                <a:ext cx="5174815" cy="523220"/>
              </a:xfrm>
              <a:prstGeom prst="rect">
                <a:avLst/>
              </a:prstGeom>
              <a:blipFill rotWithShape="1">
                <a:blip r:embed="rId3" cstate="print"/>
                <a:stretch>
                  <a:fillRect l="-2473" t="-11628" b="-31395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>
        <mc:Choice xmlns:a14="http://schemas.microsoft.com/office/drawing/2010/main" xmlns="" Requires="a14">
          <p:sp>
            <p:nvSpPr>
              <p:cNvPr id="8" name="TextovéPole 7"/>
              <p:cNvSpPr txBox="1"/>
              <p:nvPr/>
            </p:nvSpPr>
            <p:spPr>
              <a:xfrm>
                <a:off x="233468" y="2930459"/>
                <a:ext cx="5706684" cy="646331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cs-CZ" sz="3600" dirty="0"/>
                  <a:t> </a:t>
                </a:r>
                <a:r>
                  <a:rPr lang="cs-CZ" sz="3600" dirty="0" smtClean="0"/>
                  <a:t> </a:t>
                </a:r>
                <a:r>
                  <a:rPr lang="cs-CZ" sz="2800" dirty="0" smtClean="0">
                    <a:latin typeface="Arial Black" pitchFamily="34" charset="0"/>
                  </a:rPr>
                  <a:t>2,6 g Na  </a:t>
                </a:r>
                <a14:m>
                  <m:oMath xmlns:m="http://schemas.openxmlformats.org/officeDocument/2006/math">
                    <m:r>
                      <a:rPr lang="cs-CZ" sz="2800" i="1" smtClean="0">
                        <a:latin typeface="Cambria Math"/>
                        <a:ea typeface="Cambria Math"/>
                      </a:rPr>
                      <m:t>→</m:t>
                    </m:r>
                  </m:oMath>
                </a14:m>
                <a:r>
                  <a:rPr lang="cs-CZ" sz="2800" dirty="0" smtClean="0">
                    <a:latin typeface="Arial Black" pitchFamily="34" charset="0"/>
                  </a:rPr>
                  <a:t>     x g Na</a:t>
                </a:r>
                <a:r>
                  <a:rPr lang="cs-CZ" sz="2800" baseline="-25000" dirty="0" smtClean="0">
                    <a:latin typeface="Arial Black" pitchFamily="34" charset="0"/>
                  </a:rPr>
                  <a:t>2</a:t>
                </a:r>
                <a:r>
                  <a:rPr lang="cs-CZ" sz="2800" dirty="0" smtClean="0">
                    <a:latin typeface="Arial Black" pitchFamily="34" charset="0"/>
                  </a:rPr>
                  <a:t>S</a:t>
                </a:r>
                <a:endParaRPr lang="cs-CZ" sz="2800" dirty="0">
                  <a:latin typeface="Arial Black" pitchFamily="34" charset="0"/>
                </a:endParaRPr>
              </a:p>
            </p:txBody>
          </p:sp>
        </mc:Choice>
        <mc:Fallback>
          <p:sp>
            <p:nvSpPr>
              <p:cNvPr id="8" name="TextovéPole 7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33468" y="2930459"/>
                <a:ext cx="5706684" cy="646331"/>
              </a:xfrm>
              <a:prstGeom prst="rect">
                <a:avLst/>
              </a:prstGeom>
              <a:blipFill rotWithShape="1">
                <a:blip r:embed="rId4" cstate="print"/>
                <a:stretch>
                  <a:fillRect b="-20755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9" name="TextovéPole 8"/>
          <p:cNvSpPr txBox="1"/>
          <p:nvPr/>
        </p:nvSpPr>
        <p:spPr>
          <a:xfrm>
            <a:off x="222539" y="3392124"/>
            <a:ext cx="752375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>
                <a:latin typeface="Arial Black" pitchFamily="34" charset="0"/>
              </a:rPr>
              <a:t>------------------------------------------------------------------------------------------------</a:t>
            </a:r>
            <a:endParaRPr lang="cs-CZ" dirty="0">
              <a:latin typeface="Arial Black" pitchFamily="34" charset="0"/>
            </a:endParaRPr>
          </a:p>
        </p:txBody>
      </p:sp>
      <mc:AlternateContent xmlns:mc="http://schemas.openxmlformats.org/markup-compatibility/2006">
        <mc:Choice xmlns:a14="http://schemas.microsoft.com/office/drawing/2010/main" xmlns="" Requires="a14">
          <p:sp>
            <p:nvSpPr>
              <p:cNvPr id="11" name="TextovéPole 10"/>
              <p:cNvSpPr txBox="1"/>
              <p:nvPr/>
            </p:nvSpPr>
            <p:spPr>
              <a:xfrm>
                <a:off x="126981" y="3761455"/>
                <a:ext cx="3929295" cy="1017523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f>
                        <m:fPr>
                          <m:ctrlPr>
                            <a:rPr lang="cs-CZ" sz="3200" b="1" i="1" smtClean="0">
                              <a:latin typeface="Cambria Math"/>
                            </a:rPr>
                          </m:ctrlPr>
                        </m:fPr>
                        <m:num>
                          <m:r>
                            <a:rPr lang="cs-CZ" sz="3200" b="1" i="0" smtClean="0">
                              <a:latin typeface="Cambria Math"/>
                            </a:rPr>
                            <m:t>𝐱</m:t>
                          </m:r>
                        </m:num>
                        <m:den>
                          <m:r>
                            <a:rPr lang="cs-CZ" sz="3200" b="1" i="0" smtClean="0">
                              <a:latin typeface="Cambria Math"/>
                            </a:rPr>
                            <m:t>𝟕𝟖</m:t>
                          </m:r>
                        </m:den>
                      </m:f>
                      <m:r>
                        <a:rPr lang="cs-CZ" sz="3200" b="1" i="0" smtClean="0">
                          <a:latin typeface="Cambria Math"/>
                        </a:rPr>
                        <m:t>=  </m:t>
                      </m:r>
                      <m:f>
                        <m:fPr>
                          <m:ctrlPr>
                            <a:rPr lang="cs-CZ" sz="3200" b="1" i="1" smtClean="0">
                              <a:latin typeface="Cambria Math"/>
                            </a:rPr>
                          </m:ctrlPr>
                        </m:fPr>
                        <m:num>
                          <m:r>
                            <a:rPr lang="cs-CZ" sz="3200" b="1" i="0" smtClean="0">
                              <a:latin typeface="Cambria Math"/>
                            </a:rPr>
                            <m:t>𝟐</m:t>
                          </m:r>
                          <m:r>
                            <a:rPr lang="cs-CZ" sz="3200" b="1" i="0" smtClean="0">
                              <a:latin typeface="Cambria Math"/>
                            </a:rPr>
                            <m:t>,</m:t>
                          </m:r>
                          <m:r>
                            <a:rPr lang="cs-CZ" sz="3200" b="1" i="0" smtClean="0">
                              <a:latin typeface="Cambria Math"/>
                            </a:rPr>
                            <m:t>𝟔</m:t>
                          </m:r>
                        </m:num>
                        <m:den>
                          <m:r>
                            <a:rPr lang="cs-CZ" sz="3200" b="1" i="0" smtClean="0">
                              <a:latin typeface="Cambria Math"/>
                            </a:rPr>
                            <m:t>𝟒𝟔</m:t>
                          </m:r>
                        </m:den>
                      </m:f>
                    </m:oMath>
                  </m:oMathPara>
                </a14:m>
                <a:endParaRPr lang="cs-CZ" sz="3200" b="1" dirty="0"/>
              </a:p>
            </p:txBody>
          </p:sp>
        </mc:Choice>
        <mc:Fallback>
          <p:sp>
            <p:nvSpPr>
              <p:cNvPr id="11" name="TextovéPole 10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26981" y="3761455"/>
                <a:ext cx="3929295" cy="1017523"/>
              </a:xfrm>
              <a:prstGeom prst="rect">
                <a:avLst/>
              </a:prstGeom>
              <a:blipFill rotWithShape="1">
                <a:blip r:embed="rId5" cstate="print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2" name="TextovéPole 11"/>
          <p:cNvSpPr txBox="1"/>
          <p:nvPr/>
        </p:nvSpPr>
        <p:spPr>
          <a:xfrm>
            <a:off x="978753" y="4797830"/>
            <a:ext cx="2801159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600" dirty="0" smtClean="0"/>
              <a:t>  </a:t>
            </a:r>
            <a:r>
              <a:rPr lang="cs-CZ" sz="2800" u="sng" dirty="0" smtClean="0">
                <a:latin typeface="Arial Black" pitchFamily="34" charset="0"/>
              </a:rPr>
              <a:t>x   =   4,4 g</a:t>
            </a:r>
            <a:endParaRPr lang="cs-CZ" sz="2800" u="sng" dirty="0">
              <a:latin typeface="Arial Black" pitchFamily="34" charset="0"/>
            </a:endParaRPr>
          </a:p>
        </p:txBody>
      </p:sp>
      <p:sp>
        <p:nvSpPr>
          <p:cNvPr id="13" name="TextovéPole 12"/>
          <p:cNvSpPr txBox="1"/>
          <p:nvPr/>
        </p:nvSpPr>
        <p:spPr>
          <a:xfrm flipH="1">
            <a:off x="181042" y="5589240"/>
            <a:ext cx="8639430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dirty="0" smtClean="0">
                <a:latin typeface="Arial Black" pitchFamily="34" charset="0"/>
              </a:rPr>
              <a:t>Reakcí 2,6 g sodíku se sírou vzniknou 4,4 g sulfidu sodného.</a:t>
            </a:r>
            <a:endParaRPr lang="cs-CZ" sz="2800" dirty="0">
              <a:latin typeface="Arial Black" pitchFamily="34" charset="0"/>
            </a:endParaRPr>
          </a:p>
        </p:txBody>
      </p:sp>
      <p:pic>
        <p:nvPicPr>
          <p:cNvPr id="3074" name="Picture 2" descr="C:\Documents and Settings\uzivatel\Local Settings\Temporary Internet Files\Content.IE5\I52SZBGL\MC900083892[1].wmf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6935557" y="295871"/>
            <a:ext cx="1319130" cy="83851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363083980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5" grpId="0" animBg="1"/>
      <p:bldP spid="6" grpId="0"/>
      <p:bldP spid="7" grpId="0" animBg="1"/>
      <p:bldP spid="8" grpId="0" animBg="1"/>
      <p:bldP spid="9" grpId="0"/>
      <p:bldP spid="11" grpId="0" animBg="1"/>
      <p:bldP spid="12" grpId="0"/>
      <p:bldP spid="13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213407" y="476672"/>
            <a:ext cx="486003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dirty="0" smtClean="0">
                <a:solidFill>
                  <a:srgbClr val="FF0000"/>
                </a:solidFill>
                <a:latin typeface="Arial Black" pitchFamily="34" charset="0"/>
              </a:rPr>
              <a:t>Příklady k procvičení:</a:t>
            </a:r>
            <a:endParaRPr lang="cs-CZ" sz="2800" dirty="0">
              <a:solidFill>
                <a:srgbClr val="FF0000"/>
              </a:solidFill>
              <a:latin typeface="Arial Black" pitchFamily="34" charset="0"/>
            </a:endParaRPr>
          </a:p>
        </p:txBody>
      </p:sp>
      <p:sp>
        <p:nvSpPr>
          <p:cNvPr id="3" name="TextovéPole 2"/>
          <p:cNvSpPr txBox="1"/>
          <p:nvPr/>
        </p:nvSpPr>
        <p:spPr>
          <a:xfrm>
            <a:off x="236357" y="1600922"/>
            <a:ext cx="6982685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dirty="0" smtClean="0">
                <a:latin typeface="Arial Black" pitchFamily="34" charset="0"/>
              </a:rPr>
              <a:t>1) Kolik g vodíku vznikne reakcí 50 g hořčíku s kyselinou chlorovodíkovou?</a:t>
            </a:r>
            <a:endParaRPr lang="cs-CZ" sz="2400" dirty="0">
              <a:latin typeface="Arial Black" pitchFamily="34" charset="0"/>
            </a:endParaRPr>
          </a:p>
        </p:txBody>
      </p:sp>
      <p:sp>
        <p:nvSpPr>
          <p:cNvPr id="4" name="TextovéPole 3"/>
          <p:cNvSpPr txBox="1"/>
          <p:nvPr/>
        </p:nvSpPr>
        <p:spPr>
          <a:xfrm>
            <a:off x="7466610" y="1760859"/>
            <a:ext cx="115212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dirty="0" smtClean="0">
                <a:solidFill>
                  <a:srgbClr val="FF0000"/>
                </a:solidFill>
                <a:latin typeface="Arial Black" pitchFamily="34" charset="0"/>
              </a:rPr>
              <a:t>4,1 g</a:t>
            </a:r>
            <a:endParaRPr lang="cs-CZ" sz="2400" dirty="0">
              <a:solidFill>
                <a:srgbClr val="FF0000"/>
              </a:solidFill>
              <a:latin typeface="Arial Black" pitchFamily="34" charset="0"/>
            </a:endParaRPr>
          </a:p>
        </p:txBody>
      </p:sp>
      <p:sp>
        <p:nvSpPr>
          <p:cNvPr id="5" name="TextovéPole 4"/>
          <p:cNvSpPr txBox="1"/>
          <p:nvPr/>
        </p:nvSpPr>
        <p:spPr>
          <a:xfrm>
            <a:off x="238611" y="2994633"/>
            <a:ext cx="7074037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dirty="0" smtClean="0">
                <a:latin typeface="Arial Black" pitchFamily="34" charset="0"/>
              </a:rPr>
              <a:t>2) Kolik g železa je třeba k vytěsnění 5 g mědi z roztoku síranu měďnatého?</a:t>
            </a:r>
            <a:endParaRPr lang="cs-CZ" sz="2400" dirty="0">
              <a:latin typeface="Arial Black" pitchFamily="34" charset="0"/>
            </a:endParaRPr>
          </a:p>
        </p:txBody>
      </p:sp>
      <p:sp>
        <p:nvSpPr>
          <p:cNvPr id="6" name="TextovéPole 5"/>
          <p:cNvSpPr txBox="1"/>
          <p:nvPr/>
        </p:nvSpPr>
        <p:spPr>
          <a:xfrm>
            <a:off x="7481542" y="3167398"/>
            <a:ext cx="131043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dirty="0" smtClean="0">
                <a:solidFill>
                  <a:srgbClr val="FF0000"/>
                </a:solidFill>
                <a:latin typeface="Arial Black" pitchFamily="34" charset="0"/>
              </a:rPr>
              <a:t>4,4 g</a:t>
            </a:r>
            <a:endParaRPr lang="cs-CZ" sz="2400" dirty="0">
              <a:solidFill>
                <a:srgbClr val="FF0000"/>
              </a:solidFill>
              <a:latin typeface="Arial Black" pitchFamily="34" charset="0"/>
            </a:endParaRPr>
          </a:p>
        </p:txBody>
      </p:sp>
      <p:sp>
        <p:nvSpPr>
          <p:cNvPr id="7" name="TextovéPole 6"/>
          <p:cNvSpPr txBox="1"/>
          <p:nvPr/>
        </p:nvSpPr>
        <p:spPr>
          <a:xfrm>
            <a:off x="262688" y="4509120"/>
            <a:ext cx="6930021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dirty="0" smtClean="0">
                <a:latin typeface="Arial Black" pitchFamily="34" charset="0"/>
              </a:rPr>
              <a:t>3) Kolik g chloridu vápenatého vznikne neutralizací 8 g hydroxidu vápenatého kyselinou chlorovodíkovou?</a:t>
            </a:r>
            <a:endParaRPr lang="cs-CZ" sz="2400" dirty="0">
              <a:latin typeface="Arial Black" pitchFamily="34" charset="0"/>
            </a:endParaRPr>
          </a:p>
        </p:txBody>
      </p:sp>
      <p:sp>
        <p:nvSpPr>
          <p:cNvPr id="8" name="TextovéPole 7"/>
          <p:cNvSpPr txBox="1"/>
          <p:nvPr/>
        </p:nvSpPr>
        <p:spPr>
          <a:xfrm>
            <a:off x="7423824" y="4878451"/>
            <a:ext cx="142587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dirty="0" smtClean="0">
                <a:solidFill>
                  <a:srgbClr val="FF0000"/>
                </a:solidFill>
                <a:latin typeface="Arial Black" pitchFamily="34" charset="0"/>
              </a:rPr>
              <a:t>12 g</a:t>
            </a:r>
            <a:endParaRPr lang="cs-CZ" sz="2400" dirty="0">
              <a:solidFill>
                <a:srgbClr val="FF0000"/>
              </a:solidFill>
              <a:latin typeface="Arial Black" pitchFamily="34" charset="0"/>
            </a:endParaRPr>
          </a:p>
        </p:txBody>
      </p:sp>
      <p:pic>
        <p:nvPicPr>
          <p:cNvPr id="1026" name="Picture 2" descr="C:\Documents and Settings\uzivatel\Local Settings\Temporary Internet Files\Content.IE5\M85UPSMB\MC900440428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6582410" y="235349"/>
            <a:ext cx="1273264" cy="134076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115838367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4" grpId="0"/>
      <p:bldP spid="5" grpId="0"/>
      <p:bldP spid="6" grpId="0"/>
      <p:bldP spid="7" grpId="0"/>
      <p:bldP spid="8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251520" y="565396"/>
            <a:ext cx="316835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u="sng" dirty="0" smtClean="0">
                <a:latin typeface="Arial Black" pitchFamily="34" charset="0"/>
              </a:rPr>
              <a:t>Zdroje:</a:t>
            </a:r>
            <a:endParaRPr lang="cs-CZ" sz="2400" u="sng" dirty="0">
              <a:latin typeface="Arial Black" pitchFamily="34" charset="0"/>
            </a:endParaRPr>
          </a:p>
        </p:txBody>
      </p:sp>
      <p:sp>
        <p:nvSpPr>
          <p:cNvPr id="4" name="TextovéPole 3"/>
          <p:cNvSpPr txBox="1"/>
          <p:nvPr/>
        </p:nvSpPr>
        <p:spPr>
          <a:xfrm>
            <a:off x="251520" y="1324298"/>
            <a:ext cx="7920880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/>
              <a:t>Doc. RNDr. BENEŠ P. CSc., PhDr. PUMPR, V. CSc., Doc. RNDr. BANÝR, J. CSc. Základy chemie </a:t>
            </a:r>
            <a:r>
              <a:rPr lang="cs-CZ" dirty="0" smtClean="0"/>
              <a:t>1. </a:t>
            </a:r>
            <a:r>
              <a:rPr lang="cs-CZ" dirty="0"/>
              <a:t>1. vyd. Praha: Fortuna, </a:t>
            </a:r>
            <a:r>
              <a:rPr lang="cs-CZ" dirty="0" smtClean="0"/>
              <a:t>1993. </a:t>
            </a:r>
            <a:r>
              <a:rPr lang="cs-CZ" dirty="0"/>
              <a:t>ISBN </a:t>
            </a:r>
            <a:r>
              <a:rPr lang="cs-CZ" dirty="0" smtClean="0"/>
              <a:t>8071680435. </a:t>
            </a:r>
            <a:r>
              <a:rPr lang="cs-CZ" dirty="0"/>
              <a:t>s. </a:t>
            </a:r>
            <a:r>
              <a:rPr lang="cs-CZ" dirty="0" smtClean="0"/>
              <a:t>78</a:t>
            </a:r>
            <a:endParaRPr lang="cs-CZ" dirty="0"/>
          </a:p>
          <a:p>
            <a:endParaRPr lang="cs-CZ" sz="2000" dirty="0"/>
          </a:p>
        </p:txBody>
      </p:sp>
      <p:sp>
        <p:nvSpPr>
          <p:cNvPr id="5" name="TextovéPole 4"/>
          <p:cNvSpPr txBox="1"/>
          <p:nvPr/>
        </p:nvSpPr>
        <p:spPr>
          <a:xfrm>
            <a:off x="251520" y="2420888"/>
            <a:ext cx="5544616" cy="67710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>
                <a:hlinkClick r:id="rId2"/>
              </a:rPr>
              <a:t>www.office.microsoft.com</a:t>
            </a:r>
            <a:endParaRPr lang="cs-CZ" sz="2000" dirty="0"/>
          </a:p>
          <a:p>
            <a:endParaRPr lang="cs-CZ" sz="2000" dirty="0"/>
          </a:p>
        </p:txBody>
      </p:sp>
    </p:spTree>
    <p:extLst>
      <p:ext uri="{BB962C8B-B14F-4D97-AF65-F5344CB8AC3E}">
        <p14:creationId xmlns:p14="http://schemas.microsoft.com/office/powerpoint/2010/main" xmlns="" val="349034146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687</TotalTime>
  <Words>469</Words>
  <Application>Microsoft Office PowerPoint</Application>
  <PresentationFormat>Předvádění na obrazovce (4:3)</PresentationFormat>
  <Paragraphs>116</Paragraphs>
  <Slides>10</Slides>
  <Notes>1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10</vt:i4>
      </vt:variant>
    </vt:vector>
  </HeadingPairs>
  <TitlesOfParts>
    <vt:vector size="11" baseType="lpstr">
      <vt:lpstr>Motiv systému Office</vt:lpstr>
      <vt:lpstr>Snímek 1</vt:lpstr>
      <vt:lpstr>Snímek 2</vt:lpstr>
      <vt:lpstr>Snímek 3</vt:lpstr>
      <vt:lpstr>Snímek 4</vt:lpstr>
      <vt:lpstr>Snímek 5</vt:lpstr>
      <vt:lpstr>Snímek 6</vt:lpstr>
      <vt:lpstr>Snímek 7</vt:lpstr>
      <vt:lpstr>Snímek 8</vt:lpstr>
      <vt:lpstr>Snímek 9</vt:lpstr>
      <vt:lpstr>Snímek 10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Pavla Krásná</dc:creator>
  <cp:lastModifiedBy>Dum</cp:lastModifiedBy>
  <cp:revision>70</cp:revision>
  <dcterms:created xsi:type="dcterms:W3CDTF">2011-10-10T18:59:45Z</dcterms:created>
  <dcterms:modified xsi:type="dcterms:W3CDTF">2013-10-01T13:24:19Z</dcterms:modified>
</cp:coreProperties>
</file>