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18134-54B1-4242-9EB5-AA463C0FDDC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C180016-2B9B-44DB-9FF5-6DEB9311DF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18134-54B1-4242-9EB5-AA463C0FDDC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C180016-2B9B-44DB-9FF5-6DEB9311DF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18134-54B1-4242-9EB5-AA463C0FDDC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80016-2B9B-44DB-9FF5-6DEB9311DF6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18134-54B1-4242-9EB5-AA463C0FDDC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80016-2B9B-44DB-9FF5-6DEB9311DF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18134-54B1-4242-9EB5-AA463C0FDDC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C180016-2B9B-44DB-9FF5-6DEB9311DF6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18134-54B1-4242-9EB5-AA463C0FDDC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80016-2B9B-44DB-9FF5-6DEB9311DF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18134-54B1-4242-9EB5-AA463C0FDDC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80016-2B9B-44DB-9FF5-6DEB9311DF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18134-54B1-4242-9EB5-AA463C0FDDC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80016-2B9B-44DB-9FF5-6DEB9311DF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18134-54B1-4242-9EB5-AA463C0FDDC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80016-2B9B-44DB-9FF5-6DEB9311DF6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18134-54B1-4242-9EB5-AA463C0FDDC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80016-2B9B-44DB-9FF5-6DEB9311DF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18134-54B1-4242-9EB5-AA463C0FDDC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180016-2B9B-44DB-9FF5-6DEB9311DF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9A18134-54B1-4242-9EB5-AA463C0FDDC7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C180016-2B9B-44DB-9FF5-6DEB9311DF6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Úvod do organické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13.2.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VY_32_INOVACE_24 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0168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Anotace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7" y="1268760"/>
            <a:ext cx="784887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devátého ročníku.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úvod do organické chemie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>
                <a:latin typeface="Calibri" pitchFamily="34" charset="0"/>
                <a:cs typeface="Calibri" pitchFamily="34" charset="0"/>
              </a:rPr>
              <a:t>a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úkoly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Úkoly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  mohou sloužit jako samostatná práce nebo jako domácí úkol. Jsou doplněny výsledky.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14096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578" y="3933056"/>
            <a:ext cx="790982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devátého ročníku. Žáci ocenili prezentaci, která vedla k názornějšímu vysvětlení učiva. B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yli seznámeni s novými zákonitostmi dalšího oboru chemie – organická chemie. Úkoly k procvičení </a:t>
            </a:r>
            <a:r>
              <a:rPr lang="cs-CZ" dirty="0">
                <a:latin typeface="Calibri" pitchFamily="34" charset="0"/>
                <a:cs typeface="Calibri" pitchFamily="34" charset="0"/>
              </a:rPr>
              <a:t>byly použity jako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samostatná práce a byly zvládnuty bez problémů.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8384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35161" y="2420887"/>
            <a:ext cx="600519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 Black" pitchFamily="34" charset="0"/>
              </a:rPr>
              <a:t>Úvod do organické 		chemie</a:t>
            </a:r>
            <a:endParaRPr lang="cs-CZ" sz="4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ODPEFLRB\MC900406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83075"/>
            <a:ext cx="1841500" cy="170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F2B0RZM8\MC9000713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144018"/>
            <a:ext cx="3168352" cy="198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uzivatel\Local Settings\Temporary Internet Files\Content.IE5\GJ3DW4NG\MC9000902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85" y="332656"/>
            <a:ext cx="2417847" cy="1738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Documents and Settings\uzivatel\Local Settings\Temporary Internet Files\Content.IE5\78037F4B\MP9004372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43600"/>
            <a:ext cx="2736304" cy="1824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7817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286" y="450702"/>
            <a:ext cx="859918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Organická chemie </a:t>
            </a:r>
            <a:r>
              <a:rPr lang="cs-CZ" sz="2800" dirty="0" smtClean="0">
                <a:latin typeface="Arial Black" pitchFamily="34" charset="0"/>
              </a:rPr>
              <a:t>se zabývá hlavně látkami, které 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vznikají činností živočichů a rostlin.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9029" y="1863988"/>
            <a:ext cx="85214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 cukry, tuky, bílkoviny, uhlovodíky…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9030" y="4437112"/>
            <a:ext cx="73080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Organické </a:t>
            </a:r>
            <a:r>
              <a:rPr lang="cs-CZ" sz="2800" dirty="0">
                <a:solidFill>
                  <a:srgbClr val="0070C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látky </a:t>
            </a:r>
            <a:r>
              <a:rPr lang="cs-CZ" sz="2800" dirty="0" smtClean="0">
                <a:latin typeface="Arial Black" pitchFamily="34" charset="0"/>
              </a:rPr>
              <a:t>obsahují hlavně C,H, dále O, N, P, S.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9029" y="2852936"/>
            <a:ext cx="71006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Mezi organické sloučeniny patří však i látky uměle vyrobené - např. plasty, barviva….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6146" name="Picture 2" descr="C:\Documents and Settings\uzivatel\Local Settings\Temporary Internet Files\Content.IE5\M85UPSMB\MC9002322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237931"/>
            <a:ext cx="1478733" cy="201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9560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368225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Vlastnosti organických látek:</a:t>
            </a:r>
            <a:endParaRPr lang="cs-CZ" sz="32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241322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m</a:t>
            </a:r>
            <a:r>
              <a:rPr lang="cs-CZ" sz="2800" dirty="0" smtClean="0">
                <a:latin typeface="Arial Black" pitchFamily="34" charset="0"/>
              </a:rPr>
              <a:t>álo rozpustné ve vodě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879052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teplem se lehce rozkládají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573016"/>
            <a:ext cx="70927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j</a:t>
            </a:r>
            <a:r>
              <a:rPr lang="cs-CZ" sz="2800" dirty="0" smtClean="0">
                <a:latin typeface="Arial Black" pitchFamily="34" charset="0"/>
              </a:rPr>
              <a:t>sou hořlavé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17249" y="4319051"/>
            <a:ext cx="7021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nevedou elektrický proud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5157192"/>
            <a:ext cx="73815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jejich reakce jsou pomalejší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2045" y="332655"/>
            <a:ext cx="78855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Pokus:</a:t>
            </a:r>
            <a:r>
              <a:rPr lang="cs-CZ" sz="3200" dirty="0" smtClean="0">
                <a:latin typeface="Arial Black" pitchFamily="34" charset="0"/>
              </a:rPr>
              <a:t> Důkaz C v organické látce</a:t>
            </a:r>
            <a:endParaRPr lang="cs-CZ" sz="32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F2B0RZM8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692" y="1052736"/>
            <a:ext cx="1373371" cy="2087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5545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31692"/>
            <a:ext cx="8964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Stavba molekul organických sloučenin:</a:t>
            </a:r>
            <a:endParaRPr lang="cs-CZ" sz="32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308" y="2440662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Uhlík je v organických sloučeninách vždy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čtyřvazný.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30617" y="3983741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C</a:t>
            </a:r>
            <a:endParaRPr lang="cs-CZ" sz="3600" dirty="0">
              <a:latin typeface="Arial Black" pitchFamily="34" charset="0"/>
            </a:endParaRPr>
          </a:p>
        </p:txBody>
      </p:sp>
      <p:cxnSp>
        <p:nvCxnSpPr>
          <p:cNvPr id="7" name="Přímá spojnice 6"/>
          <p:cNvCxnSpPr>
            <a:endCxn id="4" idx="0"/>
          </p:cNvCxnSpPr>
          <p:nvPr/>
        </p:nvCxnSpPr>
        <p:spPr>
          <a:xfrm>
            <a:off x="3800647" y="3614409"/>
            <a:ext cx="0" cy="3693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757826" y="4630072"/>
            <a:ext cx="0" cy="3693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4145544" y="4306906"/>
            <a:ext cx="345874" cy="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169014" y="4306905"/>
            <a:ext cx="361603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C:\Documents and Settings\uzivatel\Local Settings\Temporary Internet Files\Content.IE5\M85UPSMB\MC900237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116467"/>
            <a:ext cx="1491764" cy="123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5705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Atomy uhlíku mohou tvořit různě dlouhé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řetězce a cykly.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2061721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Řetězec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555776" y="2780928"/>
            <a:ext cx="1224136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151620" y="3265839"/>
            <a:ext cx="17641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otevřený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499992" y="2780928"/>
            <a:ext cx="1008112" cy="48491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063309" y="322774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uzavřený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1151620" y="3933056"/>
            <a:ext cx="540060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95536" y="422108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nerozvětvený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67" name="Přímá spojnice se šipkou 66"/>
          <p:cNvCxnSpPr/>
          <p:nvPr/>
        </p:nvCxnSpPr>
        <p:spPr>
          <a:xfrm>
            <a:off x="3031450" y="3727504"/>
            <a:ext cx="964486" cy="3495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3513693" y="4077072"/>
            <a:ext cx="2149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rozvětvený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5229200"/>
            <a:ext cx="26642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2400" dirty="0" smtClean="0">
                <a:latin typeface="Arial Black" pitchFamily="34" charset="0"/>
              </a:rPr>
              <a:t>C	  C       </a:t>
            </a:r>
            <a:r>
              <a:rPr lang="cs-CZ" sz="2400" dirty="0" err="1" smtClean="0">
                <a:latin typeface="Arial Black" pitchFamily="34" charset="0"/>
              </a:rPr>
              <a:t>C</a:t>
            </a:r>
            <a:r>
              <a:rPr lang="cs-CZ" sz="2400" dirty="0" smtClean="0">
                <a:latin typeface="Arial Black" pitchFamily="34" charset="0"/>
              </a:rPr>
              <a:t>           	</a:t>
            </a:r>
            <a:r>
              <a:rPr lang="cs-CZ" dirty="0" smtClean="0"/>
              <a:t>					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899592" y="5445224"/>
            <a:ext cx="252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907704" y="5445224"/>
            <a:ext cx="252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779422" y="5445224"/>
            <a:ext cx="252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43508" y="5445224"/>
            <a:ext cx="252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647564" y="5013176"/>
            <a:ext cx="0" cy="25900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47564" y="5696396"/>
            <a:ext cx="0" cy="22530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1579842" y="5696396"/>
            <a:ext cx="3826" cy="22343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527394" y="5696396"/>
            <a:ext cx="0" cy="22530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13" idx="0"/>
          </p:cNvCxnSpPr>
          <p:nvPr/>
        </p:nvCxnSpPr>
        <p:spPr>
          <a:xfrm flipV="1">
            <a:off x="1583668" y="4977858"/>
            <a:ext cx="0" cy="25134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2527394" y="4977858"/>
            <a:ext cx="0" cy="25134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3878162" y="5272185"/>
            <a:ext cx="32905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 	C	C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50" name="Přímá spojnice 49"/>
          <p:cNvCxnSpPr/>
          <p:nvPr/>
        </p:nvCxnSpPr>
        <p:spPr>
          <a:xfrm>
            <a:off x="4373978" y="5486525"/>
            <a:ext cx="252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291620" y="5530438"/>
            <a:ext cx="252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3610798" y="5503017"/>
            <a:ext cx="252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084168" y="5485723"/>
            <a:ext cx="252028" cy="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068614" y="4977858"/>
            <a:ext cx="0" cy="29432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5944612" y="5733850"/>
            <a:ext cx="0" cy="25173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V="1">
            <a:off x="5944612" y="5013179"/>
            <a:ext cx="0" cy="25900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V="1">
            <a:off x="5004048" y="5013177"/>
            <a:ext cx="0" cy="25900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4068614" y="5696396"/>
            <a:ext cx="0" cy="24300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5028351" y="5696396"/>
            <a:ext cx="0" cy="27045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4840387" y="5985581"/>
            <a:ext cx="8750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 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101" name="Přímá spojnice 100"/>
          <p:cNvCxnSpPr/>
          <p:nvPr/>
        </p:nvCxnSpPr>
        <p:spPr>
          <a:xfrm>
            <a:off x="5225525" y="6216413"/>
            <a:ext cx="252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>
            <a:off x="4588359" y="6216413"/>
            <a:ext cx="252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>
            <a:off x="5029454" y="6447246"/>
            <a:ext cx="0" cy="29412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7007525" y="3902288"/>
            <a:ext cx="19569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	C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07525" y="4451920"/>
            <a:ext cx="14709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       </a:t>
            </a:r>
            <a:r>
              <a:rPr lang="cs-CZ" sz="2400" dirty="0" err="1" smtClean="0">
                <a:latin typeface="Arial Black" pitchFamily="34" charset="0"/>
              </a:rPr>
              <a:t>C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40" name="Přímá spojnice 39"/>
          <p:cNvCxnSpPr/>
          <p:nvPr/>
        </p:nvCxnSpPr>
        <p:spPr>
          <a:xfrm>
            <a:off x="7524328" y="4682753"/>
            <a:ext cx="252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524328" y="4108224"/>
            <a:ext cx="252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8352420" y="4108224"/>
            <a:ext cx="252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6755497" y="4124271"/>
            <a:ext cx="252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6755497" y="4685153"/>
            <a:ext cx="2520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8110525" y="3689405"/>
            <a:ext cx="0" cy="21288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8110525" y="4307904"/>
            <a:ext cx="0" cy="23083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7168717" y="3689405"/>
            <a:ext cx="0" cy="24365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7159340" y="4307904"/>
            <a:ext cx="0" cy="21958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8110525" y="4913585"/>
            <a:ext cx="0" cy="22909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7178451" y="4870325"/>
            <a:ext cx="0" cy="27235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8352421" y="4682752"/>
            <a:ext cx="252027" cy="240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074" name="Picture 2" descr="C:\Documents and Settings\uzivatel\Local Settings\Temporary Internet Files\Content.IE5\HV1HF528\MC9001988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8503" y="1084192"/>
            <a:ext cx="1443615" cy="1472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497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9" grpId="0"/>
      <p:bldP spid="68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7525" y="539388"/>
            <a:ext cx="35904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3. 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Typy vazeb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1403648" y="1340768"/>
            <a:ext cx="720080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477525" y="3140968"/>
            <a:ext cx="25823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jednoduché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5" y="3886326"/>
            <a:ext cx="1195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Arial Black" pitchFamily="34" charset="0"/>
              </a:rPr>
              <a:t>̶</a:t>
            </a:r>
            <a:r>
              <a:rPr lang="cs-CZ" sz="9600" dirty="0" smtClean="0">
                <a:latin typeface="Arial Black" pitchFamily="34" charset="0"/>
              </a:rPr>
              <a:t> </a:t>
            </a:r>
            <a:r>
              <a:rPr lang="cs-CZ" sz="8800" dirty="0" smtClean="0">
                <a:latin typeface="Arial Black" pitchFamily="34" charset="0"/>
              </a:rPr>
              <a:t> </a:t>
            </a:r>
            <a:endParaRPr lang="cs-CZ" sz="8800" dirty="0">
              <a:latin typeface="Arial Black" pitchFamily="34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383241" y="1340768"/>
            <a:ext cx="1037024" cy="13877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059832" y="2780928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násobné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4932040" y="2420888"/>
            <a:ext cx="648072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599275" y="186759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dvojné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92280" y="1124163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Arial Black" pitchFamily="34" charset="0"/>
              </a:rPr>
              <a:t>₌</a:t>
            </a:r>
            <a:endParaRPr lang="cs-CZ" sz="7200" dirty="0">
              <a:latin typeface="Arial Black" pitchFamily="34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4932040" y="3304148"/>
            <a:ext cx="324036" cy="58217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256076" y="4278161"/>
            <a:ext cx="1836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trojné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95419" y="3886326"/>
            <a:ext cx="185304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 Black" pitchFamily="34" charset="0"/>
              </a:rPr>
              <a:t>≡</a:t>
            </a:r>
            <a:endParaRPr lang="cs-CZ" sz="6600" dirty="0">
              <a:latin typeface="Arial Black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P5FF55ND\MP9004023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023493"/>
            <a:ext cx="1819976" cy="1455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772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2" grpId="0"/>
      <p:bldP spid="13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4. 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Typy vzorců: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3882" y="1953077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molekulové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1574" y="306704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strukturní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18149" y="437633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racionální</a:t>
            </a:r>
            <a:endParaRPr lang="cs-CZ" sz="28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1953077"/>
            <a:ext cx="4139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celkový počet atomů prvků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4485" y="3067042"/>
            <a:ext cx="3744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uspořádání atomů prvků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4283904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charakteristické skupiny atomů prvků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I52SZBGL\MC900287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0153"/>
            <a:ext cx="1440160" cy="1583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791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4324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Rozdělení organických sloučenin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63688" y="1412812"/>
            <a:ext cx="5616624" cy="10081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Arial Black" pitchFamily="34" charset="0"/>
              </a:rPr>
              <a:t>Organické sloučeniny</a:t>
            </a:r>
            <a:endParaRPr lang="cs-CZ" sz="2800" dirty="0">
              <a:solidFill>
                <a:schemeClr val="tx1"/>
              </a:solidFill>
              <a:latin typeface="Arial Black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2339752" y="2420924"/>
            <a:ext cx="1368152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292080" y="2456348"/>
            <a:ext cx="144016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Zaoblený obdélník 10"/>
          <p:cNvSpPr/>
          <p:nvPr/>
        </p:nvSpPr>
        <p:spPr>
          <a:xfrm>
            <a:off x="831891" y="3212976"/>
            <a:ext cx="3096344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Uhlovodíky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190043" y="3219246"/>
            <a:ext cx="3816424" cy="10081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Deriváty uhlovodíků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2159732" y="436510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Zaoblený obdélník 15"/>
          <p:cNvSpPr/>
          <p:nvPr/>
        </p:nvSpPr>
        <p:spPr>
          <a:xfrm>
            <a:off x="827584" y="4886344"/>
            <a:ext cx="2880320" cy="10081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Obsahují pouze atomy C a H</a:t>
            </a:r>
            <a:endParaRPr lang="cs-CZ" sz="2400" dirty="0">
              <a:latin typeface="Arial Black" pitchFamily="34" charset="0"/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7098255" y="436510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Zaoblený obdélník 21"/>
          <p:cNvSpPr/>
          <p:nvPr/>
        </p:nvSpPr>
        <p:spPr>
          <a:xfrm>
            <a:off x="5476646" y="4886344"/>
            <a:ext cx="3384376" cy="137545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Obsahují kromě atomů C a H i jiné atomy (O, N, S)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679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3" grpId="0" animBg="1"/>
      <p:bldP spid="16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1540" y="620688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Uhlovodíky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4919" y="1412776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obsahují pouze atomy uhlíku a vodíku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4919" y="2240643"/>
            <a:ext cx="18588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Dělí se 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84340" y="2308846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nasycené (jednoduchá vazba)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45809" y="295539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Alkany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96021" y="3717032"/>
            <a:ext cx="65167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nenasycené (jedna dvojná nebo trojná vazba)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462859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Alkeny, </a:t>
            </a:r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Alkyny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96020" y="5440076"/>
            <a:ext cx="4912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aromatické (cyklické)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79812" y="5988791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Areny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pic>
        <p:nvPicPr>
          <p:cNvPr id="5123" name="Picture 3" descr="C:\Documents and Settings\uzivatel\Local Settings\Temporary Internet Files\Content.IE5\P5FF55ND\MM9003158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244" y="384076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5119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8566" y="399772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Úkoly k procvičení 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2932" y="3264190"/>
            <a:ext cx="859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. Doplň chybějící vazby u atomů uhlíku a atomy vodíku: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2933" y="4677183"/>
            <a:ext cx="3404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</a:t>
            </a:r>
            <a:r>
              <a:rPr lang="cs-CZ" sz="2400" dirty="0" smtClean="0">
                <a:latin typeface="Arial Black" pitchFamily="34" charset="0"/>
              </a:rPr>
              <a:t>    </a:t>
            </a:r>
            <a:r>
              <a:rPr lang="cs-CZ" sz="2400" dirty="0"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   </a:t>
            </a:r>
            <a:r>
              <a:rPr lang="cs-CZ" sz="2800" dirty="0" smtClean="0">
                <a:latin typeface="Arial Black" pitchFamily="34" charset="0"/>
              </a:rPr>
              <a:t>C     </a:t>
            </a:r>
            <a:r>
              <a:rPr lang="cs-CZ" sz="2800" dirty="0" err="1" smtClean="0">
                <a:latin typeface="Arial Black" pitchFamily="34" charset="0"/>
              </a:rPr>
              <a:t>C</a:t>
            </a:r>
            <a:r>
              <a:rPr lang="cs-CZ" sz="2800" dirty="0" smtClean="0">
                <a:latin typeface="Arial Black" pitchFamily="34" charset="0"/>
              </a:rPr>
              <a:t>     </a:t>
            </a:r>
            <a:r>
              <a:rPr lang="cs-CZ" sz="2800" dirty="0" err="1" smtClean="0">
                <a:latin typeface="Arial Black" pitchFamily="34" charset="0"/>
              </a:rPr>
              <a:t>C</a:t>
            </a:r>
            <a:r>
              <a:rPr lang="cs-CZ" sz="2800" dirty="0" smtClean="0">
                <a:latin typeface="Arial Black" pitchFamily="34" charset="0"/>
              </a:rPr>
              <a:t> 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032716" y="4895995"/>
            <a:ext cx="21602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611560" y="2802525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2843808" y="4895995"/>
            <a:ext cx="21602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7170" name="Picture 2" descr="C:\Documents and Settings\uzivatel\Local Settings\Temporary Internet Files\Content.IE5\I52SZBGL\MC9003519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5320" y="188640"/>
            <a:ext cx="1368360" cy="1257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75018" y="4509120"/>
            <a:ext cx="25463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</a:t>
            </a:r>
            <a:r>
              <a:rPr lang="cs-CZ" sz="3600" b="1" dirty="0" smtClean="0">
                <a:latin typeface="Arial Black" pitchFamily="34" charset="0"/>
              </a:rPr>
              <a:t>     </a:t>
            </a:r>
            <a:r>
              <a:rPr lang="cs-CZ" sz="2800" dirty="0" smtClean="0">
                <a:latin typeface="Arial Black" pitchFamily="34" charset="0"/>
              </a:rPr>
              <a:t>C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3600" b="1" dirty="0" smtClean="0">
                <a:latin typeface="Arial Black" pitchFamily="34" charset="0"/>
              </a:rPr>
              <a:t>≡ </a:t>
            </a:r>
            <a:r>
              <a:rPr lang="cs-CZ" sz="2800" dirty="0" smtClean="0">
                <a:latin typeface="Arial Black" pitchFamily="34" charset="0"/>
              </a:rPr>
              <a:t>C</a:t>
            </a:r>
            <a:endParaRPr lang="cs-CZ" sz="3600" dirty="0">
              <a:latin typeface="Arial Black" pitchFamily="34" charset="0"/>
            </a:endParaRPr>
          </a:p>
          <a:p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8566" y="1446483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1. Doplň: Uhlík je v organických sloučeninách vždy…..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16708" y="2384065"/>
            <a:ext cx="27097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čtyřvazný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1187624" y="4914746"/>
            <a:ext cx="21602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627275" y="4895995"/>
            <a:ext cx="21602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1619672" y="5200403"/>
            <a:ext cx="0" cy="24482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506671" y="5200100"/>
            <a:ext cx="0" cy="24512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3336934" y="5200100"/>
            <a:ext cx="0" cy="21966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1619672" y="4437112"/>
            <a:ext cx="0" cy="24007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2506671" y="4437112"/>
            <a:ext cx="0" cy="24007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3411251" y="4437112"/>
            <a:ext cx="0" cy="24007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168" name="TextovéPole 7167"/>
          <p:cNvSpPr txBox="1"/>
          <p:nvPr/>
        </p:nvSpPr>
        <p:spPr>
          <a:xfrm>
            <a:off x="1401577" y="5445223"/>
            <a:ext cx="413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169" name="TextovéPole 7168"/>
          <p:cNvSpPr txBox="1"/>
          <p:nvPr/>
        </p:nvSpPr>
        <p:spPr>
          <a:xfrm>
            <a:off x="2281145" y="5445223"/>
            <a:ext cx="4510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171" name="Obdélník 7170"/>
          <p:cNvSpPr/>
          <p:nvPr/>
        </p:nvSpPr>
        <p:spPr>
          <a:xfrm>
            <a:off x="3122742" y="5445223"/>
            <a:ext cx="4844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H</a:t>
            </a:r>
          </a:p>
        </p:txBody>
      </p:sp>
      <p:sp>
        <p:nvSpPr>
          <p:cNvPr id="7172" name="Obdélník 7171"/>
          <p:cNvSpPr/>
          <p:nvPr/>
        </p:nvSpPr>
        <p:spPr>
          <a:xfrm>
            <a:off x="703196" y="4676880"/>
            <a:ext cx="4844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H</a:t>
            </a:r>
          </a:p>
        </p:txBody>
      </p:sp>
      <p:sp>
        <p:nvSpPr>
          <p:cNvPr id="7173" name="Obdélník 7172"/>
          <p:cNvSpPr/>
          <p:nvPr/>
        </p:nvSpPr>
        <p:spPr>
          <a:xfrm>
            <a:off x="1377458" y="4014159"/>
            <a:ext cx="4844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H</a:t>
            </a:r>
          </a:p>
        </p:txBody>
      </p:sp>
      <p:sp>
        <p:nvSpPr>
          <p:cNvPr id="7174" name="Obdélník 7173"/>
          <p:cNvSpPr/>
          <p:nvPr/>
        </p:nvSpPr>
        <p:spPr>
          <a:xfrm>
            <a:off x="2286880" y="4014159"/>
            <a:ext cx="4844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H</a:t>
            </a:r>
          </a:p>
        </p:txBody>
      </p:sp>
      <p:sp>
        <p:nvSpPr>
          <p:cNvPr id="7175" name="Obdélník 7174"/>
          <p:cNvSpPr/>
          <p:nvPr/>
        </p:nvSpPr>
        <p:spPr>
          <a:xfrm>
            <a:off x="3169037" y="4008061"/>
            <a:ext cx="4844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H</a:t>
            </a:r>
          </a:p>
        </p:txBody>
      </p:sp>
      <p:sp>
        <p:nvSpPr>
          <p:cNvPr id="7176" name="Obdélník 7175"/>
          <p:cNvSpPr/>
          <p:nvPr/>
        </p:nvSpPr>
        <p:spPr>
          <a:xfrm>
            <a:off x="3878965" y="4653136"/>
            <a:ext cx="4844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H</a:t>
            </a:r>
          </a:p>
        </p:txBody>
      </p:sp>
      <p:cxnSp>
        <p:nvCxnSpPr>
          <p:cNvPr id="43" name="Přímá spojnice 42"/>
          <p:cNvCxnSpPr/>
          <p:nvPr/>
        </p:nvCxnSpPr>
        <p:spPr>
          <a:xfrm>
            <a:off x="5746213" y="4838178"/>
            <a:ext cx="21602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205318" y="4831401"/>
            <a:ext cx="216024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178" name="Obdélník 7177"/>
          <p:cNvSpPr/>
          <p:nvPr/>
        </p:nvSpPr>
        <p:spPr>
          <a:xfrm>
            <a:off x="5261785" y="4585966"/>
            <a:ext cx="4844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H</a:t>
            </a:r>
          </a:p>
        </p:txBody>
      </p:sp>
      <p:sp>
        <p:nvSpPr>
          <p:cNvPr id="7179" name="Obdélník 7178"/>
          <p:cNvSpPr/>
          <p:nvPr/>
        </p:nvSpPr>
        <p:spPr>
          <a:xfrm>
            <a:off x="7421342" y="4611016"/>
            <a:ext cx="48442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H</a:t>
            </a:r>
          </a:p>
        </p:txBody>
      </p:sp>
    </p:spTree>
    <p:extLst>
      <p:ext uri="{BB962C8B-B14F-4D97-AF65-F5344CB8AC3E}">
        <p14:creationId xmlns:p14="http://schemas.microsoft.com/office/powerpoint/2010/main" val="2732527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71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7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7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7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4" grpId="0"/>
      <p:bldP spid="5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uzivatel\Local Settings\Temporary Internet Files\Content.IE5\HV1HF528\MC900311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8640"/>
            <a:ext cx="1813255" cy="157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45367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3. Nakresli řetězec :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8234" y="1297914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a) Otevřený nerozvětvený se 4 C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365104"/>
            <a:ext cx="35136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b) Uzavřený se 3 C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2208" y="2192288"/>
            <a:ext cx="5112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  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C </a:t>
            </a:r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C 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 rot="16200000">
            <a:off x="2460359" y="1822146"/>
            <a:ext cx="43204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 rot="5400000" flipH="1">
            <a:off x="2496363" y="2561671"/>
            <a:ext cx="3600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 flipH="1">
            <a:off x="2847488" y="2158302"/>
            <a:ext cx="28200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 rot="16200000">
            <a:off x="1800394" y="2559590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 rot="16200000">
            <a:off x="1053717" y="2559589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 rot="16200000">
            <a:off x="1816431" y="1856070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 rot="16200000">
            <a:off x="1053717" y="1856070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 rot="16200000">
            <a:off x="430816" y="2563752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 rot="16200000">
            <a:off x="475045" y="1852109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792106" y="2205579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20" name="Obdélník 19"/>
          <p:cNvSpPr/>
          <p:nvPr/>
        </p:nvSpPr>
        <p:spPr>
          <a:xfrm>
            <a:off x="118621" y="2192288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19163" y="5615662"/>
            <a:ext cx="6837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44776" y="5615664"/>
            <a:ext cx="416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53036" y="5026124"/>
            <a:ext cx="8630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071477" y="5615662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25" name="Obdélník 24"/>
          <p:cNvSpPr/>
          <p:nvPr/>
        </p:nvSpPr>
        <p:spPr>
          <a:xfrm rot="2318345">
            <a:off x="5326394" y="5253785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26" name="Obdélník 25"/>
          <p:cNvSpPr/>
          <p:nvPr/>
        </p:nvSpPr>
        <p:spPr>
          <a:xfrm rot="18939123">
            <a:off x="4758386" y="5301293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27" name="Obdélník 26"/>
          <p:cNvSpPr/>
          <p:nvPr/>
        </p:nvSpPr>
        <p:spPr>
          <a:xfrm rot="2096834">
            <a:off x="4744416" y="4668174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28" name="Obdélník 27"/>
          <p:cNvSpPr/>
          <p:nvPr/>
        </p:nvSpPr>
        <p:spPr>
          <a:xfrm rot="7858296">
            <a:off x="5363536" y="4692616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29" name="Obdélník 28"/>
          <p:cNvSpPr/>
          <p:nvPr/>
        </p:nvSpPr>
        <p:spPr>
          <a:xfrm>
            <a:off x="4256710" y="5581151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30" name="Obdélník 29"/>
          <p:cNvSpPr/>
          <p:nvPr/>
        </p:nvSpPr>
        <p:spPr>
          <a:xfrm>
            <a:off x="5960780" y="5571834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31" name="Obdélník 30"/>
          <p:cNvSpPr/>
          <p:nvPr/>
        </p:nvSpPr>
        <p:spPr>
          <a:xfrm rot="5400000">
            <a:off x="4598672" y="5971278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  <p:sp>
        <p:nvSpPr>
          <p:cNvPr id="1024" name="Obdélník 1023"/>
          <p:cNvSpPr/>
          <p:nvPr/>
        </p:nvSpPr>
        <p:spPr>
          <a:xfrm rot="5400000">
            <a:off x="5625146" y="5971276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–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9704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102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Zdroje: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3723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9. ročník - Úvod do obecné a anorganické chemie, biochemie a dalších chemických oborů. 1. vyd. Brno: Nová škola, s. r. o., 2011. ISBN 9788072892822. 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33, 34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2911" y="3025022"/>
            <a:ext cx="37804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>
                <a:solidFill>
                  <a:srgbClr val="92D050"/>
                </a:solidFill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sz="2000" dirty="0">
              <a:solidFill>
                <a:srgbClr val="92D050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306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525</TotalTime>
  <Words>551</Words>
  <Application>Microsoft Office PowerPoint</Application>
  <PresentationFormat>Předvádění na obrazovce (4:3)</PresentationFormat>
  <Paragraphs>125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H Koláčková</cp:lastModifiedBy>
  <cp:revision>52</cp:revision>
  <dcterms:created xsi:type="dcterms:W3CDTF">2012-02-07T20:27:32Z</dcterms:created>
  <dcterms:modified xsi:type="dcterms:W3CDTF">2012-10-05T06:36:25Z</dcterms:modified>
</cp:coreProperties>
</file>