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68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6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010C5D-E031-4C54-B2F7-4DE82A939930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9BA197-269B-41FB-86D7-45B6A6A609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85076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9BA197-269B-41FB-86D7-45B6A6A60943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32003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C53C4-C6D6-4349-870D-06EACCDA71DB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3ABE7B6-CA40-4262-B411-4DF3FD9BCB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C53C4-C6D6-4349-870D-06EACCDA71DB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3ABE7B6-CA40-4262-B411-4DF3FD9BCB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C53C4-C6D6-4349-870D-06EACCDA71DB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BE7B6-CA40-4262-B411-4DF3FD9BCBF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C53C4-C6D6-4349-870D-06EACCDA71DB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BE7B6-CA40-4262-B411-4DF3FD9BCB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C53C4-C6D6-4349-870D-06EACCDA71DB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3ABE7B6-CA40-4262-B411-4DF3FD9BCBF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C53C4-C6D6-4349-870D-06EACCDA71DB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BE7B6-CA40-4262-B411-4DF3FD9BCB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C53C4-C6D6-4349-870D-06EACCDA71DB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BE7B6-CA40-4262-B411-4DF3FD9BCB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C53C4-C6D6-4349-870D-06EACCDA71DB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BE7B6-CA40-4262-B411-4DF3FD9BCB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C53C4-C6D6-4349-870D-06EACCDA71DB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BE7B6-CA40-4262-B411-4DF3FD9BCBF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C53C4-C6D6-4349-870D-06EACCDA71DB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BE7B6-CA40-4262-B411-4DF3FD9BCB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C53C4-C6D6-4349-870D-06EACCDA71DB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BE7B6-CA40-4262-B411-4DF3FD9BCB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9FC53C4-C6D6-4349-870D-06EACCDA71DB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3ABE7B6-CA40-4262-B411-4DF3FD9BCBF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projekt v rámci vzdělávacího programu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VZDĚLÁNÍ PRO KONKURENCESCHOPNOST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ŠABLONA ČÍSLO: III/2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NÁZEV:  INOVACE A ZKVALITNĚNÍ VÝUKY PROSTŘEDNICTVÍM ICT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PŘEDMĚT: Chemie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ROČNÍK: devátý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TÉMA: Alkany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AUTOR: Mgr. Pavla Krásná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DATUM VYTVOŘENÍ: 25. 2.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VY_32_INOVACE_25_PK</a:t>
            </a:r>
            <a:endParaRPr lang="cs-CZ" sz="2800" b="1" dirty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0168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Anotace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268760"/>
            <a:ext cx="78488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Výukový materiál je určen pro žáky devátého ročníku. Je zpracován jako prezentace v </a:t>
            </a:r>
            <a:r>
              <a:rPr lang="cs-CZ" dirty="0" err="1">
                <a:latin typeface="Calibri" pitchFamily="34" charset="0"/>
                <a:cs typeface="Calibri" pitchFamily="34" charset="0"/>
              </a:rPr>
              <a:t>powerPointu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Obsahuje výklad učiva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alkany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a </a:t>
            </a:r>
            <a:r>
              <a:rPr lang="cs-CZ" dirty="0">
                <a:latin typeface="Calibri" pitchFamily="34" charset="0"/>
                <a:cs typeface="Calibri" pitchFamily="34" charset="0"/>
              </a:rPr>
              <a:t>úkoly k procvičení. Úkoly k procvičení  mohou sloužit jako samostatná práce nebo jako domácí úkol. Jsou doplněny výsledky.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3501008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Pilotáž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4221088"/>
            <a:ext cx="78488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Materiál byl pilotován v jedné třídě devátého ročníku. Žáci ocenili prezentaci, která vedla k názornějšímu vysvětlení učiva. Byli seznámeni s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prvními uhlovodíky - alkany. Úkoly </a:t>
            </a:r>
            <a:r>
              <a:rPr lang="cs-CZ" dirty="0">
                <a:latin typeface="Calibri" pitchFamily="34" charset="0"/>
                <a:cs typeface="Calibri" pitchFamily="34" charset="0"/>
              </a:rPr>
              <a:t>k procvičení byly použity jako samostatná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práce, kterou žáci zvládli bez vážnějších problémů. Jen neměli ještě zažité všechny názvy alkanů, a proto v nich chybovali.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5445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43808" y="2420888"/>
            <a:ext cx="33123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  <a:latin typeface="Arial Black" pitchFamily="34" charset="0"/>
              </a:rPr>
              <a:t>Alkany</a:t>
            </a:r>
            <a:endParaRPr lang="cs-CZ" sz="6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F2B0RZM8\MC9002903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620688"/>
            <a:ext cx="1614535" cy="1395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uzivatel\Local Settings\Temporary Internet Files\Content.IE5\78037F4B\MC9000147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85871"/>
            <a:ext cx="936104" cy="1865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uzivatel\Local Settings\Temporary Internet Files\Content.IE5\GJ3DW4NG\MC9003974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5838" y="4149080"/>
            <a:ext cx="1826057" cy="1891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uzivatel\Local Settings\Temporary Internet Files\Content.IE5\ODPEFLRB\MC9002803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670428"/>
            <a:ext cx="1948004" cy="2388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0626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91880" y="188640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Alkany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1601797"/>
            <a:ext cx="64087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mají otevřený řetězec a pouze jednoduché vazby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1052736"/>
            <a:ext cx="4608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n</a:t>
            </a:r>
            <a:r>
              <a:rPr lang="cs-CZ" sz="2800" dirty="0" smtClean="0">
                <a:latin typeface="Arial Black" pitchFamily="34" charset="0"/>
              </a:rPr>
              <a:t>asycené uhlovodíky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31740" y="3284984"/>
            <a:ext cx="4464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Arial Black" pitchFamily="34" charset="0"/>
              </a:rPr>
              <a:t>Názvosloví alkanů</a:t>
            </a:r>
            <a:endParaRPr lang="cs-CZ" sz="3200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4343167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Obecný vzorec: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71900" y="4315316"/>
            <a:ext cx="17641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n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2n+2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1520" y="5661248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Koncovka: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15816" y="5631109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- </a:t>
            </a:r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an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3251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Vzorce základních alkanů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411760" y="1061447"/>
            <a:ext cx="6552728" cy="63936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Arial Black" pitchFamily="34" charset="0"/>
              </a:rPr>
              <a:t>VZOREC</a:t>
            </a:r>
            <a:endParaRPr lang="cs-CZ" sz="2800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0" y="1700808"/>
            <a:ext cx="2411760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Arial Black" pitchFamily="34" charset="0"/>
              </a:rPr>
              <a:t>Název</a:t>
            </a:r>
            <a:endParaRPr lang="cs-CZ" sz="2400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411760" y="1700808"/>
            <a:ext cx="2376264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Arial Black" pitchFamily="34" charset="0"/>
              </a:rPr>
              <a:t>Strukturní</a:t>
            </a:r>
            <a:endParaRPr lang="cs-CZ" sz="2400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44008" y="1700808"/>
            <a:ext cx="2232248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Arial Black" pitchFamily="34" charset="0"/>
              </a:rPr>
              <a:t>Racionální</a:t>
            </a:r>
            <a:endParaRPr lang="cs-CZ" sz="2400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876256" y="1700808"/>
            <a:ext cx="2088232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Arial Black" pitchFamily="34" charset="0"/>
              </a:rPr>
              <a:t>Molekulový</a:t>
            </a:r>
            <a:endParaRPr lang="cs-CZ" sz="2400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2708921"/>
            <a:ext cx="2411760" cy="181500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  <a:latin typeface="Arial Black" pitchFamily="34" charset="0"/>
              </a:rPr>
              <a:t>meth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an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374394" y="2708920"/>
            <a:ext cx="2269614" cy="181500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Arial Black" pitchFamily="34" charset="0"/>
              </a:rPr>
              <a:t>C</a:t>
            </a:r>
            <a:endParaRPr lang="cs-CZ" sz="2400" dirty="0">
              <a:latin typeface="Arial Black" pitchFamily="34" charset="0"/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3527884" y="3230978"/>
            <a:ext cx="0" cy="16201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779912" y="3609020"/>
            <a:ext cx="21602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3095836" y="3609020"/>
            <a:ext cx="18002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3527884" y="3789040"/>
            <a:ext cx="0" cy="2160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3364504" y="2850321"/>
            <a:ext cx="2520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H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2607902" y="3392996"/>
            <a:ext cx="4680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H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924839" y="3378187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H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310306" y="3995346"/>
            <a:ext cx="631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H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4606641" y="2708920"/>
            <a:ext cx="2269615" cy="1800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Arial Black" pitchFamily="34" charset="0"/>
              </a:rPr>
              <a:t>CH</a:t>
            </a:r>
            <a:r>
              <a:rPr lang="cs-CZ" sz="2400" baseline="-25000" dirty="0" smtClean="0">
                <a:solidFill>
                  <a:schemeClr val="tx1"/>
                </a:solidFill>
                <a:latin typeface="Arial Black" pitchFamily="34" charset="0"/>
              </a:rPr>
              <a:t>4</a:t>
            </a:r>
            <a:endParaRPr lang="cs-CZ" sz="2400" baseline="-25000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6876256" y="2708921"/>
            <a:ext cx="2088232" cy="181500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Arial Black" pitchFamily="34" charset="0"/>
              </a:rPr>
              <a:t>CH</a:t>
            </a:r>
            <a:r>
              <a:rPr lang="cs-CZ" sz="2400" baseline="-25000" dirty="0" smtClean="0">
                <a:latin typeface="Arial Black" pitchFamily="34" charset="0"/>
              </a:rPr>
              <a:t>4</a:t>
            </a:r>
            <a:endParaRPr lang="cs-CZ" sz="2400" baseline="-25000" dirty="0">
              <a:latin typeface="Arial Black" pitchFamily="34" charset="0"/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0" y="4509120"/>
            <a:ext cx="2374394" cy="234888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Arial Black" pitchFamily="34" charset="0"/>
              </a:rPr>
              <a:t>eth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an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2374394" y="4509121"/>
            <a:ext cx="2269614" cy="234888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Arial Black" pitchFamily="34" charset="0"/>
              </a:rPr>
              <a:t>C - C</a:t>
            </a:r>
            <a:endParaRPr lang="cs-CZ" sz="2400" dirty="0">
              <a:latin typeface="Arial Black" pitchFamily="34" charset="0"/>
            </a:endParaRPr>
          </a:p>
        </p:txBody>
      </p:sp>
      <p:cxnSp>
        <p:nvCxnSpPr>
          <p:cNvPr id="40" name="Přímá spojnice 39"/>
          <p:cNvCxnSpPr/>
          <p:nvPr/>
        </p:nvCxnSpPr>
        <p:spPr>
          <a:xfrm>
            <a:off x="2841928" y="5690964"/>
            <a:ext cx="234026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3275856" y="5157192"/>
            <a:ext cx="0" cy="2880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3779912" y="5157192"/>
            <a:ext cx="0" cy="2880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3995936" y="5683560"/>
            <a:ext cx="216935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3275856" y="5877272"/>
            <a:ext cx="0" cy="2160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3779912" y="5877272"/>
            <a:ext cx="0" cy="2160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66" name="TextovéPole 65"/>
          <p:cNvSpPr txBox="1"/>
          <p:nvPr/>
        </p:nvSpPr>
        <p:spPr>
          <a:xfrm>
            <a:off x="3095836" y="4725144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H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3594499" y="4725144"/>
            <a:ext cx="5868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H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4212870" y="5452727"/>
            <a:ext cx="3937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H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411760" y="5460131"/>
            <a:ext cx="430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H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3068574" y="6093296"/>
            <a:ext cx="4145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H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3549871" y="6093296"/>
            <a:ext cx="7837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H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72" name="Obdélník 71"/>
          <p:cNvSpPr/>
          <p:nvPr/>
        </p:nvSpPr>
        <p:spPr>
          <a:xfrm>
            <a:off x="4606641" y="4509120"/>
            <a:ext cx="2269615" cy="234888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Arial Black" pitchFamily="34" charset="0"/>
              </a:rPr>
              <a:t>CH</a:t>
            </a:r>
            <a:r>
              <a:rPr lang="cs-CZ" sz="2400" baseline="-25000" dirty="0" smtClean="0">
                <a:solidFill>
                  <a:schemeClr val="tx1"/>
                </a:solidFill>
                <a:latin typeface="Arial Black" pitchFamily="34" charset="0"/>
              </a:rPr>
              <a:t>3</a:t>
            </a:r>
            <a:r>
              <a:rPr lang="cs-CZ" sz="2400" dirty="0" smtClean="0">
                <a:solidFill>
                  <a:schemeClr val="tx1"/>
                </a:solidFill>
                <a:latin typeface="Arial Black" pitchFamily="34" charset="0"/>
              </a:rPr>
              <a:t> – CH</a:t>
            </a:r>
            <a:r>
              <a:rPr lang="cs-CZ" sz="2400" baseline="-25000" dirty="0" smtClean="0">
                <a:solidFill>
                  <a:schemeClr val="tx1"/>
                </a:solidFill>
                <a:latin typeface="Arial Black" pitchFamily="34" charset="0"/>
              </a:rPr>
              <a:t>3</a:t>
            </a:r>
            <a:endParaRPr lang="cs-CZ" sz="2400" baseline="-25000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77" name="Obdélník 76"/>
          <p:cNvSpPr/>
          <p:nvPr/>
        </p:nvSpPr>
        <p:spPr>
          <a:xfrm>
            <a:off x="6876256" y="4523929"/>
            <a:ext cx="2118510" cy="233407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Arial Black" pitchFamily="34" charset="0"/>
              </a:rPr>
              <a:t>C</a:t>
            </a:r>
            <a:r>
              <a:rPr lang="cs-CZ" sz="2400" baseline="-25000" dirty="0" smtClean="0">
                <a:latin typeface="Arial Black" pitchFamily="34" charset="0"/>
              </a:rPr>
              <a:t>2</a:t>
            </a:r>
            <a:r>
              <a:rPr lang="cs-CZ" sz="2400" dirty="0" smtClean="0">
                <a:latin typeface="Arial Black" pitchFamily="34" charset="0"/>
              </a:rPr>
              <a:t>H</a:t>
            </a:r>
            <a:r>
              <a:rPr lang="cs-CZ" sz="2400" baseline="-25000" dirty="0" smtClean="0">
                <a:latin typeface="Arial Black" pitchFamily="34" charset="0"/>
              </a:rPr>
              <a:t>6</a:t>
            </a:r>
            <a:endParaRPr lang="cs-CZ" sz="2400" baseline="-250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0538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2" dur="500"/>
                                        <p:tgtEl>
                                          <p:spTgt spid="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7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2" dur="500"/>
                                        <p:tgtEl>
                                          <p:spTgt spid="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  <p:bldP spid="13" grpId="0" animBg="1"/>
      <p:bldP spid="31" grpId="0"/>
      <p:bldP spid="32" grpId="0"/>
      <p:bldP spid="33" grpId="0"/>
      <p:bldP spid="34" grpId="0"/>
      <p:bldP spid="35" grpId="0" animBg="1"/>
      <p:bldP spid="36" grpId="0" animBg="1"/>
      <p:bldP spid="37" grpId="0" animBg="1"/>
      <p:bldP spid="38" grpId="0" animBg="1"/>
      <p:bldP spid="66" grpId="0"/>
      <p:bldP spid="67" grpId="0"/>
      <p:bldP spid="68" grpId="0"/>
      <p:bldP spid="69" grpId="0"/>
      <p:bldP spid="70" grpId="0"/>
      <p:bldP spid="71" grpId="0"/>
      <p:bldP spid="72" grpId="0" animBg="1"/>
      <p:bldP spid="7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7200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Dodělej vzorce dalších uhlovodíků :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151166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propan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772816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butan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2419923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pentan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3022895"/>
            <a:ext cx="15481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hexan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3724011"/>
            <a:ext cx="16021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heptan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5516" y="4410690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oktan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0" y="5084989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nonan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5516" y="5810785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dekan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771800" y="1151166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8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745809" y="1772816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4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10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719693" y="2419923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5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12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719693" y="3022895"/>
            <a:ext cx="20361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6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14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771800" y="3722183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7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16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692522" y="4374512"/>
            <a:ext cx="18263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8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18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771800" y="5097709"/>
            <a:ext cx="21962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9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20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674520" y="5743921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10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22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7239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548680"/>
            <a:ext cx="4824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Fyzikální vlastnosti: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5616" y="1412776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p</a:t>
            </a:r>
            <a:r>
              <a:rPr lang="cs-CZ" sz="2800" dirty="0" smtClean="0">
                <a:latin typeface="Arial Black" pitchFamily="34" charset="0"/>
              </a:rPr>
              <a:t>odle počtu C</a:t>
            </a:r>
            <a:endParaRPr lang="cs-CZ" sz="2800" dirty="0">
              <a:latin typeface="Arial Black" pitchFamily="34" charset="0"/>
            </a:endParaRPr>
          </a:p>
        </p:txBody>
      </p:sp>
      <p:cxnSp>
        <p:nvCxnSpPr>
          <p:cNvPr id="5" name="Přímá spojnice se šipkou 4"/>
          <p:cNvCxnSpPr>
            <a:stCxn id="3" idx="3"/>
          </p:cNvCxnSpPr>
          <p:nvPr/>
        </p:nvCxnSpPr>
        <p:spPr>
          <a:xfrm flipV="1">
            <a:off x="4283968" y="1340768"/>
            <a:ext cx="1008112" cy="33361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5292080" y="1133455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C</a:t>
            </a:r>
            <a:r>
              <a:rPr lang="cs-CZ" sz="2400" baseline="-25000" dirty="0" smtClean="0">
                <a:latin typeface="Arial Black" pitchFamily="34" charset="0"/>
              </a:rPr>
              <a:t>1</a:t>
            </a:r>
            <a:r>
              <a:rPr lang="cs-CZ" sz="2400" dirty="0" smtClean="0">
                <a:latin typeface="Arial Black" pitchFamily="34" charset="0"/>
              </a:rPr>
              <a:t> – C</a:t>
            </a:r>
            <a:r>
              <a:rPr lang="cs-CZ" sz="2400" baseline="-25000" dirty="0" smtClean="0">
                <a:latin typeface="Arial Black" pitchFamily="34" charset="0"/>
              </a:rPr>
              <a:t>4</a:t>
            </a:r>
            <a:r>
              <a:rPr lang="cs-CZ" sz="2400" dirty="0" smtClean="0">
                <a:latin typeface="Arial Black" pitchFamily="34" charset="0"/>
              </a:rPr>
              <a:t> - plyny</a:t>
            </a:r>
            <a:endParaRPr lang="cs-CZ" sz="2400" dirty="0">
              <a:latin typeface="Arial Black" pitchFamily="34" charset="0"/>
            </a:endParaRPr>
          </a:p>
        </p:txBody>
      </p:sp>
      <p:cxnSp>
        <p:nvCxnSpPr>
          <p:cNvPr id="9" name="Přímá spojnice se šipkou 8"/>
          <p:cNvCxnSpPr>
            <a:stCxn id="3" idx="3"/>
          </p:cNvCxnSpPr>
          <p:nvPr/>
        </p:nvCxnSpPr>
        <p:spPr>
          <a:xfrm>
            <a:off x="4283968" y="1674386"/>
            <a:ext cx="936104" cy="17043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5220072" y="1844824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C</a:t>
            </a:r>
            <a:r>
              <a:rPr lang="cs-CZ" sz="2400" baseline="-25000" dirty="0" smtClean="0">
                <a:latin typeface="Arial Black" pitchFamily="34" charset="0"/>
              </a:rPr>
              <a:t>5</a:t>
            </a:r>
            <a:r>
              <a:rPr lang="cs-CZ" sz="2400" dirty="0" smtClean="0">
                <a:latin typeface="Arial Black" pitchFamily="34" charset="0"/>
              </a:rPr>
              <a:t> – C</a:t>
            </a:r>
            <a:r>
              <a:rPr lang="cs-CZ" sz="2400" baseline="-25000" dirty="0" smtClean="0">
                <a:latin typeface="Arial Black" pitchFamily="34" charset="0"/>
              </a:rPr>
              <a:t>15</a:t>
            </a:r>
            <a:r>
              <a:rPr lang="cs-CZ" sz="2400" dirty="0" smtClean="0">
                <a:latin typeface="Arial Black" pitchFamily="34" charset="0"/>
              </a:rPr>
              <a:t> - kapaliny</a:t>
            </a:r>
            <a:endParaRPr lang="cs-CZ" sz="2400" dirty="0">
              <a:latin typeface="Arial Black" pitchFamily="34" charset="0"/>
            </a:endParaRPr>
          </a:p>
        </p:txBody>
      </p:sp>
      <p:cxnSp>
        <p:nvCxnSpPr>
          <p:cNvPr id="12" name="Přímá spojnice se šipkou 11"/>
          <p:cNvCxnSpPr>
            <a:stCxn id="3" idx="3"/>
          </p:cNvCxnSpPr>
          <p:nvPr/>
        </p:nvCxnSpPr>
        <p:spPr>
          <a:xfrm>
            <a:off x="4283968" y="1674386"/>
            <a:ext cx="936104" cy="89051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5292080" y="2564904"/>
            <a:ext cx="30243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C</a:t>
            </a:r>
            <a:r>
              <a:rPr lang="cs-CZ" sz="2400" baseline="-25000" dirty="0" smtClean="0">
                <a:latin typeface="Arial Black" pitchFamily="34" charset="0"/>
              </a:rPr>
              <a:t>16</a:t>
            </a:r>
            <a:r>
              <a:rPr lang="cs-CZ" sz="2400" dirty="0" smtClean="0">
                <a:latin typeface="Arial Black" pitchFamily="34" charset="0"/>
              </a:rPr>
              <a:t> a výše –pevné látky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115616" y="3645024"/>
            <a:ext cx="7848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bezbarvé, nerozpustné ve vodě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115616" y="4509120"/>
            <a:ext cx="78488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kapalné a pevné mají menší hustotu než voda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115616" y="5733256"/>
            <a:ext cx="7848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kapalné – dobrá rozpouštědla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0331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50405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Chemické vlastnosti: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1484784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h</a:t>
            </a:r>
            <a:r>
              <a:rPr lang="cs-CZ" sz="2800" dirty="0" smtClean="0">
                <a:latin typeface="Arial Black" pitchFamily="34" charset="0"/>
              </a:rPr>
              <a:t>ořlavé látky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2204864"/>
            <a:ext cx="83164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dokonalým spalováním alkanů vzniká</a:t>
            </a:r>
          </a:p>
          <a:p>
            <a:r>
              <a:rPr lang="cs-CZ" sz="2800" dirty="0" smtClean="0">
                <a:latin typeface="Arial Black" pitchFamily="34" charset="0"/>
              </a:rPr>
              <a:t>  CO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 , H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O a teplo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ODPEFLRB\MC9003893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76250"/>
            <a:ext cx="1365350" cy="1584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584" y="3573015"/>
            <a:ext cx="770485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n</a:t>
            </a:r>
            <a:r>
              <a:rPr lang="cs-CZ" sz="2800" dirty="0" smtClean="0">
                <a:latin typeface="Arial Black" pitchFamily="34" charset="0"/>
              </a:rPr>
              <a:t>edokonalým spalováním alkanů (nedostatek kyslíku) vzniká prudce jedovatý CO a H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O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8825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41044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Zástupci alkanů: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84784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002060"/>
                </a:solidFill>
                <a:latin typeface="Arial Black" pitchFamily="34" charset="0"/>
              </a:rPr>
              <a:t>Methan</a:t>
            </a:r>
            <a:endParaRPr lang="cs-CZ" sz="2800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03748" y="1484784"/>
            <a:ext cx="10441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  <a:latin typeface="Arial Black" pitchFamily="34" charset="0"/>
              </a:rPr>
              <a:t>CH</a:t>
            </a:r>
            <a:r>
              <a:rPr lang="cs-CZ" sz="2800" baseline="-25000" dirty="0" smtClean="0">
                <a:solidFill>
                  <a:srgbClr val="002060"/>
                </a:solidFill>
                <a:latin typeface="Arial Black" pitchFamily="34" charset="0"/>
              </a:rPr>
              <a:t>4</a:t>
            </a:r>
            <a:endParaRPr lang="cs-CZ" sz="2800" baseline="-25000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2116904"/>
            <a:ext cx="22862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Vlastnosti: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25806" y="2116904"/>
            <a:ext cx="39064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bezbarvý </a:t>
            </a:r>
            <a:r>
              <a:rPr lang="cs-CZ" sz="2800" dirty="0" err="1" smtClean="0">
                <a:latin typeface="Arial Black" pitchFamily="34" charset="0"/>
              </a:rPr>
              <a:t>plyn,bez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0" name="Picture 2" descr="C:\Documents and Settings\uzivatel\Local Settings\Temporary Internet Files\Content.IE5\F2B0RZM8\MP900430481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484784"/>
            <a:ext cx="1532586" cy="1532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825806" y="3017370"/>
            <a:ext cx="4032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n</a:t>
            </a:r>
            <a:r>
              <a:rPr lang="cs-CZ" sz="2800" dirty="0" smtClean="0">
                <a:latin typeface="Arial Black" pitchFamily="34" charset="0"/>
              </a:rPr>
              <a:t>ení jedovatý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25806" y="3861048"/>
            <a:ext cx="60666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hoří namodralým plamenem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25806" y="4797152"/>
            <a:ext cx="57270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 určitém poměru tvoří se vzduchem výbušnou směs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6167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620688"/>
            <a:ext cx="66247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součást zemního plynu, důlního plynu a bioplynu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39652" y="2060848"/>
            <a:ext cx="35643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s</a:t>
            </a:r>
            <a:r>
              <a:rPr lang="cs-CZ" sz="2800" dirty="0" smtClean="0">
                <a:latin typeface="Arial Black" pitchFamily="34" charset="0"/>
              </a:rPr>
              <a:t>kleníkový plyn</a:t>
            </a:r>
            <a:endParaRPr lang="cs-CZ" sz="2800" dirty="0">
              <a:latin typeface="Arial Black" pitchFamily="34" charset="0"/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5166066" y="2322458"/>
            <a:ext cx="684076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6085473" y="2060848"/>
            <a:ext cx="25189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globálnímu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3074" name="Picture 2" descr="C:\Documents and Settings\uzivatel\Local Settings\Temporary Internet Files\Content.IE5\F2B0RZM8\MP90043732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2584069"/>
            <a:ext cx="1242927" cy="1276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51520" y="3599438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Použití: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3076" name="Picture 4" descr="C:\Documents and Settings\uzivatel\Local Settings\Temporary Internet Files\Content.IE5\F2B0RZM8\MC9002961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0697" y="3353300"/>
            <a:ext cx="1305199" cy="1155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uzivatel\Local Settings\Temporary Internet Files\Content.IE5\78037F4B\MC9000787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0701" y="3355231"/>
            <a:ext cx="1354771" cy="1454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123727" y="5229200"/>
            <a:ext cx="69315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výroba vodíku, acetylenu a sazí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3654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31086"/>
            <a:ext cx="51845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  <a:latin typeface="Arial Black" pitchFamily="34" charset="0"/>
              </a:rPr>
              <a:t>Propan C</a:t>
            </a:r>
            <a:r>
              <a:rPr lang="cs-CZ" sz="2800" baseline="-25000" dirty="0" smtClean="0">
                <a:solidFill>
                  <a:srgbClr val="002060"/>
                </a:solidFill>
                <a:latin typeface="Arial Black" pitchFamily="34" charset="0"/>
              </a:rPr>
              <a:t>3</a:t>
            </a:r>
            <a:r>
              <a:rPr lang="cs-CZ" sz="2800" dirty="0" smtClean="0">
                <a:solidFill>
                  <a:srgbClr val="002060"/>
                </a:solidFill>
                <a:latin typeface="Arial Black" pitchFamily="34" charset="0"/>
              </a:rPr>
              <a:t>H</a:t>
            </a:r>
            <a:r>
              <a:rPr lang="cs-CZ" sz="2800" baseline="-25000" dirty="0" smtClean="0">
                <a:solidFill>
                  <a:srgbClr val="002060"/>
                </a:solidFill>
                <a:latin typeface="Arial Black" pitchFamily="34" charset="0"/>
              </a:rPr>
              <a:t>8</a:t>
            </a:r>
            <a:r>
              <a:rPr lang="cs-CZ" sz="2800" dirty="0" smtClean="0">
                <a:solidFill>
                  <a:srgbClr val="002060"/>
                </a:solidFill>
                <a:latin typeface="Arial Black" pitchFamily="34" charset="0"/>
              </a:rPr>
              <a:t>, Butan C</a:t>
            </a:r>
            <a:r>
              <a:rPr lang="cs-CZ" sz="2800" baseline="-25000" dirty="0" smtClean="0">
                <a:solidFill>
                  <a:srgbClr val="002060"/>
                </a:solidFill>
                <a:latin typeface="Arial Black" pitchFamily="34" charset="0"/>
              </a:rPr>
              <a:t>4</a:t>
            </a:r>
            <a:r>
              <a:rPr lang="cs-CZ" sz="2800" dirty="0" smtClean="0">
                <a:solidFill>
                  <a:srgbClr val="002060"/>
                </a:solidFill>
                <a:latin typeface="Arial Black" pitchFamily="34" charset="0"/>
              </a:rPr>
              <a:t>H</a:t>
            </a:r>
            <a:r>
              <a:rPr lang="cs-CZ" sz="2800" baseline="-25000" dirty="0" smtClean="0">
                <a:solidFill>
                  <a:srgbClr val="002060"/>
                </a:solidFill>
                <a:latin typeface="Arial Black" pitchFamily="34" charset="0"/>
              </a:rPr>
              <a:t>10</a:t>
            </a:r>
            <a:endParaRPr lang="cs-CZ" sz="2800" baseline="-25000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02789" y="1268760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Vlastnosti: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35796" y="1229637"/>
            <a:ext cx="540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bezbarvé, hořlavé plyny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35796" y="1988840"/>
            <a:ext cx="61926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jejich směs se vzduchem v určitém poměru je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4099" name="Picture 3" descr="C:\Documents and Settings\uzivatel\Local Settings\Temporary Internet Files\Content.IE5\ODPEFLRB\MC9001992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1207" y="2253972"/>
            <a:ext cx="1463675" cy="1377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51520" y="3125712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Použití: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215369" y="3197145"/>
            <a:ext cx="43924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jako kapalná směs palivo do 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4100" name="Picture 4" descr="C:\Documents and Settings\uzivatel\Local Settings\Temporary Internet Files\Content.IE5\F2B0RZM8\MC9002803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2749" y="3735177"/>
            <a:ext cx="1080120" cy="1324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031793" y="4536797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a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4101" name="Picture 5" descr="C:\Documents and Settings\uzivatel\Local Settings\Temporary Internet Files\Content.IE5\F2B0RZM8\MC90001309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0480" y="4087982"/>
            <a:ext cx="525128" cy="1944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Documents and Settings\uzivatel\Local Settings\Temporary Internet Files\Content.IE5\78037F4B\MC90029773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060016"/>
            <a:ext cx="1135757" cy="1463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2051720" y="5554997"/>
            <a:ext cx="3607659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palivo do motorů automobilů - LPG</a:t>
            </a:r>
          </a:p>
        </p:txBody>
      </p:sp>
    </p:spTree>
    <p:extLst>
      <p:ext uri="{BB962C8B-B14F-4D97-AF65-F5344CB8AC3E}">
        <p14:creationId xmlns:p14="http://schemas.microsoft.com/office/powerpoint/2010/main" val="218544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04664"/>
            <a:ext cx="47525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Úkoly k procvičení: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12776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1. Doplň: Alkany mají …vazby a ……řetězec.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4921" y="2879358"/>
            <a:ext cx="8712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2. Napiš rovnicí hoření </a:t>
            </a:r>
            <a:r>
              <a:rPr lang="cs-CZ" sz="2800" dirty="0" err="1" smtClean="0">
                <a:latin typeface="Arial Black" pitchFamily="34" charset="0"/>
              </a:rPr>
              <a:t>methanu</a:t>
            </a:r>
            <a:r>
              <a:rPr lang="cs-CZ" sz="2800" dirty="0" smtClean="0">
                <a:latin typeface="Arial Black" pitchFamily="34" charset="0"/>
              </a:rPr>
              <a:t>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4920" y="4581128"/>
            <a:ext cx="89115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3. Napiš název: a) C</a:t>
            </a:r>
            <a:r>
              <a:rPr lang="cs-CZ" sz="2800" baseline="-25000" dirty="0" smtClean="0">
                <a:latin typeface="Arial Black" pitchFamily="34" charset="0"/>
              </a:rPr>
              <a:t>6</a:t>
            </a:r>
            <a:r>
              <a:rPr lang="cs-CZ" sz="2800" dirty="0" smtClean="0">
                <a:latin typeface="Arial Black" pitchFamily="34" charset="0"/>
              </a:rPr>
              <a:t>H</a:t>
            </a:r>
            <a:r>
              <a:rPr lang="cs-CZ" sz="2800" baseline="-25000" dirty="0" smtClean="0">
                <a:latin typeface="Arial Black" pitchFamily="34" charset="0"/>
              </a:rPr>
              <a:t>14</a:t>
            </a:r>
            <a:r>
              <a:rPr lang="cs-CZ" sz="2800" dirty="0" smtClean="0">
                <a:latin typeface="Arial Black" pitchFamily="34" charset="0"/>
              </a:rPr>
              <a:t>  b) CH</a:t>
            </a:r>
            <a:r>
              <a:rPr lang="cs-CZ" sz="2800" baseline="-25000" dirty="0" smtClean="0">
                <a:latin typeface="Arial Black" pitchFamily="34" charset="0"/>
              </a:rPr>
              <a:t>3</a:t>
            </a:r>
            <a:r>
              <a:rPr lang="cs-CZ" sz="2800" dirty="0" smtClean="0">
                <a:latin typeface="Arial Black" pitchFamily="34" charset="0"/>
              </a:rPr>
              <a:t> –(CH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)</a:t>
            </a:r>
            <a:r>
              <a:rPr lang="cs-CZ" sz="2800" baseline="-25000" dirty="0" smtClean="0">
                <a:latin typeface="Arial Black" pitchFamily="34" charset="0"/>
              </a:rPr>
              <a:t>7</a:t>
            </a:r>
            <a:r>
              <a:rPr lang="cs-CZ" sz="2800" dirty="0" smtClean="0">
                <a:latin typeface="Arial Black" pitchFamily="34" charset="0"/>
              </a:rPr>
              <a:t> – CH</a:t>
            </a:r>
            <a:r>
              <a:rPr lang="cs-CZ" sz="2800" baseline="-25000" dirty="0" smtClean="0">
                <a:latin typeface="Arial Black" pitchFamily="34" charset="0"/>
              </a:rPr>
              <a:t>3</a:t>
            </a:r>
            <a:endParaRPr lang="cs-CZ" sz="2800" baseline="-25000" dirty="0"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P5FF55ND\MC9000147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219783"/>
            <a:ext cx="439368" cy="95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347864" y="2060848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jednoduché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56176" y="2060848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otevřený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43608" y="3645024"/>
            <a:ext cx="5472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4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+ 2 O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 </a:t>
            </a:r>
            <a:r>
              <a:rPr lang="cs-CZ" sz="2800" b="1" dirty="0" smtClean="0">
                <a:solidFill>
                  <a:srgbClr val="FF0000"/>
                </a:solidFill>
                <a:latin typeface="Arial Black" pitchFamily="34" charset="0"/>
              </a:rPr>
              <a:t>→ CO</a:t>
            </a:r>
            <a:r>
              <a:rPr lang="cs-CZ" sz="2800" b="1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b="1" dirty="0" smtClean="0">
                <a:solidFill>
                  <a:srgbClr val="FF0000"/>
                </a:solidFill>
                <a:latin typeface="Arial Black" pitchFamily="34" charset="0"/>
              </a:rPr>
              <a:t> + 2 H</a:t>
            </a:r>
            <a:r>
              <a:rPr lang="cs-CZ" sz="2800" b="1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b="1" dirty="0" smtClean="0">
                <a:solidFill>
                  <a:srgbClr val="FF0000"/>
                </a:solidFill>
                <a:latin typeface="Arial Black" pitchFamily="34" charset="0"/>
              </a:rPr>
              <a:t>O</a:t>
            </a:r>
            <a:endParaRPr lang="cs-CZ" sz="28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47864" y="5251620"/>
            <a:ext cx="16361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hexan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868144" y="5235204"/>
            <a:ext cx="18179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nonan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5512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5" grpId="0"/>
      <p:bldP spid="7" grpId="0"/>
      <p:bldP spid="8" grpId="0"/>
      <p:bldP spid="9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Zdroje: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337946"/>
            <a:ext cx="864096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Mgr. ŠIBOR, J. Ph.D., Mgr. PLUCKOVÁ, I. Ph.D., Mgr. Mach, J. Chemie pro 9. ročník - Úvod do obecné a anorganické chemie, biochemie a dalších chemických oborů. 1. vyd. Brno: Nová škola, s. r. o., 2011. ISBN 9788072892822. s.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36, 38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2815274"/>
            <a:ext cx="71287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  <a:hlinkClick r:id="rId3"/>
              </a:rPr>
              <a:t>www.office.microsoft.com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5875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246</TotalTime>
  <Words>514</Words>
  <Application>Microsoft Office PowerPoint</Application>
  <PresentationFormat>Předvádění na obrazovce (4:3)</PresentationFormat>
  <Paragraphs>119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 Krásná</dc:creator>
  <cp:lastModifiedBy>H Koláčková</cp:lastModifiedBy>
  <cp:revision>32</cp:revision>
  <dcterms:created xsi:type="dcterms:W3CDTF">2012-02-14T15:19:16Z</dcterms:created>
  <dcterms:modified xsi:type="dcterms:W3CDTF">2012-10-05T06:37:23Z</dcterms:modified>
</cp:coreProperties>
</file>