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62" r:id="rId2"/>
    <p:sldId id="261" r:id="rId3"/>
    <p:sldId id="256" r:id="rId4"/>
    <p:sldId id="257" r:id="rId5"/>
    <p:sldId id="258" r:id="rId6"/>
    <p:sldId id="259" r:id="rId7"/>
    <p:sldId id="260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1" d="100"/>
          <a:sy n="91" d="100"/>
        </p:scale>
        <p:origin x="-133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20"/>
          <p:cNvSpPr>
            <a:spLocks noGrp="1"/>
          </p:cNvSpPr>
          <p:nvPr>
            <p:ph type="ctrTitle"/>
          </p:nvPr>
        </p:nvSpPr>
        <p:spPr>
          <a:xfrm>
            <a:off x="722376" y="2688336"/>
            <a:ext cx="7772400" cy="3108960"/>
          </a:xfrm>
        </p:spPr>
        <p:txBody>
          <a:bodyPr anchor="t" anchorCtr="0">
            <a:noAutofit/>
          </a:bodyPr>
          <a:lstStyle>
            <a:lvl1pPr algn="ctr">
              <a:defRPr lang="en-US" sz="6200" b="1" cap="none" spc="0" dirty="0" smtClean="0">
                <a:ln w="1905"/>
                <a:gradFill>
                  <a:gsLst>
                    <a:gs pos="0">
                      <a:schemeClr val="tx2">
                        <a:shade val="30000"/>
                        <a:satMod val="255000"/>
                      </a:schemeClr>
                    </a:gs>
                    <a:gs pos="58000">
                      <a:schemeClr val="tx2">
                        <a:tint val="90000"/>
                        <a:satMod val="300000"/>
                      </a:schemeClr>
                    </a:gs>
                    <a:gs pos="100000">
                      <a:schemeClr val="tx2">
                        <a:tint val="80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4" name="Rectangle 26"/>
          <p:cNvSpPr>
            <a:spLocks noGrp="1"/>
          </p:cNvSpPr>
          <p:nvPr>
            <p:ph type="subTitle" idx="1"/>
          </p:nvPr>
        </p:nvSpPr>
        <p:spPr>
          <a:xfrm>
            <a:off x="722376" y="1133856"/>
            <a:ext cx="7772400" cy="1508760"/>
          </a:xfrm>
        </p:spPr>
        <p:txBody>
          <a:bodyPr anchor="b">
            <a:normAutofit/>
          </a:bodyPr>
          <a:lstStyle>
            <a:lvl1pPr marL="0" indent="0" algn="ctr">
              <a:buNone/>
              <a:defRPr lang="en-US" sz="2200" b="0">
                <a:solidFill>
                  <a:schemeClr val="tx2">
                    <a:shade val="55000"/>
                  </a:schemeClr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8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fld id="{AC9B0797-1726-4009-BBDD-DAC30F4BEF34}" type="datetimeFigureOut">
              <a:rPr lang="cs-CZ" smtClean="0"/>
              <a:t>5.10.2012</a:t>
            </a:fld>
            <a:endParaRPr lang="cs-CZ"/>
          </a:p>
        </p:txBody>
      </p:sp>
      <p:sp>
        <p:nvSpPr>
          <p:cNvPr id="9" name="Rectangle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fld id="{D9250AA2-52AF-494A-B224-BF7D399BA014}" type="slidenum">
              <a:rPr lang="cs-CZ" smtClean="0"/>
              <a:t>‹#›</a:t>
            </a:fld>
            <a:endParaRPr lang="cs-CZ"/>
          </a:p>
        </p:txBody>
      </p:sp>
      <p:sp>
        <p:nvSpPr>
          <p:cNvPr id="25" name="Rectangle 27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9B0797-1726-4009-BBDD-DAC30F4BEF34}" type="datetimeFigureOut">
              <a:rPr lang="cs-CZ" smtClean="0"/>
              <a:t>5.10.2012</a:t>
            </a:fld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250AA2-52AF-494A-B224-BF7D399BA01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>
          <a:xfrm>
            <a:off x="690563" y="491696"/>
            <a:ext cx="7762875" cy="5874608"/>
          </a:xfrm>
          <a:prstGeom prst="roundRect">
            <a:avLst>
              <a:gd name="adj" fmla="val 2238"/>
            </a:avLst>
          </a:prstGeom>
          <a:gradFill rotWithShape="1">
            <a:gsLst>
              <a:gs pos="0">
                <a:schemeClr val="bg1">
                  <a:satMod val="300000"/>
                  <a:alpha val="50000"/>
                </a:schemeClr>
              </a:gs>
              <a:gs pos="35000">
                <a:schemeClr val="bg1">
                  <a:satMod val="300000"/>
                  <a:alpha val="87000"/>
                </a:schemeClr>
              </a:gs>
              <a:gs pos="50000">
                <a:schemeClr val="bg1">
                  <a:satMod val="300000"/>
                  <a:alpha val="92000"/>
                </a:schemeClr>
              </a:gs>
              <a:gs pos="60000">
                <a:schemeClr val="bg1">
                  <a:satMod val="300000"/>
                  <a:alpha val="89000"/>
                </a:schemeClr>
              </a:gs>
              <a:gs pos="100000">
                <a:schemeClr val="bg1">
                  <a:satMod val="300000"/>
                  <a:alpha val="55000"/>
                </a:schemeClr>
              </a:gs>
            </a:gsLst>
            <a:lin ang="5400000" scaled="1"/>
          </a:gradFill>
          <a:ln>
            <a:noFill/>
          </a:ln>
          <a:effectLst>
            <a:outerShdw blurRad="63500" dist="45720" dir="5400000" algn="t" rotWithShape="0">
              <a:schemeClr val="bg2">
                <a:shade val="30000"/>
                <a:satMod val="250000"/>
                <a:alpha val="90000"/>
              </a:scheme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500000"/>
            </a:lightRig>
          </a:scene3d>
          <a:sp3d contourW="6350" prstMaterial="powder">
            <a:bevelT w="50800" h="63500"/>
            <a:contourClr>
              <a:schemeClr val="bg2">
                <a:shade val="90000"/>
                <a:lumMod val="55000"/>
              </a:schemeClr>
            </a:contourClr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orbel"/>
              <a:ea typeface="+mn-ea"/>
              <a:cs typeface="+mn-cs"/>
            </a:endParaRPr>
          </a:p>
        </p:txBody>
      </p:sp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777240" y="795996"/>
            <a:ext cx="7589520" cy="3112843"/>
          </a:xfrm>
        </p:spPr>
        <p:txBody>
          <a:bodyPr anchor="b">
            <a:normAutofit/>
          </a:bodyPr>
          <a:lstStyle>
            <a:lvl1pPr algn="ctr">
              <a:buNone/>
              <a:defRPr lang="en-US" sz="6200" b="1" cap="none" spc="0" dirty="0">
                <a:ln w="1905"/>
                <a:gradFill>
                  <a:gsLst>
                    <a:gs pos="0">
                      <a:schemeClr val="tx2">
                        <a:shade val="30000"/>
                        <a:satMod val="255000"/>
                      </a:schemeClr>
                    </a:gs>
                    <a:gs pos="58000">
                      <a:schemeClr val="tx2">
                        <a:tint val="90000"/>
                        <a:satMod val="300000"/>
                      </a:schemeClr>
                    </a:gs>
                    <a:gs pos="100000">
                      <a:schemeClr val="tx2">
                        <a:tint val="80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>
          <a:xfrm>
            <a:off x="777240" y="3948552"/>
            <a:ext cx="7589520" cy="1509712"/>
          </a:xfrm>
        </p:spPr>
        <p:txBody>
          <a:bodyPr anchor="t">
            <a:normAutofit/>
          </a:bodyPr>
          <a:lstStyle>
            <a:lvl1pPr indent="0" algn="ctr">
              <a:buNone/>
              <a:defRPr lang="en-US" sz="2200" b="0" smtClean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>
          <a:xfrm>
            <a:off x="762000" y="5958840"/>
            <a:ext cx="2133600" cy="365760"/>
          </a:xfrm>
        </p:spPr>
        <p:txBody>
          <a:bodyPr/>
          <a:lstStyle/>
          <a:p>
            <a:fld id="{AC9B0797-1726-4009-BBDD-DAC30F4BEF34}" type="datetimeFigureOut">
              <a:rPr lang="cs-CZ" smtClean="0"/>
              <a:t>5.10.2012</a:t>
            </a:fld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>
          <a:xfrm>
            <a:off x="3124200" y="5958840"/>
            <a:ext cx="2895600" cy="365760"/>
          </a:xfrm>
        </p:spPr>
        <p:txBody>
          <a:bodyPr/>
          <a:lstStyle/>
          <a:p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>
          <a:xfrm>
            <a:off x="6248400" y="5958840"/>
            <a:ext cx="2133600" cy="365760"/>
          </a:xfrm>
        </p:spPr>
        <p:txBody>
          <a:bodyPr/>
          <a:lstStyle/>
          <a:p>
            <a:fld id="{D9250AA2-52AF-494A-B224-BF7D399BA014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9B0797-1726-4009-BBDD-DAC30F4BEF34}" type="datetimeFigureOut">
              <a:rPr lang="cs-CZ" smtClean="0"/>
              <a:t>5.10.2012</a:t>
            </a:fld>
            <a:endParaRPr lang="cs-CZ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250AA2-52AF-494A-B224-BF7D399BA01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 rot="16200000">
            <a:off x="-1965960" y="2785402"/>
            <a:ext cx="5760720" cy="914400"/>
          </a:xfrm>
        </p:spPr>
        <p:txBody>
          <a:bodyPr lIns="91440" rIns="91440" anchor="ctr">
            <a:noAutofit/>
          </a:bodyPr>
          <a:lstStyle>
            <a:lvl1pPr algn="ctr">
              <a:defRPr sz="35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2"/>
          <p:cNvSpPr>
            <a:spLocks noGrp="1"/>
          </p:cNvSpPr>
          <p:nvPr>
            <p:ph type="body" idx="1"/>
          </p:nvPr>
        </p:nvSpPr>
        <p:spPr>
          <a:xfrm>
            <a:off x="1600200" y="547468"/>
            <a:ext cx="3383280" cy="639762"/>
          </a:xfrm>
          <a:prstGeom prst="roundRect">
            <a:avLst>
              <a:gd name="adj" fmla="val 6772"/>
            </a:avLst>
          </a:prstGeom>
          <a:solidFill>
            <a:schemeClr val="bg1">
              <a:alpha val="55000"/>
            </a:schemeClr>
          </a:solidFill>
          <a:ln w="12700">
            <a:solidFill>
              <a:schemeClr val="bg1"/>
            </a:solidFill>
          </a:ln>
        </p:spPr>
        <p:txBody>
          <a:bodyPr lIns="91440" tIns="91440" rIns="91440" bIns="91440" anchor="ctr">
            <a:noAutofit/>
          </a:bodyPr>
          <a:lstStyle>
            <a:lvl1pPr marL="0" indent="0" algn="l">
              <a:buNone/>
              <a:defRPr sz="16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1600200" y="1322362"/>
            <a:ext cx="3383280" cy="4800600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Rectangle 4"/>
          <p:cNvSpPr>
            <a:spLocks noGrp="1"/>
          </p:cNvSpPr>
          <p:nvPr>
            <p:ph type="body" sz="quarter" idx="3"/>
          </p:nvPr>
        </p:nvSpPr>
        <p:spPr>
          <a:xfrm>
            <a:off x="5128846" y="547468"/>
            <a:ext cx="3383280" cy="639762"/>
          </a:xfrm>
          <a:prstGeom prst="roundRect">
            <a:avLst>
              <a:gd name="adj" fmla="val 5673"/>
            </a:avLst>
          </a:prstGeom>
          <a:solidFill>
            <a:schemeClr val="bg1">
              <a:alpha val="55000"/>
            </a:schemeClr>
          </a:solidFill>
          <a:ln w="12700">
            <a:solidFill>
              <a:schemeClr val="bg1"/>
            </a:solidFill>
          </a:ln>
        </p:spPr>
        <p:txBody>
          <a:bodyPr lIns="91440" tIns="91440" rIns="91440" bIns="91440" anchor="ctr">
            <a:noAutofit/>
          </a:bodyPr>
          <a:lstStyle>
            <a:lvl1pPr marL="0" indent="0" algn="l">
              <a:buNone/>
              <a:defRPr sz="16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Rectangle 5"/>
          <p:cNvSpPr>
            <a:spLocks noGrp="1"/>
          </p:cNvSpPr>
          <p:nvPr>
            <p:ph sz="quarter" idx="4"/>
          </p:nvPr>
        </p:nvSpPr>
        <p:spPr>
          <a:xfrm>
            <a:off x="5128846" y="1322362"/>
            <a:ext cx="3383280" cy="4800600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9B0797-1726-4009-BBDD-DAC30F4BEF34}" type="datetimeFigureOut">
              <a:rPr lang="cs-CZ" smtClean="0"/>
              <a:t>5.10.2012</a:t>
            </a:fld>
            <a:endParaRPr lang="cs-CZ"/>
          </a:p>
        </p:txBody>
      </p:sp>
      <p:sp>
        <p:nvSpPr>
          <p:cNvPr id="8" name="Rectangl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Rectangle 8"/>
          <p:cNvSpPr>
            <a:spLocks noGrp="1"/>
          </p:cNvSpPr>
          <p:nvPr>
            <p:ph type="sldNum" sz="quarter" idx="12"/>
          </p:nvPr>
        </p:nvSpPr>
        <p:spPr>
          <a:xfrm>
            <a:off x="6553200" y="6214404"/>
            <a:ext cx="2133600" cy="365760"/>
          </a:xfrm>
        </p:spPr>
        <p:txBody>
          <a:bodyPr/>
          <a:lstStyle/>
          <a:p>
            <a:fld id="{D9250AA2-52AF-494A-B224-BF7D399BA01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lang="en-US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9B0797-1726-4009-BBDD-DAC30F4BEF34}" type="datetimeFigureOut">
              <a:rPr lang="cs-CZ" smtClean="0"/>
              <a:t>5.10.2012</a:t>
            </a:fld>
            <a:endParaRPr lang="cs-CZ"/>
          </a:p>
        </p:txBody>
      </p:sp>
      <p:sp>
        <p:nvSpPr>
          <p:cNvPr id="4" name="Rectangl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250AA2-52AF-494A-B224-BF7D399BA01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9B0797-1726-4009-BBDD-DAC30F4BEF34}" type="datetimeFigureOut">
              <a:rPr lang="cs-CZ" smtClean="0"/>
              <a:t>5.10.2012</a:t>
            </a:fld>
            <a:endParaRPr lang="cs-CZ"/>
          </a:p>
        </p:txBody>
      </p:sp>
      <p:sp>
        <p:nvSpPr>
          <p:cNvPr id="3" name="Rectangl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250AA2-52AF-494A-B224-BF7D399BA01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 rot="16200000">
            <a:off x="-1828801" y="2888565"/>
            <a:ext cx="5486400" cy="914400"/>
          </a:xfrm>
        </p:spPr>
        <p:txBody>
          <a:bodyPr anchor="b">
            <a:normAutofit/>
            <a:scene3d>
              <a:camera prst="orthographicFront"/>
              <a:lightRig rig="soft" dir="t">
                <a:rot lat="0" lon="0" rev="2100000"/>
              </a:lightRig>
            </a:scene3d>
            <a:sp3d prstMaterial="matte"/>
          </a:bodyPr>
          <a:lstStyle>
            <a:lvl1pPr algn="l">
              <a:defRPr sz="2800" b="1">
                <a:solidFill>
                  <a:schemeClr val="tx2"/>
                </a:solidFill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2"/>
          <p:cNvSpPr>
            <a:spLocks noGrp="1"/>
          </p:cNvSpPr>
          <p:nvPr>
            <p:ph idx="1"/>
          </p:nvPr>
        </p:nvSpPr>
        <p:spPr>
          <a:xfrm>
            <a:off x="2590800" y="602566"/>
            <a:ext cx="5943600" cy="54864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Rectangle 3"/>
          <p:cNvSpPr>
            <a:spLocks noGrp="1"/>
          </p:cNvSpPr>
          <p:nvPr>
            <p:ph type="body" sz="half" idx="2"/>
          </p:nvPr>
        </p:nvSpPr>
        <p:spPr>
          <a:xfrm rot="16200000">
            <a:off x="-859303" y="2888566"/>
            <a:ext cx="5486400" cy="914400"/>
          </a:xfrm>
        </p:spPr>
        <p:txBody>
          <a:bodyPr lIns="91440" rIns="91440"/>
          <a:lstStyle>
            <a:lvl1pPr marL="0" indent="0" algn="l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9B0797-1726-4009-BBDD-DAC30F4BEF34}" type="datetimeFigureOut">
              <a:rPr lang="cs-CZ" smtClean="0"/>
              <a:t>5.10.2012</a:t>
            </a:fld>
            <a:endParaRPr lang="cs-CZ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>
          <a:xfrm>
            <a:off x="6553200" y="6214404"/>
            <a:ext cx="2133600" cy="365760"/>
          </a:xfrm>
        </p:spPr>
        <p:txBody>
          <a:bodyPr/>
          <a:lstStyle/>
          <a:p>
            <a:fld id="{D9250AA2-52AF-494A-B224-BF7D399BA01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>
          <a:xfrm>
            <a:off x="4740812" y="794822"/>
            <a:ext cx="3960051" cy="5294376"/>
          </a:xfrm>
          <a:prstGeom prst="roundRect">
            <a:avLst>
              <a:gd name="adj" fmla="val 3541"/>
            </a:avLst>
          </a:prstGeom>
          <a:solidFill>
            <a:srgbClr val="FFFFFF">
              <a:alpha val="40000"/>
            </a:srgbClr>
          </a:solidFill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5277728" y="3501743"/>
            <a:ext cx="3200400" cy="1143000"/>
          </a:xfrm>
        </p:spPr>
        <p:txBody>
          <a:bodyPr anchor="t">
            <a:noAutofit/>
            <a:scene3d>
              <a:camera prst="orthographicFront"/>
              <a:lightRig rig="soft" dir="t">
                <a:rot lat="0" lon="0" rev="2100000"/>
              </a:lightRig>
            </a:scene3d>
            <a:sp3d prstMaterial="matte"/>
          </a:bodyPr>
          <a:lstStyle>
            <a:lvl1pPr algn="ctr">
              <a:buNone/>
              <a:defRPr sz="2600" b="1">
                <a:solidFill>
                  <a:schemeClr val="tx2"/>
                </a:solidFill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pic" idx="1"/>
          </p:nvPr>
        </p:nvSpPr>
        <p:spPr>
          <a:xfrm>
            <a:off x="527537" y="821202"/>
            <a:ext cx="4550899" cy="5215597"/>
          </a:xfrm>
          <a:prstGeom prst="roundRect">
            <a:avLst>
              <a:gd name="adj" fmla="val 622"/>
            </a:avLst>
          </a:prstGeom>
          <a:solidFill>
            <a:schemeClr val="bg1">
              <a:lumMod val="85000"/>
            </a:schemeClr>
          </a:solidFill>
          <a:ln w="101600">
            <a:solidFill>
              <a:srgbClr val="FFFFFF"/>
            </a:solidFill>
            <a:miter lim="800000"/>
          </a:ln>
          <a:effectLst>
            <a:outerShdw blurRad="65000" dist="25000" dir="5400000" algn="t" rotWithShape="0">
              <a:schemeClr val="bg2">
                <a:shade val="30000"/>
                <a:satMod val="250000"/>
                <a:alpha val="85000"/>
              </a:schemeClr>
            </a:outerShdw>
          </a:effectLst>
          <a:scene3d>
            <a:camera prst="orthographicFront"/>
            <a:lightRig rig="soft" dir="t">
              <a:rot lat="0" lon="0" rev="20100000"/>
            </a:lightRig>
          </a:scene3d>
          <a:sp3d contourW="3810">
            <a:bevelT w="95250" h="25400"/>
            <a:contourClr>
              <a:schemeClr val="bg2">
                <a:shade val="45000"/>
                <a:satMod val="145000"/>
              </a:schemeClr>
            </a:contourClr>
          </a:sp3d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/>
          <a:lstStyle>
            <a:lvl1pPr>
              <a:buNone/>
              <a:defRPr sz="3200">
                <a:solidFill>
                  <a:schemeClr val="tx1"/>
                </a:solidFill>
              </a:defRPr>
            </a:lvl1pPr>
          </a:lstStyle>
          <a:p>
            <a:r>
              <a:rPr lang="cs-CZ" sz="2000" smtClean="0"/>
              <a:t>Kliknutím na ikonu přidáte obrázek.</a:t>
            </a:r>
            <a:endParaRPr lang="en-US" sz="2000" dirty="0"/>
          </a:p>
        </p:txBody>
      </p:sp>
      <p:sp>
        <p:nvSpPr>
          <p:cNvPr id="4" name="Rectangle 4"/>
          <p:cNvSpPr>
            <a:spLocks noGrp="1"/>
          </p:cNvSpPr>
          <p:nvPr>
            <p:ph type="body" sz="half" idx="2"/>
          </p:nvPr>
        </p:nvSpPr>
        <p:spPr>
          <a:xfrm>
            <a:off x="5277728" y="1600200"/>
            <a:ext cx="3200400" cy="1825343"/>
          </a:xfrm>
        </p:spPr>
        <p:txBody>
          <a:bodyPr bIns="0" anchor="b">
            <a:normAutofit/>
          </a:bodyPr>
          <a:lstStyle>
            <a:lvl1pPr marL="0" marR="0" indent="0" algn="ctr">
              <a:buFontTx/>
              <a:buNone/>
              <a:defRPr sz="1300">
                <a:solidFill>
                  <a:schemeClr val="tx1">
                    <a:tint val="95000"/>
                  </a:schemeClr>
                </a:solidFill>
              </a:defRPr>
            </a:lvl1pPr>
            <a:lvl2pPr marL="460375" marR="0" indent="-112713">
              <a:buFontTx/>
              <a:buNone/>
              <a:defRPr sz="1200"/>
            </a:lvl2pPr>
            <a:lvl3pPr marL="914400" marR="0" indent="-117475">
              <a:buFontTx/>
              <a:buNone/>
              <a:defRPr sz="1000"/>
            </a:lvl3pPr>
            <a:lvl4pPr marL="1316038" marR="0" indent="-112713">
              <a:buFontTx/>
              <a:buNone/>
              <a:defRPr sz="900"/>
            </a:lvl4pPr>
            <a:lvl5pPr marL="1711325" marR="0" indent="-117475">
              <a:buFontTx/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9B0797-1726-4009-BBDD-DAC30F4BEF34}" type="datetimeFigureOut">
              <a:rPr lang="cs-CZ" smtClean="0"/>
              <a:t>5.10.2012</a:t>
            </a:fld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250AA2-52AF-494A-B224-BF7D399BA01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9B0797-1726-4009-BBDD-DAC30F4BEF34}" type="datetimeFigureOut">
              <a:rPr lang="cs-CZ" smtClean="0"/>
              <a:t>5.10.2012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250AA2-52AF-494A-B224-BF7D399BA01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9B0797-1726-4009-BBDD-DAC30F4BEF34}" type="datetimeFigureOut">
              <a:rPr lang="cs-CZ" smtClean="0"/>
              <a:t>5.10.2012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250AA2-52AF-494A-B224-BF7D399BA01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/>
          <p:cNvSpPr/>
          <p:nvPr/>
        </p:nvSpPr>
        <p:spPr>
          <a:xfrm>
            <a:off x="342900" y="228600"/>
            <a:ext cx="8458200" cy="6400800"/>
          </a:xfrm>
          <a:prstGeom prst="roundRect">
            <a:avLst>
              <a:gd name="adj" fmla="val 2238"/>
            </a:avLst>
          </a:prstGeom>
          <a:gradFill rotWithShape="1">
            <a:gsLst>
              <a:gs pos="0">
                <a:schemeClr val="bg1">
                  <a:satMod val="300000"/>
                  <a:alpha val="50000"/>
                </a:schemeClr>
              </a:gs>
              <a:gs pos="35000">
                <a:schemeClr val="bg1">
                  <a:satMod val="300000"/>
                  <a:alpha val="87000"/>
                </a:schemeClr>
              </a:gs>
              <a:gs pos="50000">
                <a:schemeClr val="bg1">
                  <a:satMod val="300000"/>
                  <a:alpha val="92000"/>
                </a:schemeClr>
              </a:gs>
              <a:gs pos="60000">
                <a:schemeClr val="bg1">
                  <a:satMod val="300000"/>
                  <a:alpha val="89000"/>
                </a:schemeClr>
              </a:gs>
              <a:gs pos="100000">
                <a:schemeClr val="bg1">
                  <a:satMod val="300000"/>
                  <a:alpha val="55000"/>
                </a:schemeClr>
              </a:gs>
            </a:gsLst>
            <a:lin ang="5400000" scaled="1"/>
          </a:gradFill>
          <a:ln>
            <a:noFill/>
          </a:ln>
          <a:effectLst>
            <a:outerShdw blurRad="63500" dist="45720" dir="5400000" algn="t" rotWithShape="0">
              <a:schemeClr val="bg2">
                <a:shade val="30000"/>
                <a:satMod val="250000"/>
                <a:alpha val="90000"/>
              </a:scheme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500000"/>
            </a:lightRig>
          </a:scene3d>
          <a:sp3d contourW="6350" prstMaterial="powder">
            <a:bevelT w="50800" h="63500"/>
            <a:contourClr>
              <a:schemeClr val="bg2">
                <a:shade val="90000"/>
                <a:lumMod val="55000"/>
              </a:schemeClr>
            </a:contourClr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orbel"/>
              <a:ea typeface="+mn-ea"/>
              <a:cs typeface="+mn-cs"/>
            </a:endParaRPr>
          </a:p>
        </p:txBody>
      </p:sp>
      <p:sp>
        <p:nvSpPr>
          <p:cNvPr id="2" name="Rectangle 10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1143000"/>
          </a:xfrm>
          <a:prstGeom prst="rect">
            <a:avLst/>
          </a:prstGeom>
        </p:spPr>
        <p:txBody>
          <a:bodyPr anchor="b" anchorCtr="0">
            <a:normAutofit/>
            <a:scene3d>
              <a:camera prst="orthographicFront"/>
              <a:lightRig rig="soft" dir="t">
                <a:rot lat="0" lon="0" rev="2100000"/>
              </a:lightRig>
            </a:scene3d>
            <a:sp3d prstMaterial="matte"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5" name="Rectangle 11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lIns="45720" rIns="45720" anchor="t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27" name="Rectangle 22"/>
          <p:cNvSpPr>
            <a:spLocks noGrp="1"/>
          </p:cNvSpPr>
          <p:nvPr>
            <p:ph type="dt" sz="half" idx="2"/>
          </p:nvPr>
        </p:nvSpPr>
        <p:spPr>
          <a:xfrm>
            <a:off x="457200" y="6214404"/>
            <a:ext cx="2133600" cy="365760"/>
          </a:xfrm>
          <a:prstGeom prst="rect">
            <a:avLst/>
          </a:prstGeom>
        </p:spPr>
        <p:txBody>
          <a:bodyPr anchor="b" anchorCtr="0"/>
          <a:lstStyle>
            <a:lvl1pPr>
              <a:defRPr lang="en-US" sz="1000" b="0" smtClean="0">
                <a:solidFill>
                  <a:schemeClr val="tx2">
                    <a:tint val="75000"/>
                    <a:satMod val="150000"/>
                  </a:schemeClr>
                </a:solidFill>
                <a:latin typeface="+mn-lt"/>
                <a:ea typeface="+mn-lt"/>
                <a:cs typeface="+mn-lt"/>
              </a:defRPr>
            </a:lvl1pPr>
          </a:lstStyle>
          <a:p>
            <a:fld id="{AC9B0797-1726-4009-BBDD-DAC30F4BEF34}" type="datetimeFigureOut">
              <a:rPr lang="cs-CZ" smtClean="0"/>
              <a:t>5.10.2012</a:t>
            </a:fld>
            <a:endParaRPr lang="cs-CZ"/>
          </a:p>
        </p:txBody>
      </p:sp>
      <p:sp>
        <p:nvSpPr>
          <p:cNvPr id="18" name="Rectangle 18"/>
          <p:cNvSpPr>
            <a:spLocks noGrp="1"/>
          </p:cNvSpPr>
          <p:nvPr>
            <p:ph type="ftr" sz="quarter" idx="3"/>
          </p:nvPr>
        </p:nvSpPr>
        <p:spPr>
          <a:xfrm>
            <a:off x="3124200" y="6214404"/>
            <a:ext cx="2895600" cy="365760"/>
          </a:xfrm>
          <a:prstGeom prst="rect">
            <a:avLst/>
          </a:prstGeom>
        </p:spPr>
        <p:txBody>
          <a:bodyPr anchor="b" anchorCtr="0"/>
          <a:lstStyle>
            <a:lvl1pPr algn="ctr">
              <a:defRPr lang="en-US" sz="1000" b="0" smtClean="0">
                <a:solidFill>
                  <a:schemeClr val="tx2">
                    <a:tint val="75000"/>
                    <a:satMod val="150000"/>
                  </a:schemeClr>
                </a:solidFill>
                <a:latin typeface="+mn-lt"/>
                <a:ea typeface="+mn-lt"/>
                <a:cs typeface="+mn-lt"/>
              </a:defRPr>
            </a:lvl1pPr>
          </a:lstStyle>
          <a:p>
            <a:endParaRPr lang="cs-CZ"/>
          </a:p>
        </p:txBody>
      </p:sp>
      <p:sp>
        <p:nvSpPr>
          <p:cNvPr id="13" name="Rectangle 15"/>
          <p:cNvSpPr>
            <a:spLocks noGrp="1"/>
          </p:cNvSpPr>
          <p:nvPr>
            <p:ph type="sldNum" sz="quarter" idx="4"/>
          </p:nvPr>
        </p:nvSpPr>
        <p:spPr>
          <a:xfrm>
            <a:off x="6553200" y="6214404"/>
            <a:ext cx="2133600" cy="365760"/>
          </a:xfrm>
          <a:prstGeom prst="rect">
            <a:avLst/>
          </a:prstGeom>
        </p:spPr>
        <p:txBody>
          <a:bodyPr anchor="b" anchorCtr="0"/>
          <a:lstStyle>
            <a:lvl1pPr algn="r">
              <a:defRPr lang="en-US" sz="1000" b="0" smtClean="0">
                <a:solidFill>
                  <a:schemeClr val="tx2">
                    <a:tint val="75000"/>
                    <a:satMod val="150000"/>
                  </a:schemeClr>
                </a:solidFill>
                <a:latin typeface="+mn-lt"/>
                <a:ea typeface="+mn-lt"/>
                <a:cs typeface="+mn-lt"/>
              </a:defRPr>
            </a:lvl1pPr>
          </a:lstStyle>
          <a:p>
            <a:fld id="{D9250AA2-52AF-494A-B224-BF7D399BA014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defPPr>
        <a:defRPr sz="4400">
          <a:solidFill>
            <a:schemeClr val="tx2">
              <a:shade val="80000"/>
              <a:satMod val="150000"/>
            </a:schemeClr>
          </a:solidFill>
          <a:latin typeface="+mj-lt"/>
          <a:ea typeface="+mj-ea"/>
          <a:cs typeface="+mj-cs"/>
        </a:defRPr>
      </a:defPPr>
      <a:lvl1pPr algn="ctr" eaLnBrk="1" hangingPunct="1">
        <a:buNone/>
        <a:defRPr lang="en-US" sz="5300" b="1" strike="noStrike" kern="1200" baseline="0" dirty="0" smtClean="0">
          <a:solidFill>
            <a:schemeClr val="tx2">
              <a:shade val="85000"/>
              <a:satMod val="150000"/>
            </a:schemeClr>
          </a:solidFill>
          <a:effectLst/>
          <a:latin typeface="+mj-lt"/>
          <a:ea typeface="+mj-lt"/>
          <a:cs typeface="+mj-lt"/>
        </a:defRPr>
      </a:lvl1pPr>
    </p:titleStyle>
    <p:body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457200" indent="-274320" algn="l" eaLnBrk="1" hangingPunct="1">
        <a:buClr>
          <a:schemeClr val="accent1"/>
        </a:buClr>
        <a:buSzPct val="80000"/>
        <a:buFont typeface="Wingdings 2" pitchFamily="18" charset="2"/>
        <a:buChar char="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marL="758952" indent="-228600" algn="l" eaLnBrk="1" hangingPunct="1">
        <a:buClr>
          <a:schemeClr val="accent2"/>
        </a:buClr>
        <a:buFont typeface="Wingdings 2" pitchFamily="18" charset="2"/>
        <a:buChar char=""/>
        <a:defRPr sz="2200">
          <a:solidFill>
            <a:schemeClr val="tx1"/>
          </a:solidFill>
          <a:latin typeface="+mn-lt"/>
          <a:ea typeface="+mn-lt"/>
          <a:cs typeface="+mn-lt"/>
        </a:defRPr>
      </a:lvl2pPr>
      <a:lvl3pPr marL="1033272" indent="-228600" algn="l" eaLnBrk="1" hangingPunct="1">
        <a:buClr>
          <a:schemeClr val="accent3"/>
        </a:buClr>
        <a:buFont typeface="Wingdings 2" pitchFamily="18" charset="2"/>
        <a:buChar char="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marL="1298448" indent="-228600" algn="l" eaLnBrk="1" hangingPunct="1">
        <a:buClr>
          <a:schemeClr val="accent4"/>
        </a:buClr>
        <a:buFont typeface="Wingdings 2" pitchFamily="18" charset="2"/>
        <a:buChar char="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marL="1554480" indent="-228600" algn="l" eaLnBrk="1" hangingPunct="1">
        <a:buClr>
          <a:schemeClr val="accent5"/>
        </a:buClr>
        <a:buFont typeface="Wingdings 2" pitchFamily="18" charset="2"/>
        <a:buChar char="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marL="1810512" indent="-228600" algn="l" eaLnBrk="1" hangingPunct="1">
        <a:buClr>
          <a:schemeClr val="accent6"/>
        </a:buClr>
        <a:buFont typeface="Wingdings 2" pitchFamily="18" charset="2"/>
        <a:buChar char=""/>
        <a:defRPr lang="en-US" sz="1600" baseline="0" smtClean="0">
          <a:latin typeface="+mn-lt"/>
        </a:defRPr>
      </a:lvl6pPr>
      <a:lvl7pPr marL="2075688" indent="-228600" algn="l" eaLnBrk="1" hangingPunct="1">
        <a:buClr>
          <a:schemeClr val="tx2"/>
        </a:buClr>
        <a:buFont typeface="Wingdings 2" pitchFamily="18" charset="2"/>
        <a:buChar char=""/>
        <a:defRPr lang="en-US" sz="1600" baseline="0" smtClean="0">
          <a:latin typeface="+mn-lt"/>
        </a:defRPr>
      </a:lvl7pPr>
      <a:lvl8pPr marL="2340864" indent="-228600" algn="l" eaLnBrk="1" hangingPunct="1">
        <a:buClr>
          <a:schemeClr val="accent2"/>
        </a:buClr>
        <a:buFont typeface="Wingdings 2" pitchFamily="18" charset="2"/>
        <a:buChar char=""/>
        <a:defRPr sz="1600" baseline="0">
          <a:latin typeface="+mn-lt"/>
        </a:defRPr>
      </a:lvl8pPr>
      <a:lvl9pPr marL="2596896" indent="-228600" algn="l" eaLnBrk="1" hangingPunct="1">
        <a:buClr>
          <a:schemeClr val="accent1"/>
        </a:buClr>
        <a:buFont typeface="Wingdings 2" pitchFamily="18" charset="2"/>
        <a:buChar char=""/>
        <a:defRPr sz="1400" baseline="0">
          <a:latin typeface="+mn-lt"/>
        </a:defRPr>
      </a:lvl9pPr>
    </p:bodyStyle>
    <p:other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0" eaLnBrk="1" hangingPunct="1"/>
      <a:lvl2pPr marL="457200" eaLnBrk="1" hangingPunct="1"/>
      <a:lvl3pPr marL="914400" eaLnBrk="1" hangingPunct="1"/>
      <a:lvl4pPr marL="1371600" eaLnBrk="1" hangingPunct="1"/>
      <a:lvl5pPr marL="1828800" eaLnBrk="1" hangingPunct="1"/>
      <a:lvl6pPr marL="2286000" eaLnBrk="1" hangingPunct="1"/>
      <a:lvl7pPr marL="2743200" eaLnBrk="1" hangingPunct="1"/>
      <a:lvl8pPr marL="3200400" eaLnBrk="1" hangingPunct="1"/>
      <a:lvl9pPr marL="3657600" eaLnBrk="1" hangingPunct="1"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wmf"/><Relationship Id="rId5" Type="http://schemas.openxmlformats.org/officeDocument/2006/relationships/image" Target="../media/image6.jpe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wmf"/><Relationship Id="rId5" Type="http://schemas.openxmlformats.org/officeDocument/2006/relationships/image" Target="../media/image12.wmf"/><Relationship Id="rId4" Type="http://schemas.openxmlformats.org/officeDocument/2006/relationships/image" Target="../media/image11.wmf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wm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wm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5860" y="400778"/>
            <a:ext cx="3859213" cy="865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Obdélník 3"/>
          <p:cNvSpPr/>
          <p:nvPr/>
        </p:nvSpPr>
        <p:spPr>
          <a:xfrm>
            <a:off x="1230802" y="1340768"/>
            <a:ext cx="6634346" cy="52322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b="1" dirty="0" smtClean="0">
                <a:solidFill>
                  <a:srgbClr val="00B050"/>
                </a:solidFill>
                <a:latin typeface="Calibri" pitchFamily="34" charset="0"/>
                <a:cs typeface="Calibri" pitchFamily="34" charset="0"/>
              </a:rPr>
              <a:t>ZÁKLADNÍ ŠKOLA SLOVAN, KROMĚŘÍŽ, PŘÍSPĚVKOVÁ ORGANIZACE</a:t>
            </a:r>
          </a:p>
          <a:p>
            <a:pPr algn="ctr"/>
            <a:r>
              <a:rPr lang="cs-CZ" b="1" dirty="0" smtClean="0">
                <a:solidFill>
                  <a:srgbClr val="00B050"/>
                </a:solidFill>
                <a:latin typeface="Calibri" pitchFamily="34" charset="0"/>
                <a:cs typeface="Calibri" pitchFamily="34" charset="0"/>
              </a:rPr>
              <a:t>ZEYEROVA 3354, 767 01 KROMĚŘÍŽ</a:t>
            </a:r>
          </a:p>
          <a:p>
            <a:pPr algn="ctr"/>
            <a:endParaRPr lang="cs-CZ" b="1" dirty="0" smtClean="0">
              <a:solidFill>
                <a:srgbClr val="00B050"/>
              </a:solidFill>
              <a:latin typeface="Calibri" pitchFamily="34" charset="0"/>
              <a:cs typeface="Calibri" pitchFamily="34" charset="0"/>
            </a:endParaRPr>
          </a:p>
          <a:p>
            <a:pPr algn="ctr"/>
            <a:r>
              <a:rPr lang="cs-CZ" dirty="0" smtClean="0">
                <a:latin typeface="Calibri" pitchFamily="34" charset="0"/>
                <a:cs typeface="Calibri" pitchFamily="34" charset="0"/>
              </a:rPr>
              <a:t>projekt v rámci vzdělávacího programu</a:t>
            </a:r>
          </a:p>
          <a:p>
            <a:pPr algn="ctr"/>
            <a:r>
              <a:rPr lang="cs-CZ" dirty="0" smtClean="0">
                <a:latin typeface="Calibri" pitchFamily="34" charset="0"/>
                <a:cs typeface="Calibri" pitchFamily="34" charset="0"/>
              </a:rPr>
              <a:t>VZDĚLÁNÍ PRO KONKURENCESCHOPNOST</a:t>
            </a:r>
          </a:p>
          <a:p>
            <a:endParaRPr lang="cs-CZ" dirty="0" smtClean="0">
              <a:latin typeface="Calibri" pitchFamily="34" charset="0"/>
              <a:cs typeface="Calibri" pitchFamily="34" charset="0"/>
            </a:endParaRPr>
          </a:p>
          <a:p>
            <a:pPr algn="ctr"/>
            <a:r>
              <a:rPr lang="cs-CZ" dirty="0" smtClean="0">
                <a:latin typeface="Calibri" pitchFamily="34" charset="0"/>
                <a:cs typeface="Calibri" pitchFamily="34" charset="0"/>
              </a:rPr>
              <a:t>ŠABLONA ČÍSLO: III/2</a:t>
            </a:r>
          </a:p>
          <a:p>
            <a:pPr algn="ctr"/>
            <a:r>
              <a:rPr lang="cs-CZ" dirty="0" smtClean="0">
                <a:latin typeface="Calibri" pitchFamily="34" charset="0"/>
                <a:cs typeface="Calibri" pitchFamily="34" charset="0"/>
              </a:rPr>
              <a:t>NÁZEV:  INOVACE A ZKVALITNĚNÍ VÝUKY PROSTŘEDNICTVÍM ICT</a:t>
            </a:r>
          </a:p>
          <a:p>
            <a:endParaRPr lang="cs-CZ" dirty="0" smtClean="0">
              <a:latin typeface="Calibri" pitchFamily="34" charset="0"/>
              <a:cs typeface="Calibri" pitchFamily="34" charset="0"/>
            </a:endParaRPr>
          </a:p>
          <a:p>
            <a:endParaRPr lang="cs-CZ" dirty="0">
              <a:latin typeface="Calibri" pitchFamily="34" charset="0"/>
              <a:cs typeface="Calibri" pitchFamily="34" charset="0"/>
            </a:endParaRPr>
          </a:p>
          <a:p>
            <a:r>
              <a:rPr lang="cs-CZ" dirty="0" smtClean="0">
                <a:latin typeface="Calibri" pitchFamily="34" charset="0"/>
                <a:cs typeface="Calibri" pitchFamily="34" charset="0"/>
              </a:rPr>
              <a:t>PŘEDMĚT: Chemie</a:t>
            </a:r>
          </a:p>
          <a:p>
            <a:r>
              <a:rPr lang="cs-CZ" dirty="0" smtClean="0">
                <a:latin typeface="Calibri" pitchFamily="34" charset="0"/>
                <a:cs typeface="Calibri" pitchFamily="34" charset="0"/>
              </a:rPr>
              <a:t>ROČNÍK: devátý</a:t>
            </a:r>
          </a:p>
          <a:p>
            <a:r>
              <a:rPr lang="cs-CZ" dirty="0" smtClean="0">
                <a:latin typeface="Calibri" pitchFamily="34" charset="0"/>
                <a:cs typeface="Calibri" pitchFamily="34" charset="0"/>
              </a:rPr>
              <a:t>TÉMA: Deriváty uhlovodíků</a:t>
            </a:r>
          </a:p>
          <a:p>
            <a:r>
              <a:rPr lang="cs-CZ" dirty="0" smtClean="0">
                <a:latin typeface="Calibri" pitchFamily="34" charset="0"/>
                <a:cs typeface="Calibri" pitchFamily="34" charset="0"/>
              </a:rPr>
              <a:t>AUTOR: Mgr. Pavla Krásná</a:t>
            </a:r>
          </a:p>
          <a:p>
            <a:r>
              <a:rPr lang="cs-CZ" dirty="0" smtClean="0">
                <a:latin typeface="Calibri" pitchFamily="34" charset="0"/>
                <a:cs typeface="Calibri" pitchFamily="34" charset="0"/>
              </a:rPr>
              <a:t>DATUM VYTVOŘENÍ</a:t>
            </a:r>
            <a:r>
              <a:rPr lang="cs-CZ" dirty="0" smtClean="0"/>
              <a:t>:</a:t>
            </a:r>
            <a:r>
              <a:rPr lang="cs-CZ" dirty="0" smtClean="0">
                <a:latin typeface="Calibri" pitchFamily="34" charset="0"/>
                <a:cs typeface="Calibri" pitchFamily="34" charset="0"/>
              </a:rPr>
              <a:t>28.3. 2012</a:t>
            </a:r>
          </a:p>
          <a:p>
            <a:endParaRPr lang="cs-CZ" dirty="0" smtClean="0"/>
          </a:p>
          <a:p>
            <a:endParaRPr lang="cs-CZ" dirty="0" smtClean="0"/>
          </a:p>
          <a:p>
            <a:pPr algn="ctr"/>
            <a:r>
              <a:rPr lang="cs-CZ" sz="2800" b="1" dirty="0" smtClean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VY_32_INOVACE_30_PK</a:t>
            </a:r>
            <a:endParaRPr lang="cs-CZ" sz="2800" b="1" dirty="0">
              <a:solidFill>
                <a:srgbClr val="C00000"/>
              </a:solidFill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01685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11560" y="692696"/>
            <a:ext cx="20882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u="sng" dirty="0" smtClean="0">
                <a:latin typeface="Arial Black" pitchFamily="34" charset="0"/>
              </a:rPr>
              <a:t>Anotace</a:t>
            </a:r>
            <a:endParaRPr lang="cs-CZ" sz="2400" u="sng" dirty="0">
              <a:latin typeface="Arial Black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443771" y="1484784"/>
            <a:ext cx="770485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Calibri" pitchFamily="34" charset="0"/>
                <a:cs typeface="Calibri" pitchFamily="34" charset="0"/>
              </a:rPr>
              <a:t>Výukový materiál je určen pro žáky devátého ročníku. Je zpracován jako prezentace v </a:t>
            </a:r>
            <a:r>
              <a:rPr lang="cs-CZ" dirty="0" err="1">
                <a:latin typeface="Calibri" pitchFamily="34" charset="0"/>
                <a:cs typeface="Calibri" pitchFamily="34" charset="0"/>
              </a:rPr>
              <a:t>powerPointu</a:t>
            </a:r>
            <a:r>
              <a:rPr lang="cs-CZ" dirty="0">
                <a:latin typeface="Calibri" pitchFamily="34" charset="0"/>
                <a:cs typeface="Calibri" pitchFamily="34" charset="0"/>
              </a:rPr>
              <a:t>. Obsahuje výklad učiva </a:t>
            </a:r>
            <a:r>
              <a:rPr lang="cs-CZ" b="1" dirty="0" smtClean="0">
                <a:latin typeface="Calibri" pitchFamily="34" charset="0"/>
                <a:cs typeface="Calibri" pitchFamily="34" charset="0"/>
              </a:rPr>
              <a:t>deriváty uhlovodíků </a:t>
            </a:r>
            <a:r>
              <a:rPr lang="cs-CZ" dirty="0" smtClean="0">
                <a:latin typeface="Calibri" pitchFamily="34" charset="0"/>
                <a:cs typeface="Calibri" pitchFamily="34" charset="0"/>
              </a:rPr>
              <a:t>a úkoly </a:t>
            </a:r>
            <a:r>
              <a:rPr lang="cs-CZ" dirty="0">
                <a:latin typeface="Calibri" pitchFamily="34" charset="0"/>
                <a:cs typeface="Calibri" pitchFamily="34" charset="0"/>
              </a:rPr>
              <a:t>k procvičení. </a:t>
            </a:r>
            <a:r>
              <a:rPr lang="cs-CZ" dirty="0" smtClean="0">
                <a:latin typeface="Calibri" pitchFamily="34" charset="0"/>
                <a:cs typeface="Calibri" pitchFamily="34" charset="0"/>
              </a:rPr>
              <a:t>Úkoly </a:t>
            </a:r>
            <a:r>
              <a:rPr lang="cs-CZ" dirty="0">
                <a:latin typeface="Calibri" pitchFamily="34" charset="0"/>
                <a:cs typeface="Calibri" pitchFamily="34" charset="0"/>
              </a:rPr>
              <a:t>k procvičení  mohou sloužit jako samostatná práce nebo jako domácí úkol. Jsou doplněny výsledky.</a:t>
            </a:r>
          </a:p>
          <a:p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443771" y="3501008"/>
            <a:ext cx="16799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u="sng" dirty="0" smtClean="0">
                <a:latin typeface="Arial Black" pitchFamily="34" charset="0"/>
              </a:rPr>
              <a:t>Pilotáž</a:t>
            </a:r>
            <a:endParaRPr lang="cs-CZ" sz="2400" u="sng" dirty="0">
              <a:latin typeface="Arial Black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89116" y="4293096"/>
            <a:ext cx="775951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Calibri" pitchFamily="34" charset="0"/>
                <a:cs typeface="Calibri" pitchFamily="34" charset="0"/>
              </a:rPr>
              <a:t>Materiál byl pilotován v jedné třídě devátého ročníku. Žáci ocenili prezentaci, která vedla k názornějšímu vysvětlení učiva. B</a:t>
            </a:r>
            <a:r>
              <a:rPr lang="cs-CZ" dirty="0" smtClean="0">
                <a:latin typeface="Calibri" pitchFamily="34" charset="0"/>
                <a:cs typeface="Calibri" pitchFamily="34" charset="0"/>
              </a:rPr>
              <a:t>yli seznámeni s úvodem do další kapitoly, která se nazývá deriváty uhlovodíků a zmiňuje se o látkách, které by žáci mohli znát z každodenního života. Úkoly k procvičení </a:t>
            </a:r>
            <a:r>
              <a:rPr lang="cs-CZ" dirty="0">
                <a:latin typeface="Calibri" pitchFamily="34" charset="0"/>
                <a:cs typeface="Calibri" pitchFamily="34" charset="0"/>
              </a:rPr>
              <a:t>byly použity jako </a:t>
            </a:r>
            <a:r>
              <a:rPr lang="cs-CZ" dirty="0" smtClean="0">
                <a:latin typeface="Calibri" pitchFamily="34" charset="0"/>
                <a:cs typeface="Calibri" pitchFamily="34" charset="0"/>
              </a:rPr>
              <a:t>samostatná práce  na zopakování učiva a byly zvládnuty bez problémů.</a:t>
            </a:r>
            <a:endParaRPr lang="cs-CZ" dirty="0">
              <a:latin typeface="Calibri" pitchFamily="34" charset="0"/>
              <a:cs typeface="Calibri" pitchFamily="34" charset="0"/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833123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483768" y="1628800"/>
            <a:ext cx="424847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dirty="0" smtClean="0">
                <a:solidFill>
                  <a:srgbClr val="FF0000"/>
                </a:solidFill>
                <a:latin typeface="Arial Black" pitchFamily="34" charset="0"/>
              </a:rPr>
              <a:t>Deriváty</a:t>
            </a:r>
            <a:endParaRPr lang="cs-CZ" sz="6000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907704" y="3198971"/>
            <a:ext cx="561662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dirty="0">
                <a:solidFill>
                  <a:srgbClr val="FF0000"/>
                </a:solidFill>
                <a:latin typeface="Arial Black" pitchFamily="34" charset="0"/>
              </a:rPr>
              <a:t>u</a:t>
            </a:r>
            <a:r>
              <a:rPr lang="cs-CZ" sz="6000" dirty="0" smtClean="0">
                <a:solidFill>
                  <a:srgbClr val="FF0000"/>
                </a:solidFill>
                <a:latin typeface="Arial Black" pitchFamily="34" charset="0"/>
              </a:rPr>
              <a:t>hlovodíků</a:t>
            </a:r>
            <a:endParaRPr lang="cs-CZ" sz="6000" dirty="0">
              <a:solidFill>
                <a:srgbClr val="FF0000"/>
              </a:solidFill>
              <a:latin typeface="Arial Black" pitchFamily="34" charset="0"/>
            </a:endParaRPr>
          </a:p>
        </p:txBody>
      </p:sp>
      <p:pic>
        <p:nvPicPr>
          <p:cNvPr id="1026" name="Picture 2" descr="C:\Documents and Settings\uzivatel\Local Settings\Temporary Internet Files\Content.IE5\F2B0RZM8\MC90029616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90821"/>
            <a:ext cx="1728192" cy="1598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Documents and Settings\uzivatel\Local Settings\Temporary Internet Files\Content.IE5\ODPEFLRB\MC90019647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703630"/>
            <a:ext cx="1311250" cy="1816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Documents and Settings\uzivatel\Local Settings\Temporary Internet Files\Content.IE5\F2B0RZM8\MC900440382[1]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934" y="4503689"/>
            <a:ext cx="1875656" cy="1875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Documents and Settings\uzivatel\Local Settings\Temporary Internet Files\Content.IE5\GJ3DW4NG\MP900387852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4247" y="4299884"/>
            <a:ext cx="1514960" cy="2123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Documents and Settings\uzivatel\Local Settings\Temporary Internet Files\Content.IE5\ODPEFLRB\MC900398183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1358" y="4503689"/>
            <a:ext cx="1805940" cy="13633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587596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913075"/>
            <a:ext cx="50405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  <a:latin typeface="Arial Black" pitchFamily="34" charset="0"/>
              </a:rPr>
              <a:t>Deriváty uhlovodíků</a:t>
            </a:r>
            <a:endParaRPr lang="cs-CZ" sz="3200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467544" y="1988840"/>
            <a:ext cx="835292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 Black" pitchFamily="34" charset="0"/>
              </a:rPr>
              <a:t>- jsou organické látky, které jsou </a:t>
            </a:r>
            <a:r>
              <a:rPr lang="cs-CZ" sz="2800" dirty="0" smtClean="0">
                <a:solidFill>
                  <a:srgbClr val="FF0000"/>
                </a:solidFill>
                <a:latin typeface="Arial Black" pitchFamily="34" charset="0"/>
              </a:rPr>
              <a:t>odvozeny od uhlovodíků</a:t>
            </a:r>
            <a:r>
              <a:rPr lang="cs-CZ" sz="2800" dirty="0" smtClean="0">
                <a:latin typeface="Arial Black" pitchFamily="34" charset="0"/>
              </a:rPr>
              <a:t> náhradou atomů vodíku jiným atomem nebo skupinou atomů</a:t>
            </a:r>
            <a:endParaRPr lang="cs-CZ" sz="2800" dirty="0">
              <a:latin typeface="Arial Black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755576" y="4293096"/>
            <a:ext cx="35283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  <a:latin typeface="Arial Black" pitchFamily="34" charset="0"/>
              </a:rPr>
              <a:t>Př.</a:t>
            </a:r>
            <a:r>
              <a:rPr lang="cs-CZ" sz="2800" dirty="0" smtClean="0">
                <a:latin typeface="Arial Black" pitchFamily="34" charset="0"/>
              </a:rPr>
              <a:t> CH</a:t>
            </a:r>
            <a:r>
              <a:rPr lang="cs-CZ" sz="2800" baseline="-25000" dirty="0" smtClean="0">
                <a:latin typeface="Arial Black" pitchFamily="34" charset="0"/>
              </a:rPr>
              <a:t>4</a:t>
            </a:r>
            <a:r>
              <a:rPr lang="cs-CZ" sz="2800" dirty="0" smtClean="0">
                <a:latin typeface="Arial Black" pitchFamily="34" charset="0"/>
              </a:rPr>
              <a:t> - </a:t>
            </a:r>
            <a:r>
              <a:rPr lang="cs-CZ" sz="2800" dirty="0" err="1" smtClean="0">
                <a:latin typeface="Arial Black" pitchFamily="34" charset="0"/>
              </a:rPr>
              <a:t>methan</a:t>
            </a:r>
            <a:endParaRPr lang="cs-CZ" sz="2800" dirty="0">
              <a:latin typeface="Arial Black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619672" y="5013176"/>
            <a:ext cx="32403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 Black" pitchFamily="34" charset="0"/>
              </a:rPr>
              <a:t>uhlovodík</a:t>
            </a:r>
            <a:endParaRPr lang="cs-CZ" sz="2800" dirty="0">
              <a:latin typeface="Arial Black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4620482" y="4259852"/>
            <a:ext cx="41764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 Black" pitchFamily="34" charset="0"/>
              </a:rPr>
              <a:t>CH</a:t>
            </a:r>
            <a:r>
              <a:rPr lang="cs-CZ" sz="2800" baseline="-25000" dirty="0" smtClean="0">
                <a:latin typeface="Arial Black" pitchFamily="34" charset="0"/>
              </a:rPr>
              <a:t>3</a:t>
            </a:r>
            <a:r>
              <a:rPr lang="cs-CZ" sz="2800" dirty="0" smtClean="0">
                <a:latin typeface="Arial Black" pitchFamily="34" charset="0"/>
              </a:rPr>
              <a:t>Cl - </a:t>
            </a:r>
            <a:r>
              <a:rPr lang="cs-CZ" sz="2800" dirty="0" err="1" smtClean="0">
                <a:latin typeface="Arial Black" pitchFamily="34" charset="0"/>
              </a:rPr>
              <a:t>chlormethan</a:t>
            </a:r>
            <a:endParaRPr lang="cs-CZ" sz="2800" dirty="0">
              <a:latin typeface="Arial Black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4620482" y="5013176"/>
            <a:ext cx="38399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>
                <a:latin typeface="Arial Black" pitchFamily="34" charset="0"/>
              </a:rPr>
              <a:t>d</a:t>
            </a:r>
            <a:r>
              <a:rPr lang="cs-CZ" sz="2800" dirty="0" smtClean="0">
                <a:latin typeface="Arial Black" pitchFamily="34" charset="0"/>
              </a:rPr>
              <a:t>erivát uhlovodíku</a:t>
            </a:r>
            <a:endParaRPr lang="cs-CZ" sz="2800" dirty="0">
              <a:latin typeface="Arial Black" pitchFamily="34" charset="0"/>
            </a:endParaRPr>
          </a:p>
        </p:txBody>
      </p:sp>
      <p:pic>
        <p:nvPicPr>
          <p:cNvPr id="1026" name="Picture 2" descr="C:\Documents and Settings\uzivatel\Local Settings\Temporary Internet Files\Content.IE5\M85UPSMB\MC90037111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596252"/>
            <a:ext cx="1092338" cy="12567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478062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974209" y="548680"/>
            <a:ext cx="72728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  <a:latin typeface="Arial Black" pitchFamily="34" charset="0"/>
              </a:rPr>
              <a:t>Uhlovodíkový zbytek (radikál)</a:t>
            </a:r>
            <a:endParaRPr lang="cs-CZ" sz="3200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971600" y="1349479"/>
            <a:ext cx="748883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 Black" pitchFamily="34" charset="0"/>
              </a:rPr>
              <a:t>- část uhlovodíku, která zůstane po odtržení jednoho atomu vodíku</a:t>
            </a:r>
            <a:endParaRPr lang="cs-CZ" sz="2800" dirty="0">
              <a:latin typeface="Arial Black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945484" y="2780928"/>
            <a:ext cx="18722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  <a:latin typeface="Arial Black" pitchFamily="34" charset="0"/>
              </a:rPr>
              <a:t>Př. </a:t>
            </a:r>
            <a:r>
              <a:rPr lang="cs-CZ" sz="2800" dirty="0" smtClean="0">
                <a:latin typeface="Arial Black" pitchFamily="34" charset="0"/>
              </a:rPr>
              <a:t>CH</a:t>
            </a:r>
            <a:r>
              <a:rPr lang="cs-CZ" sz="2800" baseline="-25000" dirty="0" smtClean="0">
                <a:latin typeface="Arial Black" pitchFamily="34" charset="0"/>
              </a:rPr>
              <a:t>4</a:t>
            </a:r>
            <a:r>
              <a:rPr lang="cs-CZ" sz="2800" dirty="0" smtClean="0">
                <a:latin typeface="Arial Black" pitchFamily="34" charset="0"/>
              </a:rPr>
              <a:t>  </a:t>
            </a:r>
            <a:endParaRPr lang="cs-CZ" sz="2800" dirty="0">
              <a:latin typeface="Arial Black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475656" y="3565758"/>
            <a:ext cx="25202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err="1" smtClean="0">
                <a:latin typeface="Arial Black" pitchFamily="34" charset="0"/>
              </a:rPr>
              <a:t>methan</a:t>
            </a:r>
            <a:endParaRPr lang="cs-CZ" sz="2800" dirty="0">
              <a:latin typeface="Arial Black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4708219" y="2780928"/>
            <a:ext cx="15121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 Black" pitchFamily="34" charset="0"/>
              </a:rPr>
              <a:t>CH</a:t>
            </a:r>
            <a:r>
              <a:rPr lang="cs-CZ" sz="2800" baseline="-25000" dirty="0" smtClean="0">
                <a:latin typeface="Arial Black" pitchFamily="34" charset="0"/>
              </a:rPr>
              <a:t>3 </a:t>
            </a:r>
            <a:r>
              <a:rPr lang="cs-CZ" sz="2800" dirty="0" smtClean="0">
                <a:latin typeface="Arial Black" pitchFamily="34" charset="0"/>
              </a:rPr>
              <a:t>-</a:t>
            </a:r>
            <a:endParaRPr lang="cs-CZ" sz="2800" dirty="0">
              <a:latin typeface="Arial Black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4678065" y="3565758"/>
            <a:ext cx="1800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err="1" smtClean="0">
                <a:latin typeface="Arial Black" pitchFamily="34" charset="0"/>
              </a:rPr>
              <a:t>methyl</a:t>
            </a:r>
            <a:endParaRPr lang="cs-CZ" sz="2800" dirty="0">
              <a:latin typeface="Arial Black" pitchFamily="34" charset="0"/>
            </a:endParaRPr>
          </a:p>
        </p:txBody>
      </p:sp>
      <p:cxnSp>
        <p:nvCxnSpPr>
          <p:cNvPr id="16" name="Přímá spojnice 15"/>
          <p:cNvCxnSpPr/>
          <p:nvPr/>
        </p:nvCxnSpPr>
        <p:spPr>
          <a:xfrm>
            <a:off x="6876256" y="3565758"/>
            <a:ext cx="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ovéPole 8"/>
          <p:cNvSpPr txBox="1"/>
          <p:nvPr/>
        </p:nvSpPr>
        <p:spPr>
          <a:xfrm>
            <a:off x="1223628" y="4941168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 Black" pitchFamily="34" charset="0"/>
              </a:rPr>
              <a:t>CH</a:t>
            </a:r>
            <a:r>
              <a:rPr lang="cs-CZ" sz="2800" baseline="-25000" dirty="0" smtClean="0">
                <a:latin typeface="Arial Black" pitchFamily="34" charset="0"/>
              </a:rPr>
              <a:t>3</a:t>
            </a:r>
            <a:r>
              <a:rPr lang="cs-CZ" sz="2800" dirty="0" smtClean="0">
                <a:latin typeface="Arial Black" pitchFamily="34" charset="0"/>
              </a:rPr>
              <a:t> – CH</a:t>
            </a:r>
            <a:r>
              <a:rPr lang="cs-CZ" sz="2800" baseline="-25000" dirty="0" smtClean="0">
                <a:latin typeface="Arial Black" pitchFamily="34" charset="0"/>
              </a:rPr>
              <a:t>3</a:t>
            </a:r>
            <a:endParaRPr lang="cs-CZ" sz="2800" baseline="-25000" dirty="0">
              <a:latin typeface="Arial Black" pitchFamily="34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1475656" y="5652566"/>
            <a:ext cx="23042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err="1" smtClean="0">
                <a:latin typeface="Arial Black" pitchFamily="34" charset="0"/>
              </a:rPr>
              <a:t>ethan</a:t>
            </a:r>
            <a:endParaRPr lang="cs-CZ" sz="2800" dirty="0">
              <a:latin typeface="Arial Black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4727718" y="4869160"/>
            <a:ext cx="33123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 Black" pitchFamily="34" charset="0"/>
              </a:rPr>
              <a:t>CH</a:t>
            </a:r>
            <a:r>
              <a:rPr lang="cs-CZ" sz="2800" baseline="-25000" dirty="0" smtClean="0">
                <a:latin typeface="Arial Black" pitchFamily="34" charset="0"/>
              </a:rPr>
              <a:t>3</a:t>
            </a:r>
            <a:r>
              <a:rPr lang="cs-CZ" sz="2800" dirty="0" smtClean="0">
                <a:latin typeface="Arial Black" pitchFamily="34" charset="0"/>
              </a:rPr>
              <a:t> – CH</a:t>
            </a:r>
            <a:r>
              <a:rPr lang="cs-CZ" sz="2800" baseline="-25000" dirty="0" smtClean="0">
                <a:latin typeface="Arial Black" pitchFamily="34" charset="0"/>
              </a:rPr>
              <a:t>2</a:t>
            </a:r>
            <a:r>
              <a:rPr lang="cs-CZ" sz="2800" dirty="0" smtClean="0">
                <a:latin typeface="Arial Black" pitchFamily="34" charset="0"/>
              </a:rPr>
              <a:t> -</a:t>
            </a:r>
            <a:endParaRPr lang="cs-CZ" sz="2800" dirty="0">
              <a:latin typeface="Arial Black" pitchFamily="34" charset="0"/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4929843" y="5733256"/>
            <a:ext cx="252949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err="1" smtClean="0">
                <a:latin typeface="Arial Black" pitchFamily="34" charset="0"/>
              </a:rPr>
              <a:t>ethyl</a:t>
            </a:r>
            <a:endParaRPr lang="cs-CZ" sz="2800" dirty="0"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42490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/>
      <p:bldP spid="6" grpId="0"/>
      <p:bldP spid="7" grpId="0"/>
      <p:bldP spid="9" grpId="0"/>
      <p:bldP spid="11" grpId="0"/>
      <p:bldP spid="13" grpId="0"/>
      <p:bldP spid="1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971600" y="692696"/>
            <a:ext cx="74168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  <a:latin typeface="Arial Black" pitchFamily="34" charset="0"/>
              </a:rPr>
              <a:t>Charakteristická skupina</a:t>
            </a:r>
            <a:endParaRPr lang="cs-CZ" sz="3200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971600" y="1484784"/>
            <a:ext cx="741682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 Black" pitchFamily="34" charset="0"/>
              </a:rPr>
              <a:t>- atom nebo skupina atomů, které nahrazují atomy vodíku v uhlovodíku</a:t>
            </a:r>
            <a:endParaRPr lang="cs-CZ" sz="2800" dirty="0">
              <a:latin typeface="Arial Black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112116" y="2735342"/>
            <a:ext cx="72728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 Black" pitchFamily="34" charset="0"/>
              </a:rPr>
              <a:t>- určuje vlastnosti derivátů</a:t>
            </a:r>
            <a:endParaRPr lang="cs-CZ" sz="2800" dirty="0">
              <a:latin typeface="Arial Black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827584" y="3645024"/>
            <a:ext cx="8640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  <a:latin typeface="Arial Black" pitchFamily="34" charset="0"/>
              </a:rPr>
              <a:t>Př. </a:t>
            </a:r>
            <a:endParaRPr lang="cs-CZ" sz="2800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195736" y="4050650"/>
            <a:ext cx="6480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>
                <a:latin typeface="Arial Black" pitchFamily="34" charset="0"/>
              </a:rPr>
              <a:t>C</a:t>
            </a:r>
          </a:p>
        </p:txBody>
      </p:sp>
      <p:cxnSp>
        <p:nvCxnSpPr>
          <p:cNvPr id="8" name="Přímá spojnice 7"/>
          <p:cNvCxnSpPr/>
          <p:nvPr/>
        </p:nvCxnSpPr>
        <p:spPr>
          <a:xfrm flipH="1">
            <a:off x="2663788" y="4281482"/>
            <a:ext cx="180020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0" name="Přímá spojnice 19"/>
          <p:cNvCxnSpPr/>
          <p:nvPr/>
        </p:nvCxnSpPr>
        <p:spPr>
          <a:xfrm flipV="1">
            <a:off x="2402006" y="4512316"/>
            <a:ext cx="9754" cy="209809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6" name="Přímá spojnice 35"/>
          <p:cNvCxnSpPr/>
          <p:nvPr/>
        </p:nvCxnSpPr>
        <p:spPr>
          <a:xfrm>
            <a:off x="2411759" y="3789040"/>
            <a:ext cx="1" cy="26161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7" name="Přímá spojnice 46"/>
          <p:cNvCxnSpPr/>
          <p:nvPr/>
        </p:nvCxnSpPr>
        <p:spPr>
          <a:xfrm flipH="1">
            <a:off x="2015716" y="4279842"/>
            <a:ext cx="180020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48" name="TextovéPole 47"/>
          <p:cNvSpPr txBox="1"/>
          <p:nvPr/>
        </p:nvSpPr>
        <p:spPr>
          <a:xfrm>
            <a:off x="2223032" y="3327375"/>
            <a:ext cx="7200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Arial Black" pitchFamily="34" charset="0"/>
              </a:rPr>
              <a:t>H</a:t>
            </a:r>
            <a:endParaRPr lang="cs-CZ" sz="2400" dirty="0">
              <a:latin typeface="Arial Black" pitchFamily="34" charset="0"/>
            </a:endParaRPr>
          </a:p>
        </p:txBody>
      </p:sp>
      <p:sp>
        <p:nvSpPr>
          <p:cNvPr id="49" name="TextovéPole 48"/>
          <p:cNvSpPr txBox="1"/>
          <p:nvPr/>
        </p:nvSpPr>
        <p:spPr>
          <a:xfrm>
            <a:off x="1624554" y="4061563"/>
            <a:ext cx="3240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Arial Black" pitchFamily="34" charset="0"/>
              </a:rPr>
              <a:t>H</a:t>
            </a:r>
            <a:endParaRPr lang="cs-CZ" sz="2400" dirty="0">
              <a:latin typeface="Arial Black" pitchFamily="34" charset="0"/>
            </a:endParaRPr>
          </a:p>
        </p:txBody>
      </p:sp>
      <p:sp>
        <p:nvSpPr>
          <p:cNvPr id="50" name="TextovéPole 49"/>
          <p:cNvSpPr txBox="1"/>
          <p:nvPr/>
        </p:nvSpPr>
        <p:spPr>
          <a:xfrm>
            <a:off x="2207830" y="4737057"/>
            <a:ext cx="6480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Arial Black" pitchFamily="34" charset="0"/>
              </a:rPr>
              <a:t>H</a:t>
            </a:r>
            <a:endParaRPr lang="cs-CZ" sz="2400" dirty="0">
              <a:latin typeface="Arial Black" pitchFamily="34" charset="0"/>
            </a:endParaRPr>
          </a:p>
        </p:txBody>
      </p:sp>
      <p:sp>
        <p:nvSpPr>
          <p:cNvPr id="51" name="TextovéPole 50"/>
          <p:cNvSpPr txBox="1"/>
          <p:nvPr/>
        </p:nvSpPr>
        <p:spPr>
          <a:xfrm>
            <a:off x="2872283" y="4037750"/>
            <a:ext cx="4767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Arial Black" pitchFamily="34" charset="0"/>
              </a:rPr>
              <a:t>H</a:t>
            </a:r>
            <a:endParaRPr lang="cs-CZ" sz="2400" dirty="0">
              <a:latin typeface="Arial Black" pitchFamily="34" charset="0"/>
            </a:endParaRPr>
          </a:p>
        </p:txBody>
      </p:sp>
      <p:sp>
        <p:nvSpPr>
          <p:cNvPr id="52" name="TextovéPole 51"/>
          <p:cNvSpPr txBox="1"/>
          <p:nvPr/>
        </p:nvSpPr>
        <p:spPr>
          <a:xfrm>
            <a:off x="1624554" y="5373216"/>
            <a:ext cx="35955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err="1" smtClean="0">
                <a:latin typeface="Arial Black" pitchFamily="34" charset="0"/>
              </a:rPr>
              <a:t>methan</a:t>
            </a:r>
            <a:endParaRPr lang="cs-CZ" sz="2800" dirty="0">
              <a:latin typeface="Arial Black" pitchFamily="34" charset="0"/>
            </a:endParaRPr>
          </a:p>
        </p:txBody>
      </p:sp>
      <p:sp>
        <p:nvSpPr>
          <p:cNvPr id="53" name="TextovéPole 52"/>
          <p:cNvSpPr txBox="1"/>
          <p:nvPr/>
        </p:nvSpPr>
        <p:spPr>
          <a:xfrm>
            <a:off x="5220072" y="4168244"/>
            <a:ext cx="5760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Arial Black" pitchFamily="34" charset="0"/>
              </a:rPr>
              <a:t>C</a:t>
            </a:r>
            <a:endParaRPr lang="cs-CZ" sz="2400" dirty="0">
              <a:latin typeface="Arial Black" pitchFamily="34" charset="0"/>
            </a:endParaRPr>
          </a:p>
        </p:txBody>
      </p:sp>
      <p:cxnSp>
        <p:nvCxnSpPr>
          <p:cNvPr id="55" name="Přímá spojnice 54"/>
          <p:cNvCxnSpPr/>
          <p:nvPr/>
        </p:nvCxnSpPr>
        <p:spPr>
          <a:xfrm flipV="1">
            <a:off x="5436096" y="3919845"/>
            <a:ext cx="0" cy="248399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59" name="Přímá spojnice 58"/>
          <p:cNvCxnSpPr/>
          <p:nvPr/>
        </p:nvCxnSpPr>
        <p:spPr>
          <a:xfrm flipV="1">
            <a:off x="5469953" y="4597925"/>
            <a:ext cx="0" cy="248399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60" name="Přímá spojnice 59"/>
          <p:cNvCxnSpPr/>
          <p:nvPr/>
        </p:nvCxnSpPr>
        <p:spPr>
          <a:xfrm>
            <a:off x="4932040" y="4419259"/>
            <a:ext cx="294594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66" name="Přímá spojnice 65"/>
          <p:cNvCxnSpPr/>
          <p:nvPr/>
        </p:nvCxnSpPr>
        <p:spPr>
          <a:xfrm>
            <a:off x="5652120" y="4389925"/>
            <a:ext cx="288032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72" name="TextovéPole 71"/>
          <p:cNvSpPr txBox="1"/>
          <p:nvPr/>
        </p:nvSpPr>
        <p:spPr>
          <a:xfrm>
            <a:off x="5226634" y="3495701"/>
            <a:ext cx="10735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Arial Black" pitchFamily="34" charset="0"/>
              </a:rPr>
              <a:t>H</a:t>
            </a:r>
            <a:endParaRPr lang="cs-CZ" sz="2400" dirty="0">
              <a:latin typeface="Arial Black" pitchFamily="34" charset="0"/>
            </a:endParaRPr>
          </a:p>
        </p:txBody>
      </p:sp>
      <p:sp>
        <p:nvSpPr>
          <p:cNvPr id="73" name="TextovéPole 72"/>
          <p:cNvSpPr txBox="1"/>
          <p:nvPr/>
        </p:nvSpPr>
        <p:spPr>
          <a:xfrm>
            <a:off x="4506590" y="4188426"/>
            <a:ext cx="6513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Arial Black" pitchFamily="34" charset="0"/>
              </a:rPr>
              <a:t>H</a:t>
            </a:r>
            <a:endParaRPr lang="cs-CZ" sz="2400" dirty="0">
              <a:latin typeface="Arial Black" pitchFamily="34" charset="0"/>
            </a:endParaRPr>
          </a:p>
        </p:txBody>
      </p:sp>
      <p:sp>
        <p:nvSpPr>
          <p:cNvPr id="74" name="TextovéPole 73"/>
          <p:cNvSpPr txBox="1"/>
          <p:nvPr/>
        </p:nvSpPr>
        <p:spPr>
          <a:xfrm>
            <a:off x="5256076" y="4884359"/>
            <a:ext cx="7920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Arial Black" pitchFamily="34" charset="0"/>
              </a:rPr>
              <a:t>H</a:t>
            </a:r>
            <a:endParaRPr lang="cs-CZ" sz="2400" dirty="0">
              <a:latin typeface="Arial Black" pitchFamily="34" charset="0"/>
            </a:endParaRPr>
          </a:p>
        </p:txBody>
      </p:sp>
      <p:sp>
        <p:nvSpPr>
          <p:cNvPr id="75" name="TextovéPole 74"/>
          <p:cNvSpPr txBox="1"/>
          <p:nvPr/>
        </p:nvSpPr>
        <p:spPr>
          <a:xfrm>
            <a:off x="5940152" y="4168244"/>
            <a:ext cx="5760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  <a:latin typeface="Arial Black" pitchFamily="34" charset="0"/>
              </a:rPr>
              <a:t>F</a:t>
            </a:r>
            <a:endParaRPr lang="cs-CZ" sz="2400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76" name="TextovéPole 75"/>
          <p:cNvSpPr txBox="1"/>
          <p:nvPr/>
        </p:nvSpPr>
        <p:spPr>
          <a:xfrm>
            <a:off x="4506590" y="5517232"/>
            <a:ext cx="22976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err="1" smtClean="0">
                <a:solidFill>
                  <a:srgbClr val="FF0000"/>
                </a:solidFill>
                <a:latin typeface="Arial Black" pitchFamily="34" charset="0"/>
              </a:rPr>
              <a:t>fluor</a:t>
            </a:r>
            <a:r>
              <a:rPr lang="cs-CZ" sz="2400" dirty="0" err="1" smtClean="0">
                <a:latin typeface="Arial Black" pitchFamily="34" charset="0"/>
              </a:rPr>
              <a:t>methan</a:t>
            </a:r>
            <a:endParaRPr lang="cs-CZ" sz="2400" dirty="0"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5707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42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6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7" dur="1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1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5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1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2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48" grpId="0"/>
      <p:bldP spid="49" grpId="0"/>
      <p:bldP spid="50" grpId="0"/>
      <p:bldP spid="51" grpId="0"/>
      <p:bldP spid="51" grpId="1"/>
      <p:bldP spid="52" grpId="0"/>
      <p:bldP spid="53" grpId="0"/>
      <p:bldP spid="72" grpId="0"/>
      <p:bldP spid="73" grpId="0"/>
      <p:bldP spid="74" grpId="0"/>
      <p:bldP spid="75" grpId="0"/>
      <p:bldP spid="7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83568" y="620688"/>
            <a:ext cx="72728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  <a:latin typeface="Arial Black" pitchFamily="34" charset="0"/>
              </a:rPr>
              <a:t>Rozdělení derivátů uhlovodíků</a:t>
            </a:r>
            <a:endParaRPr lang="cs-CZ" sz="3200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899592" y="1661367"/>
            <a:ext cx="40324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 Black" pitchFamily="34" charset="0"/>
              </a:rPr>
              <a:t>- </a:t>
            </a:r>
            <a:r>
              <a:rPr lang="cs-CZ" sz="2800" dirty="0" err="1" smtClean="0">
                <a:latin typeface="Arial Black" pitchFamily="34" charset="0"/>
              </a:rPr>
              <a:t>halogenderiváty</a:t>
            </a:r>
            <a:endParaRPr lang="cs-CZ" sz="2800" dirty="0">
              <a:latin typeface="Arial Black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899592" y="2509993"/>
            <a:ext cx="53285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 Black" pitchFamily="34" charset="0"/>
              </a:rPr>
              <a:t>- </a:t>
            </a:r>
            <a:r>
              <a:rPr lang="cs-CZ" sz="2800" dirty="0" err="1" smtClean="0">
                <a:latin typeface="Arial Black" pitchFamily="34" charset="0"/>
              </a:rPr>
              <a:t>hydroxyderiváty</a:t>
            </a:r>
            <a:endParaRPr lang="cs-CZ" sz="2800" dirty="0">
              <a:latin typeface="Arial Black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899592" y="3239398"/>
            <a:ext cx="51189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 Black" pitchFamily="34" charset="0"/>
              </a:rPr>
              <a:t>- karbonylové sloučeniny</a:t>
            </a:r>
            <a:endParaRPr lang="cs-CZ" sz="2800" dirty="0">
              <a:latin typeface="Arial Black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899592" y="4031486"/>
            <a:ext cx="58326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 Black" pitchFamily="34" charset="0"/>
              </a:rPr>
              <a:t>- </a:t>
            </a:r>
            <a:r>
              <a:rPr lang="cs-CZ" sz="2800" dirty="0">
                <a:latin typeface="Arial Black" pitchFamily="34" charset="0"/>
              </a:rPr>
              <a:t>k</a:t>
            </a:r>
            <a:r>
              <a:rPr lang="cs-CZ" sz="2800" dirty="0" smtClean="0">
                <a:latin typeface="Arial Black" pitchFamily="34" charset="0"/>
              </a:rPr>
              <a:t>arboxylové kyseliny</a:t>
            </a:r>
            <a:endParaRPr lang="cs-CZ" sz="2800" dirty="0">
              <a:latin typeface="Arial Black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974209" y="4784183"/>
            <a:ext cx="59766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 Black" pitchFamily="34" charset="0"/>
              </a:rPr>
              <a:t>- estery</a:t>
            </a:r>
            <a:endParaRPr lang="cs-CZ" sz="2800" dirty="0">
              <a:latin typeface="Arial Black" pitchFamily="34" charset="0"/>
            </a:endParaRPr>
          </a:p>
        </p:txBody>
      </p:sp>
      <p:pic>
        <p:nvPicPr>
          <p:cNvPr id="3074" name="Picture 2" descr="C:\Documents and Settings\uzivatel\Local Settings\Temporary Internet Files\Content.IE5\P5FF55ND\MC90043437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8957" y="1407293"/>
            <a:ext cx="919162" cy="892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Documents and Settings\uzivatel\Local Settings\Temporary Internet Files\Content.IE5\M85UPSMB\MP900174929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0873" y="1784614"/>
            <a:ext cx="967172" cy="14507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Documents and Settings\uzivatel\Local Settings\Temporary Internet Files\Content.IE5\I52SZBGL\MC900412290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3834861"/>
            <a:ext cx="925956" cy="10003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Documents and Settings\uzivatel\Local Settings\Temporary Internet Files\Content.IE5\M85UPSMB\MC900407952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95910" y="5069210"/>
            <a:ext cx="1413895" cy="10043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C:\Documents and Settings\uzivatel\Local Settings\Temporary Internet Files\Content.IE5\I52SZBGL\MC900348595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4188" y="5025008"/>
            <a:ext cx="679399" cy="9720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862815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755576" y="620688"/>
            <a:ext cx="40324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  <a:latin typeface="Arial Black" pitchFamily="34" charset="0"/>
              </a:rPr>
              <a:t>Úkoly k procvičení:</a:t>
            </a:r>
            <a:endParaRPr lang="cs-CZ" sz="2800" dirty="0">
              <a:solidFill>
                <a:srgbClr val="FF0000"/>
              </a:solidFill>
              <a:latin typeface="Arial Black" pitchFamily="34" charset="0"/>
            </a:endParaRPr>
          </a:p>
        </p:txBody>
      </p:sp>
      <p:pic>
        <p:nvPicPr>
          <p:cNvPr id="2051" name="Picture 3" descr="C:\Documents and Settings\uzivatel\Local Settings\Temporary Internet Files\Content.IE5\HV1HF528\MC90043801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508769"/>
            <a:ext cx="1320478" cy="12702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683568" y="1779047"/>
            <a:ext cx="676875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 Black" pitchFamily="34" charset="0"/>
              </a:rPr>
              <a:t>1. Rozděl látky na uhlovodíky a deriváty uhlovodíků: CH</a:t>
            </a:r>
            <a:r>
              <a:rPr lang="cs-CZ" sz="2800" baseline="-25000" dirty="0" smtClean="0">
                <a:latin typeface="Arial Black" pitchFamily="34" charset="0"/>
              </a:rPr>
              <a:t>4</a:t>
            </a:r>
            <a:r>
              <a:rPr lang="cs-CZ" sz="2800" dirty="0" smtClean="0">
                <a:latin typeface="Arial Black" pitchFamily="34" charset="0"/>
              </a:rPr>
              <a:t>, CH</a:t>
            </a:r>
            <a:r>
              <a:rPr lang="cs-CZ" sz="2800" baseline="-25000" dirty="0" smtClean="0">
                <a:latin typeface="Arial Black" pitchFamily="34" charset="0"/>
              </a:rPr>
              <a:t>3</a:t>
            </a:r>
            <a:r>
              <a:rPr lang="cs-CZ" sz="2800" dirty="0" smtClean="0">
                <a:latin typeface="Arial Black" pitchFamily="34" charset="0"/>
              </a:rPr>
              <a:t>Br, C</a:t>
            </a:r>
            <a:r>
              <a:rPr lang="cs-CZ" sz="2800" baseline="-25000" dirty="0" smtClean="0">
                <a:latin typeface="Arial Black" pitchFamily="34" charset="0"/>
              </a:rPr>
              <a:t>2</a:t>
            </a:r>
            <a:r>
              <a:rPr lang="cs-CZ" sz="2800" dirty="0" smtClean="0">
                <a:latin typeface="Arial Black" pitchFamily="34" charset="0"/>
              </a:rPr>
              <a:t>H</a:t>
            </a:r>
            <a:r>
              <a:rPr lang="cs-CZ" sz="2800" baseline="-25000" dirty="0" smtClean="0">
                <a:latin typeface="Arial Black" pitchFamily="34" charset="0"/>
              </a:rPr>
              <a:t>5</a:t>
            </a:r>
            <a:r>
              <a:rPr lang="cs-CZ" sz="2800" dirty="0" smtClean="0">
                <a:latin typeface="Arial Black" pitchFamily="34" charset="0"/>
              </a:rPr>
              <a:t>OH, CH</a:t>
            </a:r>
            <a:r>
              <a:rPr lang="cs-CZ" sz="2800" baseline="-25000" dirty="0" smtClean="0">
                <a:latin typeface="Arial Black" pitchFamily="34" charset="0"/>
              </a:rPr>
              <a:t>3</a:t>
            </a:r>
            <a:r>
              <a:rPr lang="cs-CZ" sz="2800" dirty="0" smtClean="0">
                <a:latin typeface="Arial Black" pitchFamily="34" charset="0"/>
              </a:rPr>
              <a:t>COOH, C</a:t>
            </a:r>
            <a:r>
              <a:rPr lang="cs-CZ" sz="2800" baseline="-25000" dirty="0" smtClean="0">
                <a:latin typeface="Arial Black" pitchFamily="34" charset="0"/>
              </a:rPr>
              <a:t>6</a:t>
            </a:r>
            <a:r>
              <a:rPr lang="cs-CZ" sz="2800" dirty="0" smtClean="0">
                <a:latin typeface="Arial Black" pitchFamily="34" charset="0"/>
              </a:rPr>
              <a:t>H</a:t>
            </a:r>
            <a:r>
              <a:rPr lang="cs-CZ" sz="2800" baseline="-25000" dirty="0" smtClean="0">
                <a:latin typeface="Arial Black" pitchFamily="34" charset="0"/>
              </a:rPr>
              <a:t>6</a:t>
            </a:r>
            <a:r>
              <a:rPr lang="cs-CZ" sz="2800" dirty="0" smtClean="0">
                <a:latin typeface="Arial Black" pitchFamily="34" charset="0"/>
              </a:rPr>
              <a:t>,C</a:t>
            </a:r>
            <a:r>
              <a:rPr lang="cs-CZ" sz="2800" baseline="-25000" dirty="0" smtClean="0">
                <a:latin typeface="Arial Black" pitchFamily="34" charset="0"/>
              </a:rPr>
              <a:t>3</a:t>
            </a:r>
            <a:r>
              <a:rPr lang="cs-CZ" sz="2800" dirty="0" smtClean="0">
                <a:latin typeface="Arial Black" pitchFamily="34" charset="0"/>
              </a:rPr>
              <a:t>H</a:t>
            </a:r>
            <a:r>
              <a:rPr lang="cs-CZ" sz="2800" baseline="-25000" dirty="0" smtClean="0">
                <a:latin typeface="Arial Black" pitchFamily="34" charset="0"/>
              </a:rPr>
              <a:t>6</a:t>
            </a:r>
            <a:endParaRPr lang="cs-CZ" sz="2800" baseline="-25000" dirty="0">
              <a:latin typeface="Arial Black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827584" y="3717032"/>
            <a:ext cx="25922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  <a:latin typeface="Arial Black" pitchFamily="34" charset="0"/>
              </a:rPr>
              <a:t>Uhlovodíky</a:t>
            </a:r>
            <a:endParaRPr lang="cs-CZ" sz="2800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923928" y="3717032"/>
            <a:ext cx="42484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  <a:latin typeface="Arial Black" pitchFamily="34" charset="0"/>
              </a:rPr>
              <a:t>Deriváty uhlovodíků</a:t>
            </a:r>
            <a:endParaRPr lang="cs-CZ" sz="2800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286937" y="4494722"/>
            <a:ext cx="10801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  <a:latin typeface="Arial Black" pitchFamily="34" charset="0"/>
              </a:rPr>
              <a:t>CH</a:t>
            </a:r>
            <a:r>
              <a:rPr lang="cs-CZ" sz="2800" baseline="-25000" dirty="0" smtClean="0">
                <a:solidFill>
                  <a:srgbClr val="FF0000"/>
                </a:solidFill>
                <a:latin typeface="Arial Black" pitchFamily="34" charset="0"/>
              </a:rPr>
              <a:t>4</a:t>
            </a:r>
            <a:endParaRPr lang="cs-CZ" sz="2800" baseline="-25000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266020" y="5085184"/>
            <a:ext cx="11010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  <a:latin typeface="Arial Black" pitchFamily="34" charset="0"/>
              </a:rPr>
              <a:t>C</a:t>
            </a:r>
            <a:r>
              <a:rPr lang="cs-CZ" sz="2800" baseline="-25000" dirty="0" smtClean="0">
                <a:solidFill>
                  <a:srgbClr val="FF0000"/>
                </a:solidFill>
                <a:latin typeface="Arial Black" pitchFamily="34" charset="0"/>
              </a:rPr>
              <a:t>6</a:t>
            </a:r>
            <a:r>
              <a:rPr lang="cs-CZ" sz="2800" dirty="0" smtClean="0">
                <a:solidFill>
                  <a:srgbClr val="FF0000"/>
                </a:solidFill>
                <a:latin typeface="Arial Black" pitchFamily="34" charset="0"/>
              </a:rPr>
              <a:t>H</a:t>
            </a:r>
            <a:r>
              <a:rPr lang="cs-CZ" sz="2800" baseline="-25000" dirty="0" smtClean="0">
                <a:solidFill>
                  <a:srgbClr val="FF0000"/>
                </a:solidFill>
                <a:latin typeface="Arial Black" pitchFamily="34" charset="0"/>
              </a:rPr>
              <a:t>6</a:t>
            </a:r>
            <a:endParaRPr lang="cs-CZ" sz="2800" baseline="-25000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1245103" y="5608404"/>
            <a:ext cx="12386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  <a:latin typeface="Arial Black" pitchFamily="34" charset="0"/>
              </a:rPr>
              <a:t>C</a:t>
            </a:r>
            <a:r>
              <a:rPr lang="cs-CZ" sz="2800" baseline="-25000" dirty="0" smtClean="0">
                <a:solidFill>
                  <a:srgbClr val="FF0000"/>
                </a:solidFill>
                <a:latin typeface="Arial Black" pitchFamily="34" charset="0"/>
              </a:rPr>
              <a:t>3</a:t>
            </a:r>
            <a:r>
              <a:rPr lang="cs-CZ" sz="2800" dirty="0" smtClean="0">
                <a:solidFill>
                  <a:srgbClr val="FF0000"/>
                </a:solidFill>
                <a:latin typeface="Arial Black" pitchFamily="34" charset="0"/>
              </a:rPr>
              <a:t>H</a:t>
            </a:r>
            <a:r>
              <a:rPr lang="cs-CZ" sz="2800" baseline="-25000" dirty="0" smtClean="0">
                <a:solidFill>
                  <a:srgbClr val="FF0000"/>
                </a:solidFill>
                <a:latin typeface="Arial Black" pitchFamily="34" charset="0"/>
              </a:rPr>
              <a:t>6</a:t>
            </a:r>
            <a:endParaRPr lang="cs-CZ" sz="2800" baseline="-25000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4283968" y="4494722"/>
            <a:ext cx="14401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  <a:latin typeface="Arial Black" pitchFamily="34" charset="0"/>
              </a:rPr>
              <a:t>CH</a:t>
            </a:r>
            <a:r>
              <a:rPr lang="cs-CZ" sz="2800" baseline="-25000" dirty="0" smtClean="0">
                <a:solidFill>
                  <a:srgbClr val="FF0000"/>
                </a:solidFill>
                <a:latin typeface="Arial Black" pitchFamily="34" charset="0"/>
              </a:rPr>
              <a:t>3</a:t>
            </a:r>
            <a:r>
              <a:rPr lang="cs-CZ" sz="2800" dirty="0" smtClean="0">
                <a:solidFill>
                  <a:srgbClr val="FF0000"/>
                </a:solidFill>
                <a:latin typeface="Arial Black" pitchFamily="34" charset="0"/>
              </a:rPr>
              <a:t>Br</a:t>
            </a:r>
            <a:endParaRPr lang="cs-CZ" sz="2800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4283968" y="5085184"/>
            <a:ext cx="17641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  <a:latin typeface="Arial Black" pitchFamily="34" charset="0"/>
              </a:rPr>
              <a:t>C</a:t>
            </a:r>
            <a:r>
              <a:rPr lang="cs-CZ" sz="2800" baseline="-25000" dirty="0" smtClean="0">
                <a:solidFill>
                  <a:srgbClr val="FF0000"/>
                </a:solidFill>
                <a:latin typeface="Arial Black" pitchFamily="34" charset="0"/>
              </a:rPr>
              <a:t>2</a:t>
            </a:r>
            <a:r>
              <a:rPr lang="cs-CZ" sz="2800" dirty="0" smtClean="0">
                <a:solidFill>
                  <a:srgbClr val="FF0000"/>
                </a:solidFill>
                <a:latin typeface="Arial Black" pitchFamily="34" charset="0"/>
              </a:rPr>
              <a:t>H</a:t>
            </a:r>
            <a:r>
              <a:rPr lang="cs-CZ" sz="2800" baseline="-25000" dirty="0" smtClean="0">
                <a:solidFill>
                  <a:srgbClr val="FF0000"/>
                </a:solidFill>
                <a:latin typeface="Arial Black" pitchFamily="34" charset="0"/>
              </a:rPr>
              <a:t>5</a:t>
            </a:r>
            <a:r>
              <a:rPr lang="cs-CZ" sz="2800" dirty="0" smtClean="0">
                <a:solidFill>
                  <a:srgbClr val="FF0000"/>
                </a:solidFill>
                <a:latin typeface="Arial Black" pitchFamily="34" charset="0"/>
              </a:rPr>
              <a:t>OH</a:t>
            </a:r>
            <a:endParaRPr lang="cs-CZ" sz="2800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4283968" y="5733256"/>
            <a:ext cx="24482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  <a:latin typeface="Arial Black" pitchFamily="34" charset="0"/>
              </a:rPr>
              <a:t>CH</a:t>
            </a:r>
            <a:r>
              <a:rPr lang="cs-CZ" sz="2800" baseline="-25000" dirty="0" smtClean="0">
                <a:solidFill>
                  <a:srgbClr val="FF0000"/>
                </a:solidFill>
                <a:latin typeface="Arial Black" pitchFamily="34" charset="0"/>
              </a:rPr>
              <a:t>3</a:t>
            </a:r>
            <a:r>
              <a:rPr lang="cs-CZ" sz="2800" dirty="0" smtClean="0">
                <a:solidFill>
                  <a:srgbClr val="FF0000"/>
                </a:solidFill>
                <a:latin typeface="Arial Black" pitchFamily="34" charset="0"/>
              </a:rPr>
              <a:t>COOH</a:t>
            </a:r>
            <a:endParaRPr lang="cs-CZ" sz="2800" dirty="0">
              <a:solidFill>
                <a:srgbClr val="FF0000"/>
              </a:soli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52983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11560" y="692696"/>
            <a:ext cx="626469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 Black" pitchFamily="34" charset="0"/>
              </a:rPr>
              <a:t>2. Napiš vzorce uhlovodíkových zbytků:</a:t>
            </a:r>
            <a:endParaRPr lang="cs-CZ" sz="2800" dirty="0">
              <a:latin typeface="Arial Black" pitchFamily="34" charset="0"/>
            </a:endParaRPr>
          </a:p>
        </p:txBody>
      </p:sp>
      <p:pic>
        <p:nvPicPr>
          <p:cNvPr id="4098" name="Picture 2" descr="C:\Documents and Settings\uzivatel\Local Settings\Temporary Internet Files\Content.IE5\HV1HF528\MC900440428[2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404664"/>
            <a:ext cx="1592709" cy="16771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611560" y="2081813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 Black" pitchFamily="34" charset="0"/>
              </a:rPr>
              <a:t>a) propyl</a:t>
            </a:r>
            <a:endParaRPr lang="cs-CZ" sz="2800" dirty="0">
              <a:latin typeface="Arial Black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4211960" y="2081813"/>
            <a:ext cx="25922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 Black" pitchFamily="34" charset="0"/>
              </a:rPr>
              <a:t>b) pentyl</a:t>
            </a:r>
            <a:endParaRPr lang="cs-CZ" sz="2800" dirty="0">
              <a:latin typeface="Arial Black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67544" y="3933056"/>
            <a:ext cx="72050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 Black" pitchFamily="34" charset="0"/>
              </a:rPr>
              <a:t>3. Pojmenuj uhlovodíkové zbytky:</a:t>
            </a:r>
            <a:endParaRPr lang="cs-CZ" sz="2800" dirty="0">
              <a:latin typeface="Arial Black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19367" y="4873606"/>
            <a:ext cx="19364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 Black" pitchFamily="34" charset="0"/>
              </a:rPr>
              <a:t>a) C</a:t>
            </a:r>
            <a:r>
              <a:rPr lang="cs-CZ" sz="2800" baseline="-25000" dirty="0" smtClean="0">
                <a:latin typeface="Arial Black" pitchFamily="34" charset="0"/>
              </a:rPr>
              <a:t>4</a:t>
            </a:r>
            <a:r>
              <a:rPr lang="cs-CZ" sz="2800" dirty="0" smtClean="0">
                <a:latin typeface="Arial Black" pitchFamily="34" charset="0"/>
              </a:rPr>
              <a:t>H</a:t>
            </a:r>
            <a:r>
              <a:rPr lang="cs-CZ" sz="2800" baseline="-25000" dirty="0" smtClean="0">
                <a:latin typeface="Arial Black" pitchFamily="34" charset="0"/>
              </a:rPr>
              <a:t>9</a:t>
            </a:r>
            <a:r>
              <a:rPr lang="cs-CZ" sz="2800" dirty="0" smtClean="0">
                <a:latin typeface="Arial Black" pitchFamily="34" charset="0"/>
              </a:rPr>
              <a:t> -</a:t>
            </a:r>
            <a:endParaRPr lang="cs-CZ" sz="2800" dirty="0">
              <a:latin typeface="Arial Black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4379502" y="4904559"/>
            <a:ext cx="23762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 Black" pitchFamily="34" charset="0"/>
              </a:rPr>
              <a:t>b) C</a:t>
            </a:r>
            <a:r>
              <a:rPr lang="cs-CZ" sz="2800" baseline="-25000" dirty="0" smtClean="0">
                <a:latin typeface="Arial Black" pitchFamily="34" charset="0"/>
              </a:rPr>
              <a:t>6</a:t>
            </a:r>
            <a:r>
              <a:rPr lang="cs-CZ" sz="2800" dirty="0" smtClean="0">
                <a:latin typeface="Arial Black" pitchFamily="34" charset="0"/>
              </a:rPr>
              <a:t>H</a:t>
            </a:r>
            <a:r>
              <a:rPr lang="cs-CZ" sz="2800" baseline="-25000" dirty="0" smtClean="0">
                <a:latin typeface="Arial Black" pitchFamily="34" charset="0"/>
              </a:rPr>
              <a:t>13</a:t>
            </a:r>
            <a:r>
              <a:rPr lang="cs-CZ" sz="2800" dirty="0" smtClean="0">
                <a:latin typeface="Arial Black" pitchFamily="34" charset="0"/>
              </a:rPr>
              <a:t> -</a:t>
            </a:r>
            <a:endParaRPr lang="cs-CZ" sz="2800" dirty="0">
              <a:latin typeface="Arial Black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1043608" y="2924944"/>
            <a:ext cx="15121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  <a:latin typeface="Arial Black" pitchFamily="34" charset="0"/>
              </a:rPr>
              <a:t>C</a:t>
            </a:r>
            <a:r>
              <a:rPr lang="cs-CZ" sz="2800" baseline="-25000" dirty="0" smtClean="0">
                <a:solidFill>
                  <a:srgbClr val="FF0000"/>
                </a:solidFill>
                <a:latin typeface="Arial Black" pitchFamily="34" charset="0"/>
              </a:rPr>
              <a:t>3</a:t>
            </a:r>
            <a:r>
              <a:rPr lang="cs-CZ" sz="2800" dirty="0" smtClean="0">
                <a:solidFill>
                  <a:srgbClr val="FF0000"/>
                </a:solidFill>
                <a:latin typeface="Arial Black" pitchFamily="34" charset="0"/>
              </a:rPr>
              <a:t>H</a:t>
            </a:r>
            <a:r>
              <a:rPr lang="cs-CZ" sz="2800" baseline="-25000" dirty="0" smtClean="0">
                <a:solidFill>
                  <a:srgbClr val="FF0000"/>
                </a:solidFill>
                <a:latin typeface="Arial Black" pitchFamily="34" charset="0"/>
              </a:rPr>
              <a:t>7</a:t>
            </a:r>
            <a:r>
              <a:rPr lang="cs-CZ" sz="2800" dirty="0" smtClean="0">
                <a:solidFill>
                  <a:srgbClr val="FF0000"/>
                </a:solidFill>
                <a:latin typeface="Arial Black" pitchFamily="34" charset="0"/>
              </a:rPr>
              <a:t> -</a:t>
            </a:r>
            <a:endParaRPr lang="cs-CZ" sz="2800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4691775" y="2888324"/>
            <a:ext cx="16326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  <a:latin typeface="Arial Black" pitchFamily="34" charset="0"/>
              </a:rPr>
              <a:t>C</a:t>
            </a:r>
            <a:r>
              <a:rPr lang="cs-CZ" sz="2800" baseline="-25000" dirty="0" smtClean="0">
                <a:solidFill>
                  <a:srgbClr val="FF0000"/>
                </a:solidFill>
                <a:latin typeface="Arial Black" pitchFamily="34" charset="0"/>
              </a:rPr>
              <a:t>5</a:t>
            </a:r>
            <a:r>
              <a:rPr lang="cs-CZ" sz="2800" dirty="0" smtClean="0">
                <a:solidFill>
                  <a:srgbClr val="FF0000"/>
                </a:solidFill>
                <a:latin typeface="Arial Black" pitchFamily="34" charset="0"/>
              </a:rPr>
              <a:t>H</a:t>
            </a:r>
            <a:r>
              <a:rPr lang="cs-CZ" sz="2800" baseline="-25000" dirty="0" smtClean="0">
                <a:solidFill>
                  <a:srgbClr val="FF0000"/>
                </a:solidFill>
                <a:latin typeface="Arial Black" pitchFamily="34" charset="0"/>
              </a:rPr>
              <a:t>11</a:t>
            </a:r>
            <a:r>
              <a:rPr lang="cs-CZ" sz="2800" dirty="0" smtClean="0">
                <a:solidFill>
                  <a:srgbClr val="FF0000"/>
                </a:solidFill>
                <a:latin typeface="Arial Black" pitchFamily="34" charset="0"/>
              </a:rPr>
              <a:t> -</a:t>
            </a:r>
            <a:endParaRPr lang="cs-CZ" sz="2800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1043608" y="5661248"/>
            <a:ext cx="17281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  <a:latin typeface="Arial Black" pitchFamily="34" charset="0"/>
              </a:rPr>
              <a:t>butyl</a:t>
            </a:r>
            <a:endParaRPr lang="cs-CZ" sz="2800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4932040" y="5590436"/>
            <a:ext cx="16561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err="1" smtClean="0">
                <a:solidFill>
                  <a:srgbClr val="FF0000"/>
                </a:solidFill>
                <a:latin typeface="Arial Black" pitchFamily="34" charset="0"/>
              </a:rPr>
              <a:t>hexyl</a:t>
            </a:r>
            <a:endParaRPr lang="cs-CZ" sz="2800" dirty="0">
              <a:solidFill>
                <a:srgbClr val="FF0000"/>
              </a:soli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45443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10" grpId="0"/>
      <p:bldP spid="1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11560" y="620688"/>
            <a:ext cx="13681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u="sng" dirty="0" smtClean="0">
                <a:latin typeface="Arial Black" pitchFamily="34" charset="0"/>
              </a:rPr>
              <a:t>Zdroje</a:t>
            </a:r>
            <a:endParaRPr lang="cs-CZ" sz="2400" u="sng" dirty="0">
              <a:latin typeface="Arial Black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95536" y="1413721"/>
            <a:ext cx="777686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Calibri" pitchFamily="34" charset="0"/>
                <a:cs typeface="Calibri" pitchFamily="34" charset="0"/>
              </a:rPr>
              <a:t>Mgr. ŠIBOR, J. Ph.D., Mgr. PLUCKOVÁ, I. Ph.D., Mgr. Mach, J. Chemie pro 9. ročník - Úvod do obecné a anorganické chemie, biochemie a dalších chemických oborů. 1. vyd. Brno: Nová škola, s. r. o., 2011. ISBN 9788072892822. s. </a:t>
            </a:r>
            <a:r>
              <a:rPr lang="cs-CZ" dirty="0" smtClean="0">
                <a:latin typeface="Calibri" pitchFamily="34" charset="0"/>
                <a:cs typeface="Calibri" pitchFamily="34" charset="0"/>
              </a:rPr>
              <a:t>48</a:t>
            </a:r>
            <a:endParaRPr lang="cs-CZ" dirty="0">
              <a:latin typeface="Calibri" pitchFamily="34" charset="0"/>
              <a:cs typeface="Calibri" pitchFamily="34" charset="0"/>
            </a:endParaRPr>
          </a:p>
          <a:p>
            <a:endParaRPr lang="cs-CZ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95536" y="2708920"/>
            <a:ext cx="378042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u="sng" dirty="0">
                <a:solidFill>
                  <a:srgbClr val="92D050"/>
                </a:solidFill>
                <a:latin typeface="Calibri" pitchFamily="34" charset="0"/>
                <a:cs typeface="Calibri" pitchFamily="34" charset="0"/>
                <a:hlinkClick r:id="rId2"/>
              </a:rPr>
              <a:t>www.office.microsoft.com</a:t>
            </a:r>
            <a:endParaRPr lang="cs-CZ" sz="2000" dirty="0">
              <a:solidFill>
                <a:srgbClr val="92D050"/>
              </a:solidFill>
              <a:latin typeface="Calibri" pitchFamily="34" charset="0"/>
              <a:cs typeface="Calibri" pitchFamily="34" charset="0"/>
            </a:endParaRPr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879228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arnival">
  <a:themeElements>
    <a:clrScheme name="Carnival">
      <a:dk1>
        <a:sysClr val="windowText" lastClr="000000"/>
      </a:dk1>
      <a:lt1>
        <a:sysClr val="window" lastClr="FFFFFF"/>
      </a:lt1>
      <a:dk2>
        <a:srgbClr val="2A2D6C"/>
      </a:dk2>
      <a:lt2>
        <a:srgbClr val="FCED90"/>
      </a:lt2>
      <a:accent1>
        <a:srgbClr val="E0B602"/>
      </a:accent1>
      <a:accent2>
        <a:srgbClr val="C77D00"/>
      </a:accent2>
      <a:accent3>
        <a:srgbClr val="C43D1F"/>
      </a:accent3>
      <a:accent4>
        <a:srgbClr val="B42469"/>
      </a:accent4>
      <a:accent5>
        <a:srgbClr val="7B309B"/>
      </a:accent5>
      <a:accent6>
        <a:srgbClr val="4560AD"/>
      </a:accent6>
      <a:hlink>
        <a:srgbClr val="118FBF"/>
      </a:hlink>
      <a:folHlink>
        <a:srgbClr val="0CA15F"/>
      </a:folHlink>
    </a:clrScheme>
    <a:fontScheme name="Carnival">
      <a:majorFont>
        <a:latin typeface="Bodoni MT"/>
        <a:ea typeface=""/>
        <a:cs typeface=""/>
        <a:font script="Cyrl" typeface="Times New Roman"/>
        <a:font script="Grek" typeface="Times New Roman"/>
        <a:font script="Jpan" typeface="HG明朝E"/>
        <a:font script="Hang" typeface="HY목각파임B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Verdana"/>
        <a:ea typeface=""/>
        <a:cs typeface=""/>
        <a:font script="Jpan" typeface="ＭＳ Ｐゴシック"/>
        <a:font script="Hang" typeface="맑은 고딕"/>
        <a:font script="Hans" typeface="华文楷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Carnival">
      <a:fillStyleLst>
        <a:solidFill>
          <a:schemeClr val="phClr">
            <a:tint val="100000"/>
          </a:schemeClr>
        </a:solidFill>
        <a:gradFill rotWithShape="1">
          <a:gsLst>
            <a:gs pos="0">
              <a:schemeClr val="phClr">
                <a:tint val="75000"/>
                <a:satMod val="170000"/>
              </a:schemeClr>
            </a:gs>
            <a:gs pos="37000">
              <a:schemeClr val="phClr">
                <a:tint val="50000"/>
                <a:satMod val="180000"/>
              </a:schemeClr>
            </a:gs>
            <a:gs pos="50000">
              <a:schemeClr val="phClr">
                <a:tint val="46000"/>
                <a:satMod val="180000"/>
              </a:schemeClr>
            </a:gs>
            <a:gs pos="64000">
              <a:schemeClr val="phClr">
                <a:tint val="50000"/>
                <a:satMod val="180000"/>
              </a:schemeClr>
            </a:gs>
            <a:gs pos="100000">
              <a:schemeClr val="phClr">
                <a:tint val="75000"/>
                <a:satMod val="17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hade val="35000"/>
                <a:satMod val="190000"/>
              </a:schemeClr>
            </a:gs>
            <a:gs pos="30000">
              <a:schemeClr val="phClr">
                <a:shade val="64000"/>
                <a:satMod val="165000"/>
              </a:schemeClr>
            </a:gs>
            <a:gs pos="46000">
              <a:schemeClr val="phClr">
                <a:shade val="74000"/>
                <a:satMod val="165000"/>
              </a:schemeClr>
            </a:gs>
            <a:gs pos="56000">
              <a:schemeClr val="phClr">
                <a:shade val="74000"/>
                <a:satMod val="165000"/>
              </a:schemeClr>
            </a:gs>
            <a:gs pos="70000">
              <a:schemeClr val="phClr">
                <a:shade val="64000"/>
                <a:satMod val="165000"/>
              </a:schemeClr>
            </a:gs>
            <a:gs pos="100000">
              <a:schemeClr val="phClr">
                <a:shade val="35000"/>
                <a:satMod val="190000"/>
              </a:schemeClr>
            </a:gs>
          </a:gsLst>
          <a:lin ang="5400000" scaled="0"/>
        </a:gradFill>
      </a:fillStyleLst>
      <a:lnStyleLst>
        <a:ln w="5000">
          <a:solidFill>
            <a:schemeClr val="phClr"/>
          </a:solidFill>
          <a:prstDash val="solid"/>
        </a:ln>
        <a:ln w="12700">
          <a:solidFill>
            <a:schemeClr val="phClr"/>
          </a:solidFill>
          <a:prstDash val="solid"/>
        </a:ln>
        <a:ln w="28100">
          <a:solidFill>
            <a:schemeClr val="phClr"/>
          </a:solidFill>
          <a:prstDash val="solid"/>
        </a:ln>
      </a:lnStyleLst>
      <a:effectStyleLst>
        <a:effectStyle>
          <a:effectLst>
            <a:outerShdw blurRad="39000" dist="25400" dir="5400000">
              <a:srgbClr val="1A0000">
                <a:alpha val="35000"/>
              </a:srgbClr>
            </a:outerShdw>
          </a:effectLst>
        </a:effectStyle>
        <a:effectStyle>
          <a:effectLst>
            <a:outerShdw blurRad="39000" dist="25000" dir="5400000">
              <a:srgbClr val="1A0000">
                <a:alpha val="40000"/>
              </a:srgbClr>
            </a:outerShdw>
          </a:effectLst>
        </a:effectStyle>
        <a:effectStyle>
          <a:effectLst>
            <a:outerShdw blurRad="39000" dist="25000" dir="540000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contrasting" dir="tr">
              <a:rot lat="0" lon="0" rev="7000000"/>
            </a:lightRig>
          </a:scene3d>
          <a:sp3d prstMaterial="powder">
            <a:bevelT w="110000" h="50000"/>
          </a:sp3d>
        </a:effectStyle>
      </a:effectStyleLst>
      <a:bgFillStyleLst>
        <a:solidFill>
          <a:schemeClr val="phClr">
            <a:tint val="100000"/>
          </a:schemeClr>
        </a:solidFill>
        <a:gradFill rotWithShape="1">
          <a:gsLst>
            <a:gs pos="0">
              <a:schemeClr val="phClr">
                <a:shade val="68000"/>
                <a:satMod val="150000"/>
              </a:schemeClr>
            </a:gs>
            <a:gs pos="40000">
              <a:schemeClr val="phClr">
                <a:tint val="90000"/>
                <a:satMod val="220000"/>
              </a:schemeClr>
            </a:gs>
            <a:gs pos="50000">
              <a:schemeClr val="phClr">
                <a:tint val="86500"/>
                <a:satMod val="255000"/>
              </a:schemeClr>
            </a:gs>
            <a:gs pos="53000">
              <a:schemeClr val="phClr">
                <a:tint val="86500"/>
                <a:satMod val="255000"/>
              </a:schemeClr>
            </a:gs>
            <a:gs pos="62000">
              <a:schemeClr val="phClr">
                <a:tint val="90000"/>
                <a:satMod val="220000"/>
              </a:schemeClr>
            </a:gs>
            <a:gs pos="100000">
              <a:schemeClr val="phClr">
                <a:shade val="68000"/>
                <a:satMod val="15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190000"/>
              </a:schemeClr>
              <a:schemeClr val="phClr">
                <a:shade val="78000"/>
                <a:satMod val="18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Karnevalový motiv</Template>
  <TotalTime>164</TotalTime>
  <Words>408</Words>
  <Application>Microsoft Office PowerPoint</Application>
  <PresentationFormat>Předvádění na obrazovce (4:3)</PresentationFormat>
  <Paragraphs>85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Carnival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Pavla Krásná</dc:creator>
  <cp:lastModifiedBy>H Koláčková</cp:lastModifiedBy>
  <cp:revision>19</cp:revision>
  <dcterms:created xsi:type="dcterms:W3CDTF">2012-03-26T18:19:35Z</dcterms:created>
  <dcterms:modified xsi:type="dcterms:W3CDTF">2012-10-05T06:41:03Z</dcterms:modified>
</cp:coreProperties>
</file>