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3" r:id="rId3"/>
    <p:sldId id="256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456CBF-FEE6-44FC-8E23-46003D36884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FB38467-CD5D-46C2-A817-86C72805DF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Vícesytné alkoholy a fenoly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16. 4.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VY_32_INOVACE_33_PK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160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313" y="54868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Anotace: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8780" y="1268760"/>
            <a:ext cx="79237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devátého ročníku. Je zpracován jako prezentace </a:t>
            </a:r>
            <a:r>
              <a:rPr lang="cs-CZ">
                <a:latin typeface="Calibri" pitchFamily="34" charset="0"/>
                <a:cs typeface="Calibri" pitchFamily="34" charset="0"/>
              </a:rPr>
              <a:t>v </a:t>
            </a:r>
            <a:r>
              <a:rPr lang="cs-CZ" dirty="0" err="1">
                <a:latin typeface="Calibri" pitchFamily="34" charset="0"/>
                <a:cs typeface="Calibri" pitchFamily="34" charset="0"/>
              </a:rPr>
              <a:t>P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vícesytné alkoholy a fenoly.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Je doplněn malým testem Ano – Ne k procvičení vlastností, použití a vzorců daných látek. Může sloužit jako samostatná práce na konec vyučovací hodiny nebo jako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opakování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následující hodinu. Je doplněn výsledky.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4985" y="3298542"/>
            <a:ext cx="16799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7625" y="4149080"/>
            <a:ext cx="79783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devátého ročníku. Žáci ocenili prezentaci, která vedla k názornějšímu vysvětlení učiva. B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yli seznámeni s dalšími deriváty – vícesytnými alkoholy a fenoly, jejich vzorci, ale také vlastnostmi a použitím.  Test byl použit na konci hodiny a společně vyhodnocen. Při odpovědi Ne museli žáci uvést odpověď správnou. Největší chyby dělali žáci při určení správných vzorců.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779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Documents and Settings\uzivatel\Local Settings\Temporary Internet Files\Content.IE5\LFEJO2FM\MP9003374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46722"/>
            <a:ext cx="1733354" cy="2429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uzivatel\Local Settings\Temporary Internet Files\Content.IE5\SZJ0W32Y\MC9001992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808" y="3884042"/>
            <a:ext cx="1463644" cy="1377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22727" y="548680"/>
            <a:ext cx="69127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rial Black" pitchFamily="34" charset="0"/>
              </a:rPr>
              <a:t>Alkoholy s více OH skupinami (vícesytné)</a:t>
            </a:r>
            <a:endParaRPr lang="cs-CZ" sz="4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24128" y="2733600"/>
            <a:ext cx="27480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rial Black" pitchFamily="34" charset="0"/>
              </a:rPr>
              <a:t>Fenoly</a:t>
            </a:r>
            <a:endParaRPr lang="cs-CZ" sz="4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6" name="Picture 2" descr="C:\Documents and Settings\uzivatel\Local Settings\Temporary Internet Files\Content.IE5\Q25QEBUC\MP90033736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025" y="3884042"/>
            <a:ext cx="2736304" cy="1951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497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5699" y="1071900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70C0"/>
                </a:solidFill>
                <a:latin typeface="Arial Black" pitchFamily="34" charset="0"/>
              </a:rPr>
              <a:t>Ethylenglykol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 (</a:t>
            </a:r>
            <a:r>
              <a:rPr lang="cs-CZ" sz="2800" dirty="0" err="1" smtClean="0">
                <a:solidFill>
                  <a:srgbClr val="0070C0"/>
                </a:solidFill>
                <a:latin typeface="Arial Black" pitchFamily="34" charset="0"/>
              </a:rPr>
              <a:t>ethan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 -1,2 - diol)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7204" y="1961213"/>
            <a:ext cx="44279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HO – CH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 – CH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 - OH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699" y="1961213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Vzorec: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8384" y="2622069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34771" y="2622069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bezbarvá jedovatá kapalina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59266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Q25QEBUC\MC9003112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9457" y="3515024"/>
            <a:ext cx="1167490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uzivatel\Local Settings\Temporary Internet Files\Content.IE5\Q25QEBUC\MC9003984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42741"/>
            <a:ext cx="1837944" cy="947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373978" y="3529201"/>
            <a:ext cx="36724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složka nemrznoucích chladicích směsí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73978" y="5128449"/>
            <a:ext cx="39964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rozpouštědlo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06682" y="260648"/>
            <a:ext cx="51835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Vícesytné alkoholy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7886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7936" y="406815"/>
            <a:ext cx="7782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Glycerol (glycerin, propan -1,2,3 – triol)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7936" y="1340768"/>
            <a:ext cx="1877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Vzorec: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1371545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CH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r>
              <a:rPr lang="cs-CZ" sz="2400" dirty="0" smtClean="0">
                <a:latin typeface="Arial Black" pitchFamily="34" charset="0"/>
              </a:rPr>
              <a:t> – CH – CH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endParaRPr lang="cs-CZ" sz="2400" baseline="-25000" dirty="0">
              <a:latin typeface="Arial Black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131840" y="1863988"/>
            <a:ext cx="0" cy="1968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067944" y="1863988"/>
            <a:ext cx="0" cy="1968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860032" y="1863988"/>
            <a:ext cx="0" cy="19686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829125" y="2192681"/>
            <a:ext cx="7172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OH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58775" y="2192681"/>
            <a:ext cx="69762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OH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572000" y="2188073"/>
            <a:ext cx="78874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OH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17936" y="2780928"/>
            <a:ext cx="2511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24444" y="2827094"/>
            <a:ext cx="62680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olejovitá kapalina nasládlé chuti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56348" y="3815462"/>
            <a:ext cx="3302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složka tuků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7" y="453554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4098" name="Picture 2" descr="C:\Documents and Settings\uzivatel\Local Settings\Temporary Internet Files\Content.IE5\04QGAJ96\MP9003374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4444" y="4797152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409044" y="5058762"/>
            <a:ext cx="44360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kosmetiky (krémy, tělová mléka)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821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uzivatel\Local Settings\Temporary Internet Files\Content.IE5\04QGAJ96\MP9003373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369" y="332656"/>
            <a:ext cx="1393352" cy="1953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87824" y="764704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léčiv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123" name="Picture 3" descr="C:\Documents and Settings\uzivatel\Local Settings\Temporary Internet Files\Content.IE5\SZJ0W32Y\MC9003710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59" y="3251096"/>
            <a:ext cx="1757362" cy="1954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11760" y="3330570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výbušnin - dynamit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124" name="Picture 4" descr="C:\Documents and Settings\uzivatel\Local Settings\Temporary Internet Files\Content.IE5\Q25QEBUC\MC9002337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437112"/>
            <a:ext cx="2521390" cy="1585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02585" y="4752990"/>
            <a:ext cx="29523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Alfred Nobel (1833 – 1896)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897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Fenoly</a:t>
            </a:r>
            <a:endParaRPr lang="cs-CZ" sz="32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548680"/>
            <a:ext cx="64954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obsahují hydroxylovou skupinu  OH vázanou na benzenové jádro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060848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Fenol C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6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5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OH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6" name="Šestiúhelník 5"/>
          <p:cNvSpPr/>
          <p:nvPr/>
        </p:nvSpPr>
        <p:spPr>
          <a:xfrm rot="5400000">
            <a:off x="4067944" y="2322458"/>
            <a:ext cx="1060704" cy="914400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4369696" y="2551058"/>
            <a:ext cx="457200" cy="457200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4598296" y="2029490"/>
            <a:ext cx="0" cy="18466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296046" y="1599183"/>
            <a:ext cx="914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OH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357301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Výskyt: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69386" y="3573016"/>
            <a:ext cx="21003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 dehtu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422108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77606" y="4267254"/>
            <a:ext cx="55593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b</a:t>
            </a:r>
            <a:r>
              <a:rPr lang="cs-CZ" sz="2800" dirty="0" smtClean="0">
                <a:latin typeface="Arial Black" pitchFamily="34" charset="0"/>
              </a:rPr>
              <a:t>ezbarvá krystalická látka, na vzduchu tmavne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Q25QEBUC\MC9000261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202" y="5262494"/>
            <a:ext cx="1327263" cy="1187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5366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 animBg="1"/>
      <p:bldP spid="7" grpId="0" animBg="1"/>
      <p:bldP spid="12" grpId="0"/>
      <p:bldP spid="13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11760" y="620688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plastů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SZJ0W32Y\MP900438775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7854" y="1340768"/>
            <a:ext cx="1800200" cy="119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55976" y="1556792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barviv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04QGAJ96\MC900233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14" y="2774950"/>
            <a:ext cx="1808970" cy="179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0" y="321297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lepidel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8" name="Picture 4" descr="C:\Documents and Settings\uzivatel\Local Settings\Temporary Internet Files\Content.IE5\SZJ0W32Y\MC9002311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4751" y="4722053"/>
            <a:ext cx="1554178" cy="186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16016" y="4797152"/>
            <a:ext cx="35283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prostředků k hubení škůdců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3665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uzivatel\Local Settings\Temporary Internet Files\Content.IE5\Q25QEBUC\MP9003373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2695"/>
            <a:ext cx="2736304" cy="1951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67944" y="908720"/>
            <a:ext cx="45365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indikátoru fenolftaleinu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3573016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Zneužití: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35796" y="3572621"/>
            <a:ext cx="6840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v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Q25QEBUC\MP9004035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62268"/>
            <a:ext cx="1512168" cy="226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36096" y="3488432"/>
            <a:ext cx="31683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v Osvětimi a jiných </a:t>
            </a:r>
            <a:r>
              <a:rPr lang="cs-CZ" sz="2800" dirty="0" err="1" smtClean="0">
                <a:latin typeface="Arial Black" pitchFamily="34" charset="0"/>
              </a:rPr>
              <a:t>konc.táborech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77834" y="5589240"/>
            <a:ext cx="43024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k usmrcování lidí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5089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M85UPSMB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864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484784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Piš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Ano </a:t>
            </a:r>
            <a:r>
              <a:rPr lang="cs-CZ" sz="2800" dirty="0" smtClean="0">
                <a:latin typeface="Arial Black" pitchFamily="34" charset="0"/>
              </a:rPr>
              <a:t>nebo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Ne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388948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Fenol má vzorec C</a:t>
            </a:r>
            <a:r>
              <a:rPr lang="cs-CZ" sz="2800" baseline="-25000" dirty="0" smtClean="0">
                <a:latin typeface="Arial Black" pitchFamily="34" charset="0"/>
              </a:rPr>
              <a:t>6</a:t>
            </a:r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5</a:t>
            </a:r>
            <a:r>
              <a:rPr lang="cs-CZ" sz="2800" dirty="0" smtClean="0">
                <a:latin typeface="Arial Black" pitchFamily="34" charset="0"/>
              </a:rPr>
              <a:t>Cl.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998340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Glycerol se používá na výrobu dynamitu.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933056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Fenol je jedovatá krystalická látka.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4869160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4. </a:t>
            </a:r>
            <a:r>
              <a:rPr lang="cs-CZ" sz="2800" dirty="0" err="1" smtClean="0">
                <a:latin typeface="Arial Black" pitchFamily="34" charset="0"/>
              </a:rPr>
              <a:t>Ethylenglykol</a:t>
            </a:r>
            <a:r>
              <a:rPr lang="cs-CZ" sz="2800" dirty="0" smtClean="0">
                <a:latin typeface="Arial Black" pitchFamily="34" charset="0"/>
              </a:rPr>
              <a:t> má také název</a:t>
            </a:r>
          </a:p>
          <a:p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ethan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– 1,2 – triol.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238894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44308" y="3521560"/>
            <a:ext cx="1548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44308" y="4653136"/>
            <a:ext cx="972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566124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5162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9183"/>
            <a:ext cx="5040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5.Glycerol není olejovitá kapalina.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I52SZBGL\MP9003373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81492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2709474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6. </a:t>
            </a:r>
            <a:r>
              <a:rPr lang="cs-CZ" sz="2800" dirty="0" err="1" smtClean="0">
                <a:latin typeface="Arial Black" pitchFamily="34" charset="0"/>
              </a:rPr>
              <a:t>Ethylenglykol</a:t>
            </a:r>
            <a:r>
              <a:rPr lang="cs-CZ" sz="2800" dirty="0" smtClean="0">
                <a:latin typeface="Arial Black" pitchFamily="34" charset="0"/>
              </a:rPr>
              <a:t> je složka motorových olejů.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4581128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7. Propan – 1,2,3 – triol je součástí kosmetických krémů.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1920" y="129589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35896" y="342900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27984" y="587727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4526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9005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9. ročník - Úvod do obecné a anorganické chemie, biochemie a dalších chemických oborů. 1. vyd. Brno: Nová škola, s. r. o., 2011. ISBN 9788072892822. s.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57, 58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37804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>
                <a:solidFill>
                  <a:srgbClr val="92D050"/>
                </a:solidFill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sz="2000" dirty="0">
              <a:solidFill>
                <a:srgbClr val="92D050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0887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319</TotalTime>
  <Words>493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H Koláčková</cp:lastModifiedBy>
  <cp:revision>39</cp:revision>
  <dcterms:created xsi:type="dcterms:W3CDTF">2012-04-11T13:55:05Z</dcterms:created>
  <dcterms:modified xsi:type="dcterms:W3CDTF">2012-10-05T06:42:27Z</dcterms:modified>
</cp:coreProperties>
</file>