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3A94827-9C44-4908-8499-D1912FC1B13A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422C29-C46A-48C9-9364-3D4279F8A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A7676F-FA9D-4A48-95C7-A633862901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D0F0C-245E-43C6-8534-2E877D37B4E9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10448-3AB1-487D-A3E2-3E3FB1257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85F08-5EC8-4ABA-8A7B-BCA947FE5471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12FDC-00FD-4E93-835D-7927DBE07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92BB9-BF8B-4D49-B9BC-E877B22D04E3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0ABDC-09EC-4E78-BD2F-382D38835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763A0-000A-4CCB-8096-6B4262D241E1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DD626-8C55-4B8A-BD5F-BBFA80BC4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67685-9933-4151-842D-AD4555EA5C30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BEA82-D018-49AD-A663-998325DAA9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B8C6A-0AEC-438A-8ECF-2470492C5CEC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C2CFA-9833-4D2D-9BF4-87CC66603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04EE0-EE31-4F98-B138-DEB8D3042528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7E21D-1A13-4424-98A2-8D123CFFE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0C79A-CE4D-4506-BB77-E56903666335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6B260-77D7-4CF5-9CA3-CB4F2FA0A0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2EA1B-559A-4272-8100-08A39B0E7FA3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5F44B-14FA-43D3-9FD0-04591E218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3C9B2-8C64-48F0-93BD-965AF0C115E1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043F-BE31-46BD-827B-CCB68863B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08E1C-45E7-49FF-AE49-9841004ED4F1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19E4C-B123-4B0D-9F9A-5027F4EC5A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81BED8A3-3934-43C1-899D-CCE258FEF0D8}" type="datetimeFigureOut">
              <a:rPr lang="cs-CZ"/>
              <a:pPr>
                <a:defRPr/>
              </a:pPr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89979EB-85CE-48FA-A181-9FC9B2E9D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3333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Obdélník 2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Chemie</a:t>
            </a:r>
          </a:p>
          <a:p>
            <a:r>
              <a:rPr lang="cs-CZ">
                <a:latin typeface="Calibri" pitchFamily="34" charset="0"/>
              </a:rPr>
              <a:t>ROČNÍK: devátý</a:t>
            </a:r>
          </a:p>
          <a:p>
            <a:r>
              <a:rPr lang="cs-CZ">
                <a:latin typeface="Calibri" pitchFamily="34" charset="0"/>
              </a:rPr>
              <a:t>TÉMA: Aldehydy</a:t>
            </a:r>
          </a:p>
          <a:p>
            <a:r>
              <a:rPr lang="cs-CZ">
                <a:latin typeface="Calibri" pitchFamily="34" charset="0"/>
              </a:rPr>
              <a:t>AUTOR: Mgr. Pavla Krásná</a:t>
            </a:r>
          </a:p>
          <a:p>
            <a:r>
              <a:rPr lang="cs-CZ">
                <a:latin typeface="Calibri" pitchFamily="34" charset="0"/>
              </a:rPr>
              <a:t>DATUM VYTVOŘENÍ:2. 5. 2012</a:t>
            </a:r>
          </a:p>
          <a:p>
            <a:endParaRPr lang="cs-CZ">
              <a:latin typeface="Palatino Linotype" pitchFamily="18" charset="0"/>
            </a:endParaRPr>
          </a:p>
          <a:p>
            <a:endParaRPr lang="cs-CZ">
              <a:latin typeface="Palatino Linotype" pitchFamily="18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VY_32_INOVACE_34_PK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274638" y="549275"/>
            <a:ext cx="1855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Arial Black" pitchFamily="34" charset="0"/>
              </a:rPr>
              <a:t>Anotace: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249238" y="1268413"/>
            <a:ext cx="7923212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Výukový materiál je určen pro žáky devátého ročníku. Je zpracován jako prezentace v PowerPointu. Obsahuje výklad učiva </a:t>
            </a:r>
            <a:r>
              <a:rPr lang="cs-CZ" b="1">
                <a:latin typeface="Calibri" pitchFamily="34" charset="0"/>
              </a:rPr>
              <a:t>aldehydy , </a:t>
            </a:r>
            <a:r>
              <a:rPr lang="cs-CZ">
                <a:latin typeface="Calibri" pitchFamily="34" charset="0"/>
              </a:rPr>
              <a:t>vzorce  a teorii k procvičení. Úkoly mohou sloužit jako samostatná práce nebo jako domácí úkol. Jsou doplněny výsledky.</a:t>
            </a:r>
          </a:p>
          <a:p>
            <a:endParaRPr lang="cs-CZ">
              <a:latin typeface="Palatino Linotype" pitchFamily="18" charset="0"/>
            </a:endParaRP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274638" y="3298825"/>
            <a:ext cx="1679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Arial Black" pitchFamily="34" charset="0"/>
              </a:rPr>
              <a:t>Pilotáž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193675" y="4149725"/>
            <a:ext cx="7978775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Materiál byl pilotován v jedné třídě devátého ročníku. Žáci ocenili prezentaci, která vedla k názornějšímu vysvětlení učiva. Byli seznámeni s dalšími deriváty – aldehydy, jejich vzorci, ale také vlastnostmi a použitím. Prezentace byla vhodně doplněna pokusem na přípravu acetaldehydu. Vzorce k procvičení byly použity jako domácí úkol na procvičení učiva. Po kontrole následující hodinu byly zjištěny a opraveny chyby. Procvičení – „Oprav tvrzení“ bylo využito na závěr hodiny a společně opraveno.</a:t>
            </a:r>
            <a:endParaRPr lang="cs-CZ">
              <a:latin typeface="Palatino Linotype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11188" y="549275"/>
            <a:ext cx="5616575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Arial Black" pitchFamily="34" charset="0"/>
              </a:rPr>
              <a:t>Karbonylové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63938" y="1700213"/>
            <a:ext cx="53292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Arial Black" pitchFamily="34" charset="0"/>
              </a:rPr>
              <a:t>sloučeniny</a:t>
            </a:r>
          </a:p>
        </p:txBody>
      </p:sp>
      <p:pic>
        <p:nvPicPr>
          <p:cNvPr id="1026" name="Picture 2" descr="C:\Documents and Settings\uzivatel\Local Settings\Temporary Internet Files\Content.IE5\Q25QEBUC\MC9004122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933825"/>
            <a:ext cx="1698625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uzivatel\Local Settings\Temporary Internet Files\Content.IE5\SZJ0W32Y\MC9002873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4652963"/>
            <a:ext cx="2208212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uzivatel\Local Settings\Temporary Internet Files\Content.IE5\SZJ0W32Y\MC90038717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3181350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3"/>
          <p:cNvSpPr txBox="1">
            <a:spLocks noChangeArrowheads="1"/>
          </p:cNvSpPr>
          <p:nvPr/>
        </p:nvSpPr>
        <p:spPr bwMode="auto">
          <a:xfrm>
            <a:off x="2762250" y="3149600"/>
            <a:ext cx="36464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solidFill>
                  <a:srgbClr val="FF0000"/>
                </a:solidFill>
                <a:latin typeface="Arial Black" pitchFamily="34" charset="0"/>
              </a:rPr>
              <a:t>aldehydy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5288" y="404813"/>
            <a:ext cx="61214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Karbonylové sloučeniny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27088" y="1196975"/>
            <a:ext cx="76327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jsou deriváty uhlovodíků, které obsahují karbonylovou skupinu – C = 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573463"/>
            <a:ext cx="23764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Rozdělení: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627313" y="3429000"/>
            <a:ext cx="576262" cy="406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48038" y="3068638"/>
            <a:ext cx="2016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aldehydy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64163" y="3013075"/>
            <a:ext cx="33115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- obsahují skupinu R - C - H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5910263" y="3865563"/>
            <a:ext cx="639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O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 rot="5400000">
            <a:off x="5945188" y="3595688"/>
            <a:ext cx="3683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=</a:t>
            </a:r>
          </a:p>
        </p:txBody>
      </p:sp>
      <p:cxnSp>
        <p:nvCxnSpPr>
          <p:cNvPr id="51" name="Přímá spojnice se šipkou 50"/>
          <p:cNvCxnSpPr/>
          <p:nvPr/>
        </p:nvCxnSpPr>
        <p:spPr>
          <a:xfrm>
            <a:off x="2627313" y="4017963"/>
            <a:ext cx="720725" cy="3476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3455988" y="4365625"/>
            <a:ext cx="15478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ketony</a:t>
            </a:r>
          </a:p>
        </p:txBody>
      </p: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5076825" y="4419600"/>
            <a:ext cx="38877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- obsahují skupinu     R - C - Ŕ</a:t>
            </a:r>
          </a:p>
        </p:txBody>
      </p:sp>
      <p:sp>
        <p:nvSpPr>
          <p:cNvPr id="54" name="TextovéPole 53"/>
          <p:cNvSpPr txBox="1">
            <a:spLocks noChangeArrowheads="1"/>
          </p:cNvSpPr>
          <p:nvPr/>
        </p:nvSpPr>
        <p:spPr bwMode="auto">
          <a:xfrm rot="5400000">
            <a:off x="5641976" y="5100637"/>
            <a:ext cx="4318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=</a:t>
            </a:r>
          </a:p>
        </p:txBody>
      </p: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5638800" y="5338763"/>
            <a:ext cx="504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O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684213" y="5738813"/>
            <a:ext cx="6983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R, Ŕ – uhlovodíkové zbytky</a:t>
            </a:r>
          </a:p>
        </p:txBody>
      </p:sp>
      <p:pic>
        <p:nvPicPr>
          <p:cNvPr id="2050" name="Picture 2" descr="C:\Documents and Settings\uzivatel\Local Settings\Temporary Internet Files\Content.IE5\SZJ0W32Y\MC9003261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50175" y="5513388"/>
            <a:ext cx="67945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9"/>
          <p:cNvCxnSpPr/>
          <p:nvPr/>
        </p:nvCxnSpPr>
        <p:spPr>
          <a:xfrm>
            <a:off x="7446963" y="2151063"/>
            <a:ext cx="0" cy="2524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48" grpId="0"/>
      <p:bldP spid="49" grpId="0"/>
      <p:bldP spid="52" grpId="0"/>
      <p:bldP spid="53" grpId="0"/>
      <p:bldP spid="54" grpId="0"/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3850" y="333375"/>
            <a:ext cx="2016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Arial Black" pitchFamily="34" charset="0"/>
              </a:rPr>
              <a:t>Aldehydy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1196975"/>
            <a:ext cx="44100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Názvosloví aldehydů: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850" y="2133600"/>
            <a:ext cx="37433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1. uhlovodík + al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3850" y="3357563"/>
            <a:ext cx="7921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Př.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31913" y="3357563"/>
            <a:ext cx="20875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methan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al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067175" y="3357563"/>
            <a:ext cx="15128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- C - H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59263" y="3970338"/>
            <a:ext cx="2905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52850" y="3360738"/>
            <a:ext cx="287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H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902325" y="3335338"/>
            <a:ext cx="21605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HCHO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512888" y="4432300"/>
            <a:ext cx="2087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ethan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al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97313" y="4581525"/>
            <a:ext cx="1682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        </a:t>
            </a:r>
            <a:r>
              <a:rPr lang="cs-CZ" sz="2400">
                <a:latin typeface="Arial Black" pitchFamily="34" charset="0"/>
              </a:rPr>
              <a:t>- C - H</a:t>
            </a:r>
            <a:endParaRPr lang="cs-CZ">
              <a:latin typeface="Palatino Linotype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 rot="5400000">
            <a:off x="4564063" y="4933950"/>
            <a:ext cx="433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91050" y="5238750"/>
            <a:ext cx="466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571875" y="4603750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 CH</a:t>
            </a:r>
            <a:r>
              <a:rPr lang="cs-CZ" sz="2400" baseline="-25000">
                <a:latin typeface="Arial Black" pitchFamily="34" charset="0"/>
              </a:rPr>
              <a:t>3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011863" y="4603750"/>
            <a:ext cx="1655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CH</a:t>
            </a:r>
            <a:r>
              <a:rPr lang="cs-CZ" sz="2400" baseline="-25000">
                <a:latin typeface="Arial Black" pitchFamily="34" charset="0"/>
              </a:rPr>
              <a:t>3</a:t>
            </a:r>
            <a:r>
              <a:rPr lang="cs-CZ" sz="2400">
                <a:latin typeface="Arial Black" pitchFamily="34" charset="0"/>
              </a:rPr>
              <a:t>CHO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 rot="5400000">
            <a:off x="4259263" y="3649662"/>
            <a:ext cx="4524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=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3850" y="447675"/>
            <a:ext cx="84248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2. Latinsky uhlovodíkový zbytek + aldehyd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1412875"/>
            <a:ext cx="863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Př.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1449388"/>
            <a:ext cx="2663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formaldehyd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72025" y="1511300"/>
            <a:ext cx="1584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HCHO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331913" y="2565400"/>
            <a:ext cx="28082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acetaldehyd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772025" y="2565400"/>
            <a:ext cx="1816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Arial Black" pitchFamily="34" charset="0"/>
              </a:rPr>
              <a:t>CH</a:t>
            </a:r>
            <a:r>
              <a:rPr lang="cs-CZ" sz="2400" baseline="-25000">
                <a:latin typeface="Arial Black" pitchFamily="34" charset="0"/>
              </a:rPr>
              <a:t>3</a:t>
            </a:r>
            <a:r>
              <a:rPr lang="cs-CZ" sz="2400">
                <a:latin typeface="Arial Black" pitchFamily="34" charset="0"/>
              </a:rPr>
              <a:t>CHO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50850" y="376238"/>
            <a:ext cx="6065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K procvičení I : </a:t>
            </a:r>
            <a:r>
              <a:rPr lang="cs-CZ" sz="2800">
                <a:latin typeface="Arial Black" pitchFamily="34" charset="0"/>
              </a:rPr>
              <a:t>Napiš vzorec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1341438"/>
            <a:ext cx="3240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1. butanal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2133600"/>
            <a:ext cx="2663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2. hexanal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71488" y="2879725"/>
            <a:ext cx="2951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3. propanal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5138" y="3789363"/>
            <a:ext cx="55451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4. CH</a:t>
            </a:r>
            <a:r>
              <a:rPr lang="cs-CZ" sz="2800" baseline="-25000">
                <a:latin typeface="Arial Black" pitchFamily="34" charset="0"/>
              </a:rPr>
              <a:t>3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-CHO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0850" y="4722813"/>
            <a:ext cx="7416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5. CH</a:t>
            </a:r>
            <a:r>
              <a:rPr lang="cs-CZ" sz="2800" baseline="-25000">
                <a:latin typeface="Arial Black" pitchFamily="34" charset="0"/>
              </a:rPr>
              <a:t>3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-CHO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79838" y="1306513"/>
            <a:ext cx="4752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- CHO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673475" y="2133600"/>
            <a:ext cx="46085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– (CH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)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- CHO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735388" y="2851150"/>
            <a:ext cx="3384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– CH</a:t>
            </a:r>
            <a:r>
              <a:rPr lang="cs-CZ" sz="2800" baseline="-2500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 - CHO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867400" y="3708400"/>
            <a:ext cx="28813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pentanal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427538" y="5589588"/>
            <a:ext cx="19446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heptanal</a:t>
            </a:r>
          </a:p>
        </p:txBody>
      </p:sp>
      <p:pic>
        <p:nvPicPr>
          <p:cNvPr id="1026" name="Picture 2" descr="C:\Documents and Settings\uzivatel\Local Settings\Temporary Internet Files\Content.IE5\M85UPSMB\MC900440428[3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59663" y="112713"/>
            <a:ext cx="1133475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8313" y="620713"/>
            <a:ext cx="59039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Zástupci aldehydů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23850" y="1557338"/>
            <a:ext cx="6192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Arial Black" pitchFamily="34" charset="0"/>
              </a:rPr>
              <a:t>Methanal (formaldehyd) HCHO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3850" y="2492375"/>
            <a:ext cx="2447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Vlastnosti: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059113" y="2492375"/>
            <a:ext cx="52578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bezbarvý jedovatý plyn štiplavého</a:t>
            </a:r>
          </a:p>
        </p:txBody>
      </p:sp>
      <p:pic>
        <p:nvPicPr>
          <p:cNvPr id="1026" name="Picture 2" descr="C:\Documents and Settings\uzivatel\Local Settings\Temporary Internet Files\Content.IE5\Q25QEBUC\MP90043048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3141663"/>
            <a:ext cx="14414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059113" y="5013325"/>
            <a:ext cx="48974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- 40% roztok se nazývá formalin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476250"/>
            <a:ext cx="1655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Použití: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366963" y="476250"/>
            <a:ext cx="56880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výroba plastů - bakelit</a:t>
            </a:r>
          </a:p>
        </p:txBody>
      </p:sp>
      <p:pic>
        <p:nvPicPr>
          <p:cNvPr id="2050" name="Picture 2" descr="C:\Documents and Settings\uzivatel\Local Settings\Temporary Internet Files\Content.IE5\LFEJO2FM\MC9004124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1068388"/>
            <a:ext cx="2312988" cy="105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27088" y="2492375"/>
            <a:ext cx="77327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Formalin – dezinfekční a konzervační prostředek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49613" y="2970213"/>
            <a:ext cx="49672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(uchovávání živočichů)</a:t>
            </a:r>
          </a:p>
        </p:txBody>
      </p:sp>
      <p:pic>
        <p:nvPicPr>
          <p:cNvPr id="2051" name="Picture 3" descr="C:\Documents and Settings\uzivatel\Local Settings\Temporary Internet Files\Content.IE5\LFEJO2FM\MC9002524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86400" y="3644900"/>
            <a:ext cx="110013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476250"/>
            <a:ext cx="6840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Arial Black" pitchFamily="34" charset="0"/>
              </a:rPr>
              <a:t>Ethanal (acetaldehyd) CH</a:t>
            </a:r>
            <a:r>
              <a:rPr lang="cs-CZ" sz="2800" baseline="-2500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>
                <a:solidFill>
                  <a:srgbClr val="0070C0"/>
                </a:solidFill>
                <a:latin typeface="Arial Black" pitchFamily="34" charset="0"/>
              </a:rPr>
              <a:t>CHO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39750" y="1412875"/>
            <a:ext cx="295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Vznik (pokus):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2420938"/>
            <a:ext cx="1081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CuO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31913" y="2420938"/>
            <a:ext cx="863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+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704975" y="2417763"/>
            <a:ext cx="2268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CH</a:t>
            </a:r>
            <a:r>
              <a:rPr lang="cs-CZ" sz="2800" baseline="-25000">
                <a:latin typeface="Arial Black" pitchFamily="34" charset="0"/>
              </a:rPr>
              <a:t>3</a:t>
            </a:r>
            <a:r>
              <a:rPr lang="cs-CZ" sz="2800">
                <a:latin typeface="Arial Black" pitchFamily="34" charset="0"/>
              </a:rPr>
              <a:t>CH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OH</a:t>
            </a:r>
          </a:p>
        </p:txBody>
      </p:sp>
      <p:cxnSp>
        <p:nvCxnSpPr>
          <p:cNvPr id="8" name="Přímá spojnice se šipkou 7"/>
          <p:cNvCxnSpPr>
            <a:stCxn id="6" idx="3"/>
          </p:cNvCxnSpPr>
          <p:nvPr/>
        </p:nvCxnSpPr>
        <p:spPr>
          <a:xfrm>
            <a:off x="3973513" y="2678113"/>
            <a:ext cx="598487" cy="47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643438" y="2420938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Cu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43513" y="2446338"/>
            <a:ext cx="3968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+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576888" y="2417763"/>
            <a:ext cx="18367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CH</a:t>
            </a:r>
            <a:r>
              <a:rPr lang="cs-CZ" sz="2800" baseline="-25000">
                <a:latin typeface="Arial Black" pitchFamily="34" charset="0"/>
              </a:rPr>
              <a:t>3</a:t>
            </a:r>
            <a:r>
              <a:rPr lang="cs-CZ" sz="2800">
                <a:latin typeface="Arial Black" pitchFamily="34" charset="0"/>
              </a:rPr>
              <a:t>CHO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277100" y="2446338"/>
            <a:ext cx="376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+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653338" y="2419350"/>
            <a:ext cx="10080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H</a:t>
            </a:r>
            <a:r>
              <a:rPr lang="cs-CZ" sz="2800" baseline="-25000">
                <a:latin typeface="Arial Black" pitchFamily="34" charset="0"/>
              </a:rPr>
              <a:t>2</a:t>
            </a:r>
            <a:r>
              <a:rPr lang="cs-CZ" sz="2800">
                <a:latin typeface="Arial Black" pitchFamily="34" charset="0"/>
              </a:rPr>
              <a:t>O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52850" y="1427163"/>
            <a:ext cx="43767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oxidace ethanolu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016125" y="3213100"/>
            <a:ext cx="1957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ethanol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795963" y="3213100"/>
            <a:ext cx="16684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ethanal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39750" y="4149725"/>
            <a:ext cx="24542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Vlastnosti: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276600" y="4149725"/>
            <a:ext cx="2300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bezbarvá</a:t>
            </a:r>
          </a:p>
        </p:txBody>
      </p:sp>
      <p:pic>
        <p:nvPicPr>
          <p:cNvPr id="3074" name="Picture 2" descr="C:\Documents and Settings\uzivatel\Local Settings\Temporary Internet Files\Content.IE5\LFEJO2FM\MC9003347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13438" y="3860800"/>
            <a:ext cx="1163637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276600" y="5294313"/>
            <a:ext cx="48529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kapalina štiplavého zápachu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  <p:bldP spid="10" grpId="0"/>
      <p:bldP spid="11" grpId="0"/>
      <p:bldP spid="12" grpId="0"/>
      <p:bldP spid="13" grpId="0"/>
      <p:bldP spid="16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23850" y="476250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Použití: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124075" y="522288"/>
            <a:ext cx="43195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výroba barviv, léčiv, kyseliny octové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24075" y="1916113"/>
            <a:ext cx="66246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- výroba pevných podpalovačů    (k rozdělání ohně – pevný líh)</a:t>
            </a:r>
          </a:p>
        </p:txBody>
      </p:sp>
      <p:pic>
        <p:nvPicPr>
          <p:cNvPr id="1027" name="Picture 3" descr="C:\Documents and Settings\uzivatel\Local Settings\Temporary Internet Files\Content.IE5\SZJ0W32Y\MC9003511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3435350"/>
            <a:ext cx="1598613" cy="177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68313" y="404813"/>
            <a:ext cx="35274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Arial Black" pitchFamily="34" charset="0"/>
              </a:rPr>
              <a:t>K procvičení II :</a:t>
            </a:r>
          </a:p>
        </p:txBody>
      </p:sp>
      <p:pic>
        <p:nvPicPr>
          <p:cNvPr id="2050" name="Picture 2" descr="C:\Documents and Settings\uzivatel\Local Settings\Temporary Internet Files\Content.IE5\I52SZBGL\MC900440424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404813"/>
            <a:ext cx="1827212" cy="1506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95263" y="1314450"/>
            <a:ext cx="35131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6. Oprav tvrzení: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5263" y="1989138"/>
            <a:ext cx="86979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a) Karbonylové sloučeniny obsahují hydroxylovou skupinu – OH.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5263" y="4122738"/>
            <a:ext cx="86979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b) Methanal (formalin) je štiplavě páchnoucí plyn.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3173413"/>
            <a:ext cx="5183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Arial Black" pitchFamily="34" charset="0"/>
              </a:rPr>
              <a:t>karbonylovou skupinu – C = O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4643438" y="3635375"/>
            <a:ext cx="0" cy="22542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339975" y="5373688"/>
            <a:ext cx="2736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Arial Black" pitchFamily="34" charset="0"/>
              </a:rPr>
              <a:t>formaldehyd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Local Settings\Temporary Internet Files\Content.IE5\HV1HF528\MC9004375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476250"/>
            <a:ext cx="1892300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9388" y="847725"/>
            <a:ext cx="59769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c) Acetaldehyd vzniká reakcí mědi s ethanalem.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2420938"/>
            <a:ext cx="5545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Arial Black" pitchFamily="34" charset="0"/>
              </a:rPr>
              <a:t>oxidu měďnatého s ethanolem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388" y="3644900"/>
            <a:ext cx="67691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Arial Black" pitchFamily="34" charset="0"/>
              </a:rPr>
              <a:t>d) Formaldehyd se používá na výrobu plastů, např. polyethylenu.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00563" y="4608513"/>
            <a:ext cx="16557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Arial Black" pitchFamily="34" charset="0"/>
              </a:rPr>
              <a:t>bakelitu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250825" y="590550"/>
            <a:ext cx="13684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Arial Black" pitchFamily="34" charset="0"/>
              </a:rPr>
              <a:t>Zdroje</a:t>
            </a: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250825" y="1268413"/>
            <a:ext cx="77771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60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7651" name="TextovéPole 3"/>
          <p:cNvSpPr txBox="1">
            <a:spLocks noChangeArrowheads="1"/>
          </p:cNvSpPr>
          <p:nvPr/>
        </p:nvSpPr>
        <p:spPr bwMode="auto">
          <a:xfrm>
            <a:off x="250825" y="2708275"/>
            <a:ext cx="37814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u="sng">
                <a:solidFill>
                  <a:srgbClr val="92D050"/>
                </a:solidFill>
                <a:latin typeface="Calibri" pitchFamily="34" charset="0"/>
                <a:hlinkClick r:id="rId3"/>
              </a:rPr>
              <a:t>www.office.microsoft.com</a:t>
            </a:r>
            <a:endParaRPr lang="cs-CZ" sz="2000">
              <a:solidFill>
                <a:srgbClr val="92D050"/>
              </a:solidFill>
              <a:latin typeface="Calibri" pitchFamily="34" charset="0"/>
            </a:endParaRPr>
          </a:p>
          <a:p>
            <a:endParaRPr lang="cs-CZ">
              <a:latin typeface="Palatino Linotype" pitchFamily="18" charset="0"/>
            </a:endParaRPr>
          </a:p>
          <a:p>
            <a:endParaRPr lang="cs-CZ">
              <a:latin typeface="Palatino Linotype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308</TotalTime>
  <Words>387</Words>
  <Application>Microsoft Office PowerPoint</Application>
  <PresentationFormat>On-screen Show (4:3)</PresentationFormat>
  <Paragraphs>112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2" baseType="lpstr">
      <vt:lpstr>Palatino Linotype</vt:lpstr>
      <vt:lpstr>Arial</vt:lpstr>
      <vt:lpstr>Century Gothic</vt:lpstr>
      <vt:lpstr>Courier New</vt:lpstr>
      <vt:lpstr>Calibri</vt:lpstr>
      <vt:lpstr>Arial Black</vt:lpstr>
      <vt:lpstr>Exekutivní</vt:lpstr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DUM</cp:lastModifiedBy>
  <cp:revision>39</cp:revision>
  <dcterms:created xsi:type="dcterms:W3CDTF">2012-04-25T14:53:30Z</dcterms:created>
  <dcterms:modified xsi:type="dcterms:W3CDTF">2013-10-01T13:46:59Z</dcterms:modified>
</cp:coreProperties>
</file>