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4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F30689-10DF-4E08-9F11-9DEECCA58B4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EC4AF2-E31C-4EA5-88F5-289C0D41AB9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Alkyny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14.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VY_32_INOVACE_27_PK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16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1117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alkyny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>
                <a:latin typeface="Calibri" pitchFamily="34" charset="0"/>
                <a:cs typeface="Calibri" pitchFamily="34" charset="0"/>
              </a:rPr>
              <a:t>a úkoly k procvičení. Úkoly k procvičení  mohou sloužit jako samostatná práce nebo jako domácí úkol. Jsou doplněny výsledky.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1692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005063"/>
            <a:ext cx="79676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Byli seznámeni s dalšími uhlovodíky -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alkyny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Úkoly k procvičení 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samostatná práce na konci vyučovací hodiny. Nejčastější chyby byly v záměně chemických vazeb, žáci psali vazbu dvojnou místo trojné. Většina zvládala napsat správné počty uhlíkových atomů.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328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298938"/>
            <a:ext cx="43204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FF0000"/>
                </a:solidFill>
                <a:latin typeface="Arial Black" pitchFamily="34" charset="0"/>
              </a:rPr>
              <a:t>Alkyny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78037F4B\MP9003169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164" y="4077072"/>
            <a:ext cx="282015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78037F4B\MP9003878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7350"/>
            <a:ext cx="1801585" cy="252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813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Alkyny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enasycené uhlovodíky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033589"/>
            <a:ext cx="8964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mají otevřený řetězec a jednu trojnou vazbu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068960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Názvosloví </a:t>
            </a:r>
            <a:r>
              <a:rPr lang="cs-CZ" sz="3200" dirty="0" err="1" smtClean="0">
                <a:solidFill>
                  <a:srgbClr val="0070C0"/>
                </a:solidFill>
                <a:latin typeface="Arial Black" pitchFamily="34" charset="0"/>
              </a:rPr>
              <a:t>alkynů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5769" y="5373216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Koncovka:   - </a:t>
            </a:r>
            <a:r>
              <a:rPr lang="cs-CZ" sz="2800" dirty="0" err="1" smtClean="0">
                <a:latin typeface="Arial Black" pitchFamily="34" charset="0"/>
              </a:rPr>
              <a:t>yn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5769" y="4221088"/>
            <a:ext cx="32241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Obecný vzorec: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4221088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C</a:t>
            </a:r>
            <a:r>
              <a:rPr lang="cs-CZ" sz="3200" baseline="-25000" dirty="0" smtClean="0">
                <a:latin typeface="Arial Black" pitchFamily="34" charset="0"/>
              </a:rPr>
              <a:t>n</a:t>
            </a:r>
            <a:r>
              <a:rPr lang="cs-CZ" sz="3200" dirty="0" smtClean="0">
                <a:latin typeface="Arial Black" pitchFamily="34" charset="0"/>
              </a:rPr>
              <a:t>H</a:t>
            </a:r>
            <a:r>
              <a:rPr lang="cs-CZ" sz="3200" baseline="-25000" dirty="0" smtClean="0">
                <a:latin typeface="Arial Black" pitchFamily="34" charset="0"/>
              </a:rPr>
              <a:t>2n - 2</a:t>
            </a:r>
            <a:endParaRPr lang="cs-CZ" sz="3200" baseline="-25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866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591354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Vzorce základních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alkynů</a:t>
            </a:r>
            <a:endParaRPr lang="cs-CZ" sz="32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731442"/>
              </p:ext>
            </p:extLst>
          </p:nvPr>
        </p:nvGraphicFramePr>
        <p:xfrm>
          <a:off x="0" y="1982249"/>
          <a:ext cx="9108504" cy="4613615"/>
        </p:xfrm>
        <a:graphic>
          <a:graphicData uri="http://schemas.openxmlformats.org/drawingml/2006/table">
            <a:tbl>
              <a:tblPr firstRow="1" bandRow="1"/>
              <a:tblGrid>
                <a:gridCol w="1619672"/>
                <a:gridCol w="2592288"/>
                <a:gridCol w="2376264"/>
                <a:gridCol w="2520280"/>
              </a:tblGrid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název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strukturní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racionální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molekulový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/>
                    </a:solidFill>
                  </a:tcPr>
                </a:tc>
              </a:tr>
              <a:tr h="150465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sz="2800" dirty="0" smtClean="0">
                        <a:latin typeface="Arial Black" pitchFamily="34" charset="0"/>
                      </a:endParaRPr>
                    </a:p>
                    <a:p>
                      <a:r>
                        <a:rPr lang="cs-CZ" sz="2800" dirty="0" err="1" smtClean="0">
                          <a:latin typeface="Arial Black" pitchFamily="34" charset="0"/>
                        </a:rPr>
                        <a:t>eth</a:t>
                      </a:r>
                      <a:r>
                        <a:rPr lang="cs-CZ" sz="2800" dirty="0" err="1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yn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400" b="1" dirty="0" smtClean="0"/>
                        <a:t>             </a:t>
                      </a:r>
                      <a:r>
                        <a:rPr lang="cs-CZ" sz="2400" b="1" baseline="0" dirty="0" smtClean="0"/>
                        <a:t>  </a:t>
                      </a:r>
                      <a:r>
                        <a:rPr lang="cs-CZ" sz="2400" b="1" dirty="0" smtClean="0"/>
                        <a:t> </a:t>
                      </a:r>
                    </a:p>
                    <a:p>
                      <a:r>
                        <a:rPr lang="cs-CZ" b="1" dirty="0" smtClean="0"/>
                        <a:t>                     </a:t>
                      </a:r>
                    </a:p>
                    <a:p>
                      <a:r>
                        <a:rPr lang="cs-CZ" sz="2400" b="1" dirty="0" smtClean="0">
                          <a:latin typeface="Palatino Linotype" pitchFamily="18" charset="0"/>
                        </a:rPr>
                        <a:t>   </a:t>
                      </a:r>
                      <a:r>
                        <a:rPr lang="cs-CZ" sz="2400" b="1" dirty="0" smtClean="0">
                          <a:latin typeface="+mn-lt"/>
                        </a:rPr>
                        <a:t>H -</a:t>
                      </a:r>
                      <a:r>
                        <a:rPr lang="cs-CZ" sz="2400" b="1" baseline="0" dirty="0" smtClean="0">
                          <a:latin typeface="+mn-lt"/>
                        </a:rPr>
                        <a:t> C ≡ C - H</a:t>
                      </a:r>
                      <a:endParaRPr lang="cs-CZ" sz="2400" b="1" dirty="0" smtClean="0">
                        <a:latin typeface="+mn-lt"/>
                      </a:endParaRPr>
                    </a:p>
                    <a:p>
                      <a:endParaRPr lang="cs-CZ" sz="2400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</a:p>
                    <a:p>
                      <a:r>
                        <a:rPr lang="cs-CZ" sz="2400" b="1" dirty="0" smtClean="0"/>
                        <a:t>    </a:t>
                      </a:r>
                      <a:r>
                        <a:rPr lang="cs-CZ" sz="2400" b="1" dirty="0" smtClean="0">
                          <a:latin typeface="+mn-lt"/>
                        </a:rPr>
                        <a:t>CH ≡ CH</a:t>
                      </a:r>
                      <a:endParaRPr lang="cs-CZ" sz="2400" b="1" baseline="-25000" dirty="0">
                        <a:latin typeface="+mn-lt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</a:t>
                      </a:r>
                    </a:p>
                    <a:p>
                      <a:r>
                        <a:rPr lang="cs-CZ" sz="2400" b="1" dirty="0" smtClean="0"/>
                        <a:t>          C</a:t>
                      </a:r>
                      <a:r>
                        <a:rPr lang="cs-CZ" sz="2400" b="1" baseline="-25000" dirty="0" smtClean="0"/>
                        <a:t>2</a:t>
                      </a:r>
                      <a:r>
                        <a:rPr lang="cs-CZ" sz="2400" b="1" dirty="0" smtClean="0"/>
                        <a:t>H</a:t>
                      </a:r>
                      <a:r>
                        <a:rPr lang="cs-CZ" sz="2400" b="1" baseline="-25000" dirty="0" smtClean="0"/>
                        <a:t>2</a:t>
                      </a:r>
                      <a:endParaRPr lang="cs-CZ" sz="2400" b="1" baseline="-25000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40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sz="2800" dirty="0" smtClean="0">
                        <a:latin typeface="Arial Black" pitchFamily="34" charset="0"/>
                      </a:endParaRPr>
                    </a:p>
                    <a:p>
                      <a:r>
                        <a:rPr lang="cs-CZ" sz="2800" dirty="0" err="1" smtClean="0">
                          <a:latin typeface="Arial Black" pitchFamily="34" charset="0"/>
                        </a:rPr>
                        <a:t>prop</a:t>
                      </a:r>
                      <a:r>
                        <a:rPr lang="cs-CZ" sz="2800" dirty="0" err="1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yn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b="1" dirty="0" smtClean="0">
                          <a:latin typeface="+mn-lt"/>
                        </a:rPr>
                        <a:t>                          </a:t>
                      </a:r>
                    </a:p>
                    <a:p>
                      <a:endParaRPr lang="cs-CZ" b="1" dirty="0" smtClean="0">
                        <a:latin typeface="+mn-lt"/>
                      </a:endParaRPr>
                    </a:p>
                    <a:p>
                      <a:r>
                        <a:rPr lang="cs-CZ" sz="2400" b="1" dirty="0" smtClean="0">
                          <a:latin typeface="+mn-lt"/>
                        </a:rPr>
                        <a:t>H</a:t>
                      </a:r>
                      <a:r>
                        <a:rPr lang="cs-CZ" sz="2400" b="1" baseline="0" dirty="0" smtClean="0">
                          <a:latin typeface="+mn-lt"/>
                        </a:rPr>
                        <a:t> – C ≡ C – C – H </a:t>
                      </a:r>
                      <a:endParaRPr lang="cs-CZ" b="1" dirty="0" smtClean="0">
                        <a:latin typeface="+mn-lt"/>
                      </a:endParaRPr>
                    </a:p>
                    <a:p>
                      <a:endParaRPr lang="cs-CZ" b="1" dirty="0" smtClean="0">
                        <a:latin typeface="+mn-lt"/>
                      </a:endParaRPr>
                    </a:p>
                    <a:p>
                      <a:r>
                        <a:rPr lang="cs-CZ" b="1" dirty="0" smtClean="0">
                          <a:latin typeface="+mn-lt"/>
                        </a:rPr>
                        <a:t>                            </a:t>
                      </a:r>
                      <a:endParaRPr lang="cs-CZ" b="1" dirty="0">
                        <a:latin typeface="+mn-lt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dirty="0" smtClean="0"/>
                    </a:p>
                    <a:p>
                      <a:endParaRPr lang="cs-CZ" sz="2400" b="1" dirty="0" smtClean="0"/>
                    </a:p>
                    <a:p>
                      <a:r>
                        <a:rPr lang="cs-CZ" sz="2400" b="1" dirty="0" smtClean="0"/>
                        <a:t>CH</a:t>
                      </a:r>
                      <a:r>
                        <a:rPr lang="cs-CZ" sz="2400" b="1" baseline="-25000" dirty="0" smtClean="0"/>
                        <a:t> </a:t>
                      </a:r>
                      <a:r>
                        <a:rPr lang="cs-CZ" sz="2400" b="1" dirty="0" smtClean="0"/>
                        <a:t>≡ C –CH</a:t>
                      </a:r>
                      <a:r>
                        <a:rPr lang="cs-CZ" sz="2400" b="1" baseline="-25000" dirty="0" smtClean="0"/>
                        <a:t>3</a:t>
                      </a:r>
                      <a:endParaRPr lang="cs-CZ" baseline="-25000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</a:t>
                      </a:r>
                    </a:p>
                    <a:p>
                      <a:r>
                        <a:rPr lang="cs-CZ" dirty="0" smtClean="0"/>
                        <a:t>            </a:t>
                      </a:r>
                      <a:r>
                        <a:rPr lang="cs-CZ" sz="2400" b="1" dirty="0" smtClean="0"/>
                        <a:t>C</a:t>
                      </a:r>
                      <a:r>
                        <a:rPr lang="cs-CZ" sz="2400" b="1" baseline="-25000" dirty="0" smtClean="0"/>
                        <a:t>3</a:t>
                      </a:r>
                      <a:r>
                        <a:rPr lang="cs-CZ" sz="2400" b="1" dirty="0" smtClean="0"/>
                        <a:t>H</a:t>
                      </a:r>
                      <a:r>
                        <a:rPr lang="cs-CZ" sz="2400" b="1" baseline="-25000" dirty="0" smtClean="0"/>
                        <a:t>4</a:t>
                      </a:r>
                      <a:endParaRPr lang="cs-CZ" baseline="-25000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20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800" dirty="0" err="1" smtClean="0">
                          <a:latin typeface="Arial Black" pitchFamily="34" charset="0"/>
                        </a:rPr>
                        <a:t>but</a:t>
                      </a:r>
                      <a:r>
                        <a:rPr lang="cs-CZ" sz="2800" dirty="0" err="1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yn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800" b="0" dirty="0" smtClean="0">
                          <a:latin typeface="Arial Black" pitchFamily="34" charset="0"/>
                        </a:rPr>
                        <a:t>doplň</a:t>
                      </a:r>
                      <a:endParaRPr lang="cs-CZ" sz="2800" b="0" dirty="0"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40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800" dirty="0" err="1" smtClean="0">
                          <a:latin typeface="Arial Black" pitchFamily="34" charset="0"/>
                        </a:rPr>
                        <a:t>pent</a:t>
                      </a:r>
                      <a:r>
                        <a:rPr lang="cs-CZ" sz="2800" dirty="0" err="1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yn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doplň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Palatino Linotype"/>
                        </a:defRPr>
                      </a:lvl9pPr>
                    </a:lstStyle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076B4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619672" y="1268760"/>
            <a:ext cx="7524328" cy="8013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Vzorec</a:t>
            </a:r>
            <a:endParaRPr lang="cs-CZ" sz="3200" dirty="0">
              <a:latin typeface="Arial Black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347864" y="4437112"/>
            <a:ext cx="0" cy="2160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347864" y="5013176"/>
            <a:ext cx="0" cy="2160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173177" y="4033103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73177" y="5176716"/>
            <a:ext cx="750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386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19363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Zástupce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alkynů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Ethyn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(acetylen) CH ≡ CH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23402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6788" y="2591324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bezbarvý, hořlavý plyn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6788" y="3239398"/>
            <a:ext cx="3996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se vzduchem tvoří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GJ3DW4NG\MC900311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924" y="3165846"/>
            <a:ext cx="1289408" cy="134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450912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Příprava: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5157192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CaC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+ 2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 </a:t>
            </a:r>
            <a:r>
              <a:rPr lang="cs-CZ" sz="2800" dirty="0" smtClean="0">
                <a:latin typeface="Times New Roman"/>
                <a:cs typeface="Times New Roman"/>
              </a:rPr>
              <a:t>→ </a:t>
            </a:r>
            <a:r>
              <a:rPr lang="cs-CZ" sz="2800" dirty="0" smtClean="0">
                <a:latin typeface="Arial Black" pitchFamily="34" charset="0"/>
                <a:cs typeface="Times New Roman"/>
              </a:rPr>
              <a:t>CH ≡ CH + Ca(OH)</a:t>
            </a:r>
            <a:r>
              <a:rPr lang="cs-CZ" sz="2800" baseline="-25000" dirty="0" smtClean="0">
                <a:latin typeface="Arial Black" pitchFamily="34" charset="0"/>
                <a:cs typeface="Times New Roman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7524" y="5714695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arbid vápenatý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29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6591" y="394211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svařování a řezání kovů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Program Files\Microsoft Office\MEDIA\CAGCAT10\j024069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11" y="1052736"/>
            <a:ext cx="1826057" cy="146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8185" y="312319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plastů – polyvinylchloridu - PVC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F2B0RZM8\MP9003878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81" y="4005064"/>
            <a:ext cx="154097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4725144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kyseliny octové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11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Úkoly 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M85UPSMB\MC9000145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1241"/>
            <a:ext cx="1512168" cy="159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484784"/>
            <a:ext cx="60486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Doplň: </a:t>
            </a:r>
            <a:r>
              <a:rPr lang="cs-CZ" sz="2800" dirty="0" err="1" smtClean="0">
                <a:latin typeface="Arial Black" pitchFamily="34" charset="0"/>
              </a:rPr>
              <a:t>Alkyny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jsou ……….. uhlovodíky, mají jednu ……… vazbu a …….. řetězec.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717032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Napiš název </a:t>
            </a:r>
            <a:r>
              <a:rPr lang="cs-CZ" sz="2800" dirty="0" err="1" smtClean="0">
                <a:latin typeface="Arial Black" pitchFamily="34" charset="0"/>
              </a:rPr>
              <a:t>alkynu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3711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 CH ≡ C –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558924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C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89273" y="100552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nenasycené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1943003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trojnou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5476" y="2840697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otevřený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44371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propyn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5450740"/>
            <a:ext cx="152437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  <a:latin typeface="Arial Black" pitchFamily="34" charset="0"/>
              </a:rPr>
              <a:t>propyn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57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Napiš vzorec: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676" y="181840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M - </a:t>
            </a:r>
            <a:r>
              <a:rPr lang="cs-CZ" sz="2800" dirty="0" err="1" smtClean="0">
                <a:latin typeface="Arial Black" pitchFamily="34" charset="0"/>
              </a:rPr>
              <a:t>butyn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31894" y="304586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R - </a:t>
            </a:r>
            <a:r>
              <a:rPr lang="cs-CZ" sz="2800" dirty="0" err="1" smtClean="0">
                <a:latin typeface="Arial Black" pitchFamily="34" charset="0"/>
              </a:rPr>
              <a:t>oktyn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66786" y="1818402"/>
            <a:ext cx="2888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. </a:t>
            </a:r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 - </a:t>
            </a:r>
            <a:r>
              <a:rPr lang="cs-CZ" sz="2800" dirty="0" err="1" smtClean="0">
                <a:latin typeface="Arial Black" pitchFamily="34" charset="0"/>
              </a:rPr>
              <a:t>heptyn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3194" y="441069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R - </a:t>
            </a:r>
            <a:r>
              <a:rPr lang="cs-CZ" sz="2800" dirty="0" err="1" smtClean="0">
                <a:latin typeface="Arial Black" pitchFamily="34" charset="0"/>
              </a:rPr>
              <a:t>pentyn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9440" y="4410690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5. S - </a:t>
            </a:r>
            <a:r>
              <a:rPr lang="cs-CZ" sz="2800" dirty="0" err="1" smtClean="0">
                <a:latin typeface="Arial Black" pitchFamily="34" charset="0"/>
              </a:rPr>
              <a:t>ethyn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4664"/>
            <a:ext cx="1251515" cy="131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244985" y="2492896"/>
            <a:ext cx="1240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2492896"/>
            <a:ext cx="2123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7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90773" y="3601220"/>
            <a:ext cx="45672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 ≡ C – (CH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5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013176"/>
            <a:ext cx="4433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 ≡ C – (CH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9440" y="5013176"/>
            <a:ext cx="2844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H – C ≡ C - 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5319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9510" y="1268760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43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42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125</TotalTime>
  <Words>460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19</cp:revision>
  <dcterms:created xsi:type="dcterms:W3CDTF">2012-03-10T19:43:36Z</dcterms:created>
  <dcterms:modified xsi:type="dcterms:W3CDTF">2012-10-05T06:38:36Z</dcterms:modified>
</cp:coreProperties>
</file>