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4"/>
  </p:notesMasterIdLst>
  <p:sldIdLst>
    <p:sldId id="263" r:id="rId2"/>
    <p:sldId id="262" r:id="rId3"/>
    <p:sldId id="256" r:id="rId4"/>
    <p:sldId id="257" r:id="rId5"/>
    <p:sldId id="258" r:id="rId6"/>
    <p:sldId id="259" r:id="rId7"/>
    <p:sldId id="260" r:id="rId8"/>
    <p:sldId id="261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D032877-DE98-433B-885E-7D8971C1B60A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76F1DE3-7572-4045-BE9E-8022F50B15F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8812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76F1DE3-7572-4045-BE9E-8022F50B15FC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02922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C3516FD-58AE-40B3-A3EA-657498892109}" type="datetimeFigureOut">
              <a:rPr lang="cs-CZ" smtClean="0"/>
              <a:t>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F7DEC3-0B1C-42FB-8211-557403D3332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wmf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wmf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0648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99592" y="1268760"/>
            <a:ext cx="7776864" cy="49552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  <a:latin typeface="Calibri" pitchFamily="34" charset="0"/>
                <a:cs typeface="Calibri" pitchFamily="34" charset="0"/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projekt v rámci vzdělávacího programu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VZDĚLÁNÍ PRO KONKURENCESCHOPNOST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ŠABLONA ČÍSLO: III/2</a:t>
            </a:r>
          </a:p>
          <a:p>
            <a:pPr algn="ctr"/>
            <a:r>
              <a:rPr lang="cs-CZ" dirty="0" smtClean="0">
                <a:latin typeface="Calibri" pitchFamily="34" charset="0"/>
                <a:cs typeface="Calibri" pitchFamily="34" charset="0"/>
              </a:rPr>
              <a:t>NÁZEV:  INOVACE A ZKVALITNĚNÍ VÝUKY PROSTŘEDNICTVÍM ICT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endParaRPr lang="cs-CZ" dirty="0">
              <a:latin typeface="Calibri" pitchFamily="34" charset="0"/>
              <a:cs typeface="Calibri" pitchFamily="34" charset="0"/>
            </a:endParaRP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PŘEDMĚT: Chemie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TÉMA: Kyslík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AUTOR: Mgr. Pavla Krásná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DATUM VYTVOŘENÍ: 7.2. 2012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ctr"/>
            <a:r>
              <a:rPr lang="cs-CZ" sz="2800" b="1" dirty="0" smtClean="0">
                <a:solidFill>
                  <a:srgbClr val="C00000"/>
                </a:solidFill>
                <a:latin typeface="Calibri" pitchFamily="34" charset="0"/>
                <a:cs typeface="Calibri" pitchFamily="34" charset="0"/>
              </a:rPr>
              <a:t>VY_32_INOVACE_42_PK</a:t>
            </a:r>
            <a:endParaRPr lang="cs-CZ" sz="2800" b="1" dirty="0">
              <a:solidFill>
                <a:srgbClr val="C00000"/>
              </a:solidFill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9980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8809" y="548680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  <a:cs typeface="Calibri" pitchFamily="34" charset="0"/>
              </a:rPr>
              <a:t>Anotace</a:t>
            </a:r>
            <a:endParaRPr lang="cs-CZ" sz="2400" u="sng" dirty="0">
              <a:latin typeface="Arial Black" pitchFamily="34" charset="0"/>
              <a:cs typeface="Calibri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1"/>
            <a:ext cx="79208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Výukový materiál je určen pro žáky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ročníku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Je zpracován jako prezentace v P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owerPointu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Obsahuje výklad učiva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kyslík </a:t>
            </a:r>
            <a:r>
              <a:rPr lang="cs-CZ" dirty="0">
                <a:latin typeface="Calibri" pitchFamily="34" charset="0"/>
                <a:cs typeface="Calibri" pitchFamily="34" charset="0"/>
              </a:rPr>
              <a:t>a úkoly k procvičení. Úkoly k procvičení  mohou sloužit jako samostatná práce nebo jako domácí úkol. Jsou doplněny výsledky.</a:t>
            </a:r>
          </a:p>
          <a:p>
            <a:endParaRPr lang="cs-CZ" dirty="0"/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14191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Pilotáž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Materiál byl pilotován v jedné třídě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osmého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ročníku. Žáci ocenili prezentaci, která vedla k názornějšímu vysvětlení učiva. Byli seznámeni s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dalším chemickým prvkem – kyslíkem, jeho výskytem, vlastnostmi , přípravou a použitím.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Úkoly k procvičení byly použity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jako opakování na konci vyučovací hodiny. Prezentace byla doplněna vhodnými obrázky, podle kterých žáci spolupracovali a doplňovali učivo. Žáci ocenili i pokus na přípravu a důkaz vlastností kyslíku.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6638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5101" y="836712"/>
            <a:ext cx="2520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  <a:latin typeface="Arial Black" pitchFamily="34" charset="0"/>
              </a:rPr>
              <a:t>Kyslík</a:t>
            </a:r>
            <a:endParaRPr lang="cs-CZ" sz="5400" b="1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F2B0RZM8\MC90028710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173224"/>
            <a:ext cx="2713091" cy="31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Documents and Settings\uzivatel\Local Settings\Temporary Internet Files\Content.IE5\HV1HF528\MP900201598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897629"/>
            <a:ext cx="2952328" cy="1953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uzivatel\Local Settings\Temporary Internet Files\Content.IE5\I52SZBGL\MP900178716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85792" y="4437112"/>
            <a:ext cx="2332856" cy="1780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93932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6997" y="394339"/>
            <a:ext cx="15841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Kyslík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889" y="1264404"/>
            <a:ext cx="19077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Výskyt: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18593" y="1325959"/>
            <a:ext cx="16930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volný 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06578" y="2159278"/>
            <a:ext cx="363731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ve sloučeninách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270429" y="1325959"/>
            <a:ext cx="49618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 atmosféře jako 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r>
              <a:rPr lang="cs-CZ" sz="2800" dirty="0" smtClean="0">
                <a:latin typeface="Arial Black" pitchFamily="34" charset="0"/>
              </a:rPr>
              <a:t>, O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924345" y="2851374"/>
            <a:ext cx="51494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(oxidy, soli, hydroxidy…..)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3687" y="3814305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Vlastnosti: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26101" y="3875860"/>
            <a:ext cx="58151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bezbarvý plyn, bez zápachu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548885" y="4653136"/>
            <a:ext cx="40149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podporuje hoření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I52SZBGL\MC900440407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996698"/>
            <a:ext cx="1112422" cy="11124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uzivatel\Local Settings\Temporary Internet Files\Content.IE5\HV1HF528\MM90004107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8650" y="4397460"/>
            <a:ext cx="787271" cy="15577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241571" y="5478197"/>
            <a:ext cx="20162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  <a:cs typeface="Arial" pitchFamily="34" charset="0"/>
              </a:rPr>
              <a:t>Pokus se svíčkou :</a:t>
            </a:r>
            <a:endParaRPr lang="cs-CZ" sz="2800" dirty="0">
              <a:solidFill>
                <a:srgbClr val="FF0000"/>
              </a:solidFill>
              <a:latin typeface="Arial Black" pitchFamily="34" charset="0"/>
              <a:cs typeface="Arial" pitchFamily="34" charset="0"/>
            </a:endParaRPr>
          </a:p>
        </p:txBody>
      </p:sp>
      <p:pic>
        <p:nvPicPr>
          <p:cNvPr id="1030" name="Picture 6" descr="C:\Documents and Settings\uzivatel\Local Settings\Temporary Internet Files\Content.IE5\M85UPSMB\MC90041278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3787" y="5366968"/>
            <a:ext cx="773907" cy="1176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uzivatel\Local Settings\Temporary Internet Files\Content.IE5\HV1HF528\MP90033734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31074" y="5366968"/>
            <a:ext cx="873001" cy="12238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89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38695" y="1754430"/>
            <a:ext cx="41044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těžší než vzduch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096136" y="2615496"/>
            <a:ext cx="568863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výrazně reaktivní, reaguje s prvky za vzniku oxidů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96135" y="3831213"/>
            <a:ext cx="56886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za bouřek vzniká ozón O</a:t>
            </a:r>
            <a:r>
              <a:rPr lang="cs-CZ" sz="2800" baseline="-25000" dirty="0" smtClean="0">
                <a:latin typeface="Arial Black" pitchFamily="34" charset="0"/>
              </a:rPr>
              <a:t>3</a:t>
            </a:r>
            <a:endParaRPr lang="cs-CZ" sz="28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5013176"/>
            <a:ext cx="750939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Přepravuje se stlačený v </a:t>
            </a:r>
            <a:r>
              <a:rPr lang="cs-CZ" sz="3200" dirty="0" smtClean="0">
                <a:solidFill>
                  <a:srgbClr val="0070C0"/>
                </a:solidFill>
                <a:latin typeface="Arial Black" pitchFamily="34" charset="0"/>
              </a:rPr>
              <a:t>modře </a:t>
            </a:r>
            <a:r>
              <a:rPr lang="cs-CZ" sz="3200" dirty="0" smtClean="0">
                <a:latin typeface="Arial Black" pitchFamily="34" charset="0"/>
              </a:rPr>
              <a:t>označených ocelových lahvích</a:t>
            </a:r>
            <a:endParaRPr lang="cs-CZ" sz="32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138695" y="349494"/>
            <a:ext cx="45502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vytváří dvouatomové            </a:t>
            </a:r>
          </a:p>
          <a:p>
            <a:r>
              <a:rPr lang="cs-CZ" sz="2800" dirty="0" smtClean="0">
                <a:latin typeface="Arial Black" pitchFamily="34" charset="0"/>
              </a:rPr>
              <a:t>  molekuly O</a:t>
            </a:r>
            <a:r>
              <a:rPr lang="cs-CZ" sz="2800" baseline="-25000" dirty="0" smtClean="0">
                <a:latin typeface="Arial Black" pitchFamily="34" charset="0"/>
              </a:rPr>
              <a:t>2</a:t>
            </a:r>
            <a:endParaRPr lang="cs-CZ" sz="2800" baseline="-25000" dirty="0"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P5FF55ND\MC90035195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80537"/>
            <a:ext cx="860079" cy="179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Documents and Settings\uzivatel\Local Settings\Temporary Internet Files\Content.IE5\M85UPSMB\MP90040756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841" y="2780928"/>
            <a:ext cx="2366951" cy="1577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Documents and Settings\uzivatel\Local Settings\Temporary Internet Files\Content.IE5\I52SZBGL\MC90031012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8910" y="5036470"/>
            <a:ext cx="1110964" cy="129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382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3263" y="272825"/>
            <a:ext cx="65328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Pokus: Laboratorní příprava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6611" y="1241526"/>
            <a:ext cx="52715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 Black" pitchFamily="34" charset="0"/>
              </a:rPr>
              <a:t>2 H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O</a:t>
            </a:r>
            <a:r>
              <a:rPr lang="cs-CZ" sz="3200" baseline="-25000" dirty="0" smtClean="0">
                <a:latin typeface="Arial Black" pitchFamily="34" charset="0"/>
              </a:rPr>
              <a:t>2</a:t>
            </a:r>
            <a:r>
              <a:rPr lang="cs-CZ" sz="3200" dirty="0" smtClean="0">
                <a:latin typeface="Arial Black" pitchFamily="34" charset="0"/>
              </a:rPr>
              <a:t> </a:t>
            </a:r>
            <a:r>
              <a:rPr lang="cs-CZ" sz="3200" dirty="0" smtClean="0">
                <a:latin typeface="Arial Black" pitchFamily="34" charset="0"/>
                <a:cs typeface="Times New Roman"/>
              </a:rPr>
              <a:t>→ 2 H</a:t>
            </a:r>
            <a:r>
              <a:rPr lang="cs-CZ" sz="3200" baseline="-25000" dirty="0" smtClean="0">
                <a:latin typeface="Arial Black" pitchFamily="34" charset="0"/>
                <a:cs typeface="Times New Roman"/>
              </a:rPr>
              <a:t>2</a:t>
            </a:r>
            <a:r>
              <a:rPr lang="cs-CZ" sz="3200" dirty="0" smtClean="0">
                <a:latin typeface="Arial Black" pitchFamily="34" charset="0"/>
                <a:cs typeface="Times New Roman"/>
              </a:rPr>
              <a:t>O + O</a:t>
            </a:r>
            <a:r>
              <a:rPr lang="cs-CZ" sz="3200" baseline="-25000" dirty="0" smtClean="0">
                <a:latin typeface="Arial Black" pitchFamily="34" charset="0"/>
                <a:cs typeface="Times New Roman"/>
              </a:rPr>
              <a:t>2</a:t>
            </a:r>
            <a:endParaRPr lang="cs-CZ" sz="3200" baseline="-250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98770" y="918257"/>
            <a:ext cx="97708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MnO</a:t>
            </a:r>
            <a:r>
              <a:rPr lang="cs-CZ" sz="2000" baseline="-25000" dirty="0" smtClean="0">
                <a:latin typeface="Arial Black" pitchFamily="34" charset="0"/>
              </a:rPr>
              <a:t>2 </a:t>
            </a:r>
            <a:endParaRPr lang="cs-CZ" sz="2000" baseline="-250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33264" y="2636912"/>
            <a:ext cx="585090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Průmyslová výroba: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78506" y="3356992"/>
            <a:ext cx="80139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destilací zkapalněného vzduchu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3264" y="4157481"/>
            <a:ext cx="25654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V přírodě 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956612" y="4941168"/>
            <a:ext cx="3492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fotosyntézou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F2B0RZM8\MP90014873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7894" y="4365104"/>
            <a:ext cx="2956514" cy="1941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 descr="C:\Documents and Settings\uzivatel\Local Settings\Temporary Internet Files\Content.IE5\M85UPSMB\MC90035195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4409" y="329884"/>
            <a:ext cx="1096978" cy="179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18983" y="1719621"/>
            <a:ext cx="29734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  <a:latin typeface="Arial Black" pitchFamily="34" charset="0"/>
              </a:rPr>
              <a:t>p</a:t>
            </a:r>
            <a:r>
              <a:rPr lang="cs-CZ" sz="2400" dirty="0" smtClean="0">
                <a:solidFill>
                  <a:srgbClr val="FF0000"/>
                </a:solidFill>
                <a:latin typeface="Arial Black" pitchFamily="34" charset="0"/>
              </a:rPr>
              <a:t>eroxid vodíku</a:t>
            </a:r>
            <a:endParaRPr lang="cs-CZ" sz="24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2423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692696"/>
            <a:ext cx="51845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Sloučeniny kyslíku</a:t>
            </a:r>
            <a:r>
              <a:rPr lang="cs-CZ" dirty="0" smtClean="0">
                <a:solidFill>
                  <a:srgbClr val="FF0000"/>
                </a:solidFill>
              </a:rPr>
              <a:t>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8568" y="1697053"/>
            <a:ext cx="19971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Oxidy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P90038576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9" y="1277471"/>
            <a:ext cx="1968252" cy="1405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83768" y="1654477"/>
            <a:ext cx="216024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SiO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  křemen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98568" y="2996952"/>
            <a:ext cx="41574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Kyslíkaté kyseliny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2996952"/>
            <a:ext cx="13441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H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SO</a:t>
            </a:r>
            <a:r>
              <a:rPr lang="cs-CZ" sz="2400" baseline="-25000" dirty="0" smtClean="0">
                <a:latin typeface="Arial Black" pitchFamily="34" charset="0"/>
              </a:rPr>
              <a:t>4</a:t>
            </a:r>
            <a:endParaRPr lang="cs-CZ" sz="2400" baseline="-250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4048" y="3520172"/>
            <a:ext cx="33123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kyselina sírová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08005" y="4509120"/>
            <a:ext cx="16826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Soli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422104" y="4242269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Na</a:t>
            </a:r>
            <a:r>
              <a:rPr lang="cs-CZ" sz="2400" baseline="-25000" dirty="0" smtClean="0">
                <a:latin typeface="Arial Black" pitchFamily="34" charset="0"/>
              </a:rPr>
              <a:t>2</a:t>
            </a:r>
            <a:r>
              <a:rPr lang="cs-CZ" sz="2400" dirty="0" smtClean="0">
                <a:latin typeface="Arial Black" pitchFamily="34" charset="0"/>
              </a:rPr>
              <a:t>C0</a:t>
            </a:r>
            <a:r>
              <a:rPr lang="cs-CZ" sz="2400" baseline="-25000" dirty="0" smtClean="0">
                <a:latin typeface="Arial Black" pitchFamily="34" charset="0"/>
              </a:rPr>
              <a:t>3</a:t>
            </a:r>
            <a:endParaRPr lang="cs-CZ" sz="2000" baseline="-25000" dirty="0"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277272" y="4770730"/>
            <a:ext cx="30868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latin typeface="Arial Black" pitchFamily="34" charset="0"/>
              </a:rPr>
              <a:t>u</a:t>
            </a:r>
            <a:r>
              <a:rPr lang="cs-CZ" sz="2400" dirty="0" smtClean="0">
                <a:latin typeface="Arial Black" pitchFamily="34" charset="0"/>
              </a:rPr>
              <a:t>hličitan sodný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422105" y="5242251"/>
            <a:ext cx="1470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soda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1027" name="Picture 3" descr="C:\Documents and Settings\uzivatel\Local Settings\Temporary Internet Files\Content.IE5\GJ3DW4NG\MC90035236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1902" y="4473101"/>
            <a:ext cx="1640473" cy="20165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9243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4324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Použití:</a:t>
            </a:r>
            <a:endParaRPr lang="cs-CZ" sz="32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2050" name="Picture 2" descr="C:\Documents and Settings\uzivatel\Local Settings\Temporary Internet Files\Content.IE5\ODPEFLRB\MC90032085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129099"/>
            <a:ext cx="1368152" cy="1376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43808" y="544324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náplň dýchacích přístrojů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1" name="Picture 3" descr="C:\Documents and Settings\uzivatel\Local Settings\Temporary Internet Files\Content.IE5\GJ3DW4NG\MC9001679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137" y="2708920"/>
            <a:ext cx="1837030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843808" y="1484783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při výrobě oceli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2052" name="Picture 4" descr="C:\Documents and Settings\uzivatel\Local Settings\Temporary Internet Files\Content.IE5\F2B0RZM8\MP90028921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536806"/>
            <a:ext cx="1709674" cy="2220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843808" y="2204864"/>
            <a:ext cx="61206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pohon raketových motorů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843808" y="2996952"/>
            <a:ext cx="52565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- sváření a řezání kovů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GJ3DW4NG\MC9003188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6641" y="4536806"/>
            <a:ext cx="2163751" cy="2163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726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52256" y="758469"/>
            <a:ext cx="28083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Zajímavosti: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87524" y="1844824"/>
            <a:ext cx="770485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Spotřeba kyslíku na člověka je 20 l na hodinu.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7524" y="3028569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Lidské tělo obsahuje asi 62 % kyslíku.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933056"/>
            <a:ext cx="870333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Ozónová vrstva je ve výšce 30 – 50 km nad Zemí. Chrání nás před UV zářením. Je narušována vlivem freonů.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79512" y="5733256"/>
            <a:ext cx="82089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Kyslík je také součástí atmosféry Marsu.</a:t>
            </a:r>
            <a:endParaRPr lang="cs-CZ" sz="2800" dirty="0">
              <a:latin typeface="Arial Black" pitchFamily="34" charset="0"/>
            </a:endParaRPr>
          </a:p>
        </p:txBody>
      </p:sp>
      <p:pic>
        <p:nvPicPr>
          <p:cNvPr id="4098" name="Picture 2" descr="C:\Documents and Settings\uzivatel\Local Settings\Temporary Internet Files\Content.IE5\M85UPSMB\MC90043313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9658" y="275900"/>
            <a:ext cx="1929419" cy="1447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4308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332656"/>
            <a:ext cx="29523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K procvičení: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855876"/>
            <a:ext cx="64087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1. Zapiš pomocí značek a čísel: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1556792"/>
            <a:ext cx="31683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a) </a:t>
            </a:r>
            <a:r>
              <a:rPr lang="cs-CZ" sz="2800" dirty="0">
                <a:latin typeface="Arial Black" pitchFamily="34" charset="0"/>
              </a:rPr>
              <a:t>a</a:t>
            </a:r>
            <a:r>
              <a:rPr lang="cs-CZ" sz="2800" dirty="0" smtClean="0">
                <a:latin typeface="Arial Black" pitchFamily="34" charset="0"/>
              </a:rPr>
              <a:t>tom kyslíku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5516" y="3025231"/>
            <a:ext cx="44644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b) dva atomy kyslíku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788024" y="1546394"/>
            <a:ext cx="41764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d</a:t>
            </a:r>
            <a:r>
              <a:rPr lang="cs-CZ" sz="2800" dirty="0" smtClean="0">
                <a:latin typeface="Arial Black" pitchFamily="34" charset="0"/>
              </a:rPr>
              <a:t>) molekula kyslíku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788024" y="3025231"/>
            <a:ext cx="33123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Arial Black" pitchFamily="34" charset="0"/>
              </a:rPr>
              <a:t>e</a:t>
            </a:r>
            <a:r>
              <a:rPr lang="cs-CZ" sz="2800" dirty="0" smtClean="0">
                <a:latin typeface="Arial Black" pitchFamily="34" charset="0"/>
              </a:rPr>
              <a:t>) dvě molekuly    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 kyslíku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799692" y="2069614"/>
            <a:ext cx="6480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717730" y="3720423"/>
            <a:ext cx="10081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 O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987954"/>
            <a:ext cx="7200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96136" y="4055245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  <a:latin typeface="Arial Black" pitchFamily="34" charset="0"/>
              </a:rPr>
              <a:t>2 O</a:t>
            </a:r>
            <a:r>
              <a:rPr lang="cs-CZ" sz="32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endParaRPr lang="cs-CZ" sz="32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5122" name="Picture 2" descr="C:\Documents and Settings\uzivatel\Local Settings\Temporary Internet Files\Content.IE5\I52SZBGL\MC900440428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71349"/>
            <a:ext cx="1115885" cy="1175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1" name="TextovéPole 20"/>
          <p:cNvSpPr txBox="1"/>
          <p:nvPr/>
        </p:nvSpPr>
        <p:spPr>
          <a:xfrm>
            <a:off x="215516" y="5085184"/>
            <a:ext cx="38524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c) </a:t>
            </a:r>
            <a:r>
              <a:rPr lang="cs-CZ" sz="2800" dirty="0">
                <a:latin typeface="Arial Black" pitchFamily="34" charset="0"/>
              </a:rPr>
              <a:t>m</a:t>
            </a:r>
            <a:r>
              <a:rPr lang="cs-CZ" sz="2800" dirty="0" smtClean="0">
                <a:latin typeface="Arial Black" pitchFamily="34" charset="0"/>
              </a:rPr>
              <a:t>olekula ozónu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42671" y="5085182"/>
            <a:ext cx="345638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f) tři molekuly   </a:t>
            </a:r>
          </a:p>
          <a:p>
            <a:r>
              <a:rPr lang="cs-CZ" sz="2800" dirty="0">
                <a:latin typeface="Arial Black" pitchFamily="34" charset="0"/>
              </a:rPr>
              <a:t> </a:t>
            </a:r>
            <a:r>
              <a:rPr lang="cs-CZ" sz="2800" dirty="0" smtClean="0">
                <a:latin typeface="Arial Black" pitchFamily="34" charset="0"/>
              </a:rPr>
              <a:t>  ozónu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843744" y="5777680"/>
            <a:ext cx="7560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877370" y="6039290"/>
            <a:ext cx="10801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3 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3</a:t>
            </a:r>
            <a:endParaRPr lang="cs-CZ" sz="2800" baseline="-25000" dirty="0">
              <a:solidFill>
                <a:srgbClr val="FF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2293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21" grpId="0"/>
      <p:bldP spid="12" grpId="0"/>
      <p:bldP spid="13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4919" y="548680"/>
            <a:ext cx="21242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2. Doplň: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84784"/>
            <a:ext cx="58326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Kyslík tvoří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</a:t>
            </a:r>
            <a:r>
              <a:rPr lang="cs-CZ" sz="2800" dirty="0" smtClean="0">
                <a:latin typeface="Arial Black" pitchFamily="34" charset="0"/>
              </a:rPr>
              <a:t> % vzduchu.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4919" y="2492896"/>
            <a:ext cx="65887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Kyslík má protonové číslo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3501008"/>
            <a:ext cx="555734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Kyslík je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….</a:t>
            </a:r>
            <a:r>
              <a:rPr lang="cs-CZ" sz="2800" dirty="0" smtClean="0">
                <a:latin typeface="Arial Black" pitchFamily="34" charset="0"/>
              </a:rPr>
              <a:t> </a:t>
            </a:r>
            <a:r>
              <a:rPr lang="cs-CZ" sz="2800" dirty="0">
                <a:latin typeface="Arial Black" pitchFamily="34" charset="0"/>
              </a:rPr>
              <a:t>p</a:t>
            </a:r>
            <a:r>
              <a:rPr lang="cs-CZ" sz="2800" dirty="0" smtClean="0">
                <a:latin typeface="Arial Black" pitchFamily="34" charset="0"/>
              </a:rPr>
              <a:t>lyn, není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….</a:t>
            </a:r>
            <a:r>
              <a:rPr lang="cs-CZ" sz="2800" dirty="0" smtClean="0">
                <a:latin typeface="Arial Black" pitchFamily="34" charset="0"/>
              </a:rPr>
              <a:t>, ale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</a:t>
            </a:r>
            <a:r>
              <a:rPr lang="cs-CZ" sz="2800" dirty="0" smtClean="0">
                <a:latin typeface="Arial Black" pitchFamily="34" charset="0"/>
              </a:rPr>
              <a:t> podporuje.</a:t>
            </a:r>
            <a:endParaRPr lang="cs-CZ" sz="28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6237" y="1484784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21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840253" y="2492896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8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292080" y="3573751"/>
            <a:ext cx="399319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b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ezbarvý, hořlavý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61005" y="4073605"/>
            <a:ext cx="2286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hoření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81603" y="5157191"/>
            <a:ext cx="53285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 Black" pitchFamily="34" charset="0"/>
              </a:rPr>
              <a:t>Kyslík se laboratorně připraví z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……..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292080" y="5176716"/>
            <a:ext cx="33843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H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O</a:t>
            </a:r>
            <a:r>
              <a:rPr lang="cs-CZ" sz="2800" baseline="-25000" dirty="0" smtClean="0">
                <a:solidFill>
                  <a:srgbClr val="FF0000"/>
                </a:solidFill>
                <a:latin typeface="Arial Black" pitchFamily="34" charset="0"/>
              </a:rPr>
              <a:t>2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– peroxidu  </a:t>
            </a:r>
          </a:p>
          <a:p>
            <a:r>
              <a:rPr lang="cs-CZ" sz="2800" dirty="0">
                <a:solidFill>
                  <a:srgbClr val="FF0000"/>
                </a:solidFill>
                <a:latin typeface="Arial Black" pitchFamily="34" charset="0"/>
              </a:rPr>
              <a:t> </a:t>
            </a:r>
            <a:r>
              <a:rPr lang="cs-CZ" sz="2800" dirty="0" smtClean="0">
                <a:solidFill>
                  <a:srgbClr val="FF0000"/>
                </a:solidFill>
                <a:latin typeface="Arial Black" pitchFamily="34" charset="0"/>
              </a:rPr>
              <a:t>          vodíku</a:t>
            </a:r>
            <a:endParaRPr lang="cs-CZ" sz="2800" dirty="0">
              <a:solidFill>
                <a:srgbClr val="FF0000"/>
              </a:solidFill>
              <a:latin typeface="Arial Black" pitchFamily="34" charset="0"/>
            </a:endParaRPr>
          </a:p>
        </p:txBody>
      </p:sp>
      <p:pic>
        <p:nvPicPr>
          <p:cNvPr id="1026" name="Picture 2" descr="C:\Documents and Settings\uzivatel\Local Settings\Temporary Internet Files\Content.IE5\M85UPSMB\MC90023204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4851" y="108945"/>
            <a:ext cx="1503092" cy="1645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04176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u="sng" dirty="0" smtClean="0">
                <a:latin typeface="Arial Black" pitchFamily="34" charset="0"/>
              </a:rPr>
              <a:t>Zdroje:</a:t>
            </a:r>
            <a:endParaRPr lang="cs-CZ" sz="2400" u="sng" dirty="0"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2780928"/>
            <a:ext cx="35051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  <a:hlinkClick r:id="rId2"/>
              </a:rPr>
              <a:t>www.office.microsoft.com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340767"/>
            <a:ext cx="817198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Calibri" pitchFamily="34" charset="0"/>
                <a:cs typeface="Calibri" pitchFamily="34" charset="0"/>
              </a:rPr>
              <a:t>Mgr. ŠIBOR, J. Ph.D., Mgr. PLUCKOVÁ, I. Ph.D., Mgr. Mach, J. Chemie pro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ročník - Úvod do obecné a anorganické chemie,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1</a:t>
            </a:r>
            <a:r>
              <a:rPr lang="cs-CZ" dirty="0">
                <a:latin typeface="Calibri" pitchFamily="34" charset="0"/>
                <a:cs typeface="Calibri" pitchFamily="34" charset="0"/>
              </a:rPr>
              <a:t>. vyd. Brno: Nová škola, s. r. o.,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2010.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ISBN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9788072891337. s. </a:t>
            </a:r>
            <a:r>
              <a:rPr lang="cs-CZ" dirty="0">
                <a:latin typeface="Calibri" pitchFamily="34" charset="0"/>
                <a:cs typeface="Calibri" pitchFamily="34" charset="0"/>
              </a:rPr>
              <a:t> </a:t>
            </a:r>
            <a:r>
              <a:rPr lang="cs-CZ" smtClean="0">
                <a:latin typeface="Calibri" pitchFamily="34" charset="0"/>
                <a:cs typeface="Calibri" pitchFamily="34" charset="0"/>
              </a:rPr>
              <a:t>4</a:t>
            </a:r>
            <a:r>
              <a:rPr lang="cs-CZ">
                <a:latin typeface="Calibri" pitchFamily="34" charset="0"/>
                <a:cs typeface="Calibri" pitchFamily="34" charset="0"/>
              </a:rPr>
              <a:t>9</a:t>
            </a:r>
            <a:endParaRPr lang="cs-CZ" dirty="0"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818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202</TotalTime>
  <Words>516</Words>
  <Application>Microsoft Office PowerPoint</Application>
  <PresentationFormat>Předvádění na obrazovce (4:3)</PresentationFormat>
  <Paragraphs>99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 Krásná</dc:creator>
  <cp:lastModifiedBy>EU12</cp:lastModifiedBy>
  <cp:revision>28</cp:revision>
  <dcterms:created xsi:type="dcterms:W3CDTF">2012-02-06T19:56:06Z</dcterms:created>
  <dcterms:modified xsi:type="dcterms:W3CDTF">2013-01-02T18:05:39Z</dcterms:modified>
</cp:coreProperties>
</file>