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375" r:id="rId3"/>
    <p:sldId id="376" r:id="rId4"/>
    <p:sldId id="377" r:id="rId5"/>
    <p:sldId id="378" r:id="rId6"/>
    <p:sldId id="379" r:id="rId7"/>
    <p:sldId id="380" r:id="rId8"/>
    <p:sldId id="381" r:id="rId9"/>
    <p:sldId id="382" r:id="rId10"/>
    <p:sldId id="383" r:id="rId11"/>
    <p:sldId id="3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2963F-32DB-41CE-AEA6-DEF8B060FA7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7FEF4-4F0C-42EE-9F3C-252DB1979D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2574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9354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0277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512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4118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846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015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5181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1074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2740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5860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1134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7052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ierceBrosnan(CannesPhotoCall).jpg" TargetMode="External"/><Relationship Id="rId3" Type="http://schemas.openxmlformats.org/officeDocument/2006/relationships/hyperlink" Target="http://cs.wikipedia.org/wiki/Soubor:Coat_of_arms_of_Ireland.svg" TargetMode="External"/><Relationship Id="rId7" Type="http://schemas.openxmlformats.org/officeDocument/2006/relationships/hyperlink" Target="http://cs.wikipedia.org/wiki/Soubor:JonathanRhysMeyersApr06.jpg" TargetMode="External"/><Relationship Id="rId2" Type="http://schemas.openxmlformats.org/officeDocument/2006/relationships/hyperlink" Target="http://cs.wikipedia.org/wiki/Soubor:Flag_of_Ireland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olin_Farrell_2_by_David_Shankbone.jpg" TargetMode="External"/><Relationship Id="rId5" Type="http://schemas.openxmlformats.org/officeDocument/2006/relationships/hyperlink" Target="http://cs.wikipedia.org/wiki/Soubor:Delta_Pride_Catfish_farm_harvest.jpg" TargetMode="External"/><Relationship Id="rId4" Type="http://schemas.openxmlformats.org/officeDocument/2006/relationships/hyperlink" Target="http://commons.wikimedia.org/wiki/File:Majak_irsko.jpg" TargetMode="External"/><Relationship Id="rId9" Type="http://schemas.openxmlformats.org/officeDocument/2006/relationships/hyperlink" Target="http://cs.wikipedia.org/wiki/Soubor:KennethBranaghJuly0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Irsko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8. ročníku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26709383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10.1.2013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VY_32_INOVACE_03_Z8_Irsko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Irsko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80" y="5157192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51620" y="4510861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582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0375" y="3372098"/>
            <a:ext cx="3024336" cy="1330586"/>
          </a:xfrm>
        </p:spPr>
        <p:txBody>
          <a:bodyPr>
            <a:noAutofit/>
          </a:bodyPr>
          <a:lstStyle/>
          <a:p>
            <a:pPr algn="l"/>
            <a:r>
              <a:rPr lang="cs-CZ" sz="8800" b="1" dirty="0" smtClean="0"/>
              <a:t>Irsko</a:t>
            </a:r>
            <a:endParaRPr lang="cs-CZ" sz="8800" b="1" dirty="0"/>
          </a:p>
        </p:txBody>
      </p:sp>
      <p:sp>
        <p:nvSpPr>
          <p:cNvPr id="3" name="Podnadpi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AutoShape 8" descr="data:image/jpeg;base64,/9j/4AAQSkZJRgABAQAAAQABAAD/2wCEAAkGBhQSEBUUExQUFRUVFxgUFRcYGBgYFxgXGBgXGBcXFRcXHCYeGBkjHBcXHy8gJCcpLCwsFx4xNTAqNSYsLCkBCQoKDgwOGg8PGiwkHyUpKS0sKiwsKSkpLCwsKSwpLCksLCwsLCwsLCwsLCksLCksLCwpKSwpLCwsLCkpLCksLP/AABEIAMkA+wMBIgACEQEDEQH/xAAbAAABBQEBAAAAAAAAAAAAAAABAAIDBQYEB//EAD0QAAEDAgQEBAUCBgAEBwAAAAEAAhEDIQQSMUEFUWHwInGBkQYTMqGxUsEUQmLR4fEjgpLCBxUkM0Nysv/EABoBAQADAQEBAAAAAAAAAAAAAAABAgMEBQb/xAAoEQACAgEEAQMEAwEAAAAAAAAAAQIRAwQSITFBE1FxIjJhkQWhwSP/2gAMAwEAAhEDEQA/APTkilCXey8s4xSkl3sggCkSkkgFCSUIwgElCcGd2TTVaD/pPkAKSnDFG94BjdT4skYAjCc145j7dE8NQgihIhSlndkMvdlAIj3qlKeQmwgAill7sll7sgAkjlQhAKe7pSkQgUA5CEglCASQPfol3skO9EApSQRQCJQRRAQAju6QCRQ9kAgiChKIQCTgEAngeSAGXuCnhnd04NT48u9VJJXYitEqgxXFspiVb8YxVHcvB5tA/DiFhuKVmTLakgHQjK6N41BMdQuTK68mUuDQv+I3MgNcbgTNwPIHdPHGc1ySTzWKx+Jc6oSGuDbRYm0W91ZcJrh1sjnGLxM/bRYPMym9mkPGct9ehlWQ4qBSzN0cYnyBJ9dl57xOuaby0GwO9j6qwq8XH8FRAnMKj55XmI73VoZnz8EqZs8LxMZhvzVvSrNdp3ovPuE8SgySJ3Ws4JUL3SPpbMnbSAPNbYcrbotCVstixNyLphAsXZRsc2RBwt+/uugsXHxSoG0XnXwkepsPylUQKniWu0Ppp+VIWrFDiZnVWuB4z19Dcf4WCyp8MpvL0hAjv2TaGJDxyP58k8halhiMJQkVAEB36oDv7JeyUoAgpEpSkgEEQ3zTU9qAZ33ZFCe7Ig92QCRQnuyIQDmhSsCYFKwISOY1MxdmG8KcBVnxCS2mHDQa6b2BPe6S4jY8Gc4rQc8295sqPCcGz16bCTd4BPSb/v7Lvp8c+WXBwJab2iQecbj12XXgMVTfLwDLSMs2MmbwDbU+68uUlds5n2VdLBve94D/AJTGPc0SJdaYaAI2i9kynXdh35Hbw7MP5gdwdffRSccxJBzNPUj0185VPj8cajWxJyBxJ5Alrb9JIHqsXz0UZacXwba7hUmPCAQNXEEwSfKBpsqbFYU08pAEEGxk9JvuVLg8eB5+/otJxXDCpToOaQRkgxFnGHEHl9RsrRXDZK6Kbh/H3NiadFwGxpM26gA/davhvxG8uaIABIGUARBtaBbVZ2rwWBmHmdPNdGAkuBNg3ykq0Ms06TJUmj0CviQ1rnXMAuIFza8C6qKPxpQd+seg/YrpwWIJbfpfn5rC8d+FzTql1I5qZdBDTLqZJ+kgbcj6L03kk6cDoTk/tNy74ooR9fpldP4Tf/OWPaXUz8xzBLaf8xNxOU3IAJ05lVtf4XY5gEBkC2T6p0IcTZ39wVmOJ8HfQIJMibOHhIPLoeoUZXNL3X4OiWPJj+pqzUDCU8TDXNDKmWS9kWjUuEAaxy1VDWHy6hpl0luh0kbGCpeH/FrgC2o0Oe+AKsNBd+kVTuBOq7W8DFRjw/8A90knPY3vBHIdOivhw+s5Sj9v+nJnz44wi3y2/j9jMFxLIQDMfjqCtJhMVm9dDz/yvP8AB4+JY/UGPUf6Wg4XidBNtuhWMW4umRFmnKZ33ZOp1Mwn3QcO7Lc1AEkAe7Ig92QBlBCUkAUcvl36IJZu5QClKUh3cIIAgp7U1OagJWKZoULFOxCQV62VsxKz+P489s2Y4EfSRYrRVqQcIP8ApZPiGCkm8rPM5LplZ34KXG4jDVmkfLfSqEHLkJc0u2GU3Enl7qmGIfTPgmfpc0jlrPLzlXtLBZDUqD/42FwP9biGNPmJJHUBVGAAAI3J/K8/JyrZjLlHJisU5wuQOkk/gQufB4OpUzMpS5zmzlDokBwJEH6iLGBynZdzuFOdJiy7uF8MqNaajLCm5pPnqD5CL9HFZR5ZmUfD2FjyCIcLEGxBGsg3HktOOIDISIc4DY6efO8WTeIUGYpwqGmA97vlsAsYblkv/UfEBJ5cl3YvggpNDGmQRNmgTe2k+a0eN8uPRNexXU+LE2cwFp1ALgdtwf8ACueG8KbUbnp1LbtcPE3oYMHzVJUwsFW3AhlqW/S4uA3bB19YWmKKlKmWirdF8XCnSfl8ThIE2BcBadokxysVFUxVP5EMLZYA4hwioDqXEEg5jc9TuiWBtNoJBcXkvOkujlGmo9FC+gdbGPE0EbTeO9168/8AlUUj3dNgjtvyN4Fxv51NvzAWVD4S1zSxxIAmGnrOk6LuxGHbUaWuhzTY3kLjrURUZ42kCRmj9MjM4QNhPWyGPysb8xtRo0a3wtaL/SA5oBIFtZBE2Gqp3ydT+njszHGPh40ZI8TJvOrRzncex/KbgviF9KGvcSzTNq5vvqFrsZUp1Acr2dPE303WF4vgDRqZT9LtL6dPLksl6mGW/F15R4uu0cK3L9Gj4jw1lZjS3648J/VvB58074ewZeQDMC7v2Huqv4fzn/gi4JGX+mLk+UbdF6BhsK1ghojUnmTzJ3K2yOGWpxODBBxVPoYKYAsAEwhTuCiPeiodZGU1PKaFBApSlJBAGUCUpRlAKEgh3oiD5oAhPamgJ7EBK0KZiiYpQhI8BcFfheY2Nl3ykpaT4YaTKrF8KAoVGNElwHqQREf2WKxXDOUzNua9JK53YdocSAJ5xf7XWWTCp9FZRszp4U/I0WnKJvEG06/lRVcD8lucEAj+catPJw/npkwDItr5aJ7Vx458N2IJAIIsRBJB9AVRaeEeUIYVKSivJlPhZ+eu2ZlpJA2ENdIHrHsthWwgeBmmb3HfRUvCvhxtKpnDpaZIaQDAOovYjyXXxmoKbDncfl6xt5OdqWzFp33spUFig/JvPSyxQbZ0jh1MC7c3mJHtp6ofPo0RBLKc32BJ584WNd8TvoPIoZXMd4sjg7wnoAQQT+wTcG+vXNU1GjO4HLaAIDQ0DkbEC5NzzV1tUVKuzjc0o2kaXiuNYWlzCCbS6TllswRzNyOV99hgqXz2B7XQRcEHSQJCymOxFUgFpqhgd8oEtlgtcE6THJdXC+JOpksYScv8xOWZO4gggL0M2BtJx5NP47+U2OSzvbfVmx/hn5YNQnmIaOZ2E6fjqoKGCAOaLibx0uVxcN4v857muHipsc90HMCAItA1ki0Kww+aPHTJ5tb9Yta1vsTv1XOsTbVqj3Y6mDi5RadknEMLSNMkUmEz9Qphx9DH35lcGJ4dTPhLM+ZsAOmWyblxzeVuYVjiONAtDGAgO3gWF+eqbZrC76i6Jn2FosL6aXW8sbfwcvqKn7mZ4E00sUGn+V+UzO4ga+a34HcrDV8K9uJcXAi/h5QLNg6GwW4pGQDzAK4lFRbSPOqmxr1E5qnc1RuapJIHBMUrkwhCBgSRQlAIIiUCiCO4QAB7uiB3dNToQBA7upWJjR3KmaEA9gTwmtCkAQCCIQSUkiQLU4IHRWRJBUYuHiFGabhuBI9CDtcaa6qwqBQE3vv3ZGTGW2Sl7FGzEZdbfj0OhHku59SlUaA8TBBGoII3BF1x43EtY3I57QSYEm7tgYiSPX12UXxBhXNE0iW65nBua8g5i0A2gOiwEi6z5R7ObU4klu/oOFwFKrRaaozFpdlcS7MAHugZ9SLBZ74hwwpnLTcWtcBIBJETBBk3Bt99lyVPiUT8thytpgN8RgwBqQb36qs4hxb5jxew08hN+knTyXEpSc1fg+anLdKzRUOP16NM0y2hXpwbObzveDDvblyVPQxZkw1jPE5wyiwkmwzbDQeSiZjfDE7LlZWgR5roWsyrplJ1kSUi/wDhHEFteqM0udTEeQeCY+x9Fu24uk2nL/5RcyRHr52Xj38UWuDmuLXNuHA3B72XdjuK1K4DX1HP0AaAGtzaaMAl3muuGri1zdnXizKEdp6YzhDJeXTLje5EEzJaRcXXXhcE1jYaLTJuTJ6kmYRwrCGNDozBrQ4zvAnbnK6qY/fdQ5yfbL7mwimCLgFSAJJKlABCaRZPTSFBBC5vd1E4d3XQ4KFw7lCCJNhPcmlAApJAI5kAJTgmhOagJWBStCiYe7qZiAeE5AIoBJJJSpJCEignK6JOesbLke7muus2VQ/ETnCmGtnxuyk7hsSY87N/5utqZJbU2RLhWZX4ixpqPL58Mtawf05oB8zDitlwXHGrh6bpkgAO1nMBHvv6rG8TwReXt3Ac4xzpMggdA7OP+VW/wniC3M3QO8Tb76ke+Yey8/Fkan9Xk5ot3yTfFvCWVX0S4eJrXnMPrI8ADJN4l09lZjG8FpGsGBogNuRLXE5sokgyT4XG61fxbVfTptqNYXhkucZAAHhF94mDafpCynCsURUL6pAztkE2AgyW302Os3K+h07x7UnVnHqoZdzlHoOI+FQCcj3C5AB8QsJ1mbrg4zwR1Gi2o1wcHAbEEbEG5Fjy5LRYnjNMuMOLrhwgE9DoI08lXYms+o1zMhFIzBM5pMeKNha4k6Bc+qwYa+mkyuCWR/cZfDYZzjqtB8M4D/1dDN+ufUAkeQtrsqqi0scWusfWCDuOYVlgKLmPFRjoe0yDrzkEbyJC8lZPTmmdifJ6nS2XUwqt4TjxWpNfEHRw5OGo/EdCFZMC7jqRIEAigoLCQRQKgqNKicFKSoSe7oCN6jcnkpjkAClPmkl6/lAIFOam97IoCZpUrVA1SsKAmTkxpTpQBSSCIUpFkFNcU4rnxD8rSeQLvQCfwtEiyQqj+ff+LLlq0Q6JEwcw11Hf2XleDq5n1nvc6W0y8EOMh/hAMyDMz7rffC3FjicK17j42ksediW7zzIgnrKnJjpclp42lZHw/grxVz1IAhzYmSS6c0xzlx9R1XTg+Fim4wPCCHU7mRIOYHpMH/S7y6/ZRnvv09lzLDGJzqKGV8P82k+m7RzSw+oifTX0Xm2DDyXMdTe4scWugWDm2IkkSVtuKcZc1jhQyl36z9DdNDHjdaw03nY0HD65YMhBlvMAHm6QBr7ymoxyjDfRzznCXCfKBh+FF3KmPRzvbQfddg4U1osS4/1Ez77eyFfEQTeFE3HHnNu7rzXJszODH8OY9vqddQfS4PXRVIpvpOgOkdTr5HT8Kyx+NEzPndUmPxwgmdbAKyyb+GSjcfA/FC51RnQPjkQcpkeoW1aV5l/4c15xBnUscD1uHD/8n2XpbD37L0sf2nZDqiRJKEldlxIFEppKqVGOKicVI5QOPfsgGu7+yYU5NKAQKSU9ynByAZCcEISjvsIB4T2lRSntKA6GuUgK5g5SNKEk4STMybXqFrSQJtZaLqywalcAhpME81xY+u1+Hq5XB3/DqC3PI6B5qlx2Nl5cRBBBmCInofwnYStSpNDmuPiEQ4zHsLmQNVms1MosnJ5ozEZW1P6srfSS7/tHutP8OcTq0sLS/hwKsOqGsyfEc2XLlEwSADbXkNxnOP4UU6riy9N5MDcRBLesbHl5JnCLYinBc0OdlJB1BBjofJdc4LNFUztWRKDket4rHMYG5rOc0OyCS6TybrsdVWV8U+pY2b+kH7PcNf8A6t/yuOnoC5xMwBOpGoEcr6C3RTO4lTb4czQdIkT7C49wt8OnWNXLs+b1WreW/T4RJ8i07j0jy/QPOSVTcXaG5XSBIIA00gi2vPXWfJWQe5/0se7eS0saOozAD2BKlhmGaa1Xxv2gSG3FmT1uXG9lOpyQUGmzHTYpSlb69zG1uNicrg5pFiC0iCLEHyMqF3FGfqPs5WWOLa2JdUEZXgOb/VYSfbKY5uPJSCkIkQI1kCPfZeC5RfEf0df2un+yje11SnUcxpIZlzEyAM85RGpmD/hdHw7wYVaOJqOEllO0jQ/VYdQHeyvPhvFPZVquLQ6nUAa8ETOWY1F7F1o0O5hXfDRRp/MaxgayoZcJJBkQQN4iR6+iiOBRSlJVZ0Q2+5gPh2uWVh1lvqf8wPVercIqv8Oa7C0ZT0gGSevL+yx+G+GKMkh41IHhcHEgTqXkSTyGuy0OCxNSmA02aG+HNEzPP/q9oGi1g9r/AAaxdM0rSjK4aNcll5Bt/tdFJ1l0bk+jW7Jk0ohAqAQu7soXKdw77ChcEBGUESgCgEgWoogdwgAQlCEJIA993R77uh39kkA8OUgKglPBQEoeufGeJsTropVH8gHnZT+CSixWCH0uMz9IJPU2vY6KpLWVACHGGmx0Mg7Em4laHjVEEAgXEwb2623VFWpOD7QGZRA2Ei4gbi+gXNOJi40UHG+Hyxpzgw4mAOYF7eX3VPQa0tILwx7DmaTMGD00NvutNxThfzBrInXrHXzVazBllgJMRoJNv7n7rXFqvTjtaLw1ChGmjp4ZWfW8VQgDQBgyl06vcZt0Atrqu3hVP5Ad4iSSBN7ibEibFUR4m5j8pBiIggyZiPtPsrAOzNJAjaDM+fT1XPn1Esjts49sE7jwWWN4m9xyAWIkOBvI2MnTpzjkhV4kPlxVAAEWJkwSdQNN/ZUDuIFroaC6DlNjI3mPQ9lOrNZnl75zCcmXxOtMTHS3ksHLyTZZYt7C0uyi7RBiAY00IuPcI8JwjarMxdYHxQDPnLjpMXAFt1wuB8Jp3bDi5pHmAB7j3CsKWMe3IXNAN822b6QczRYC+1/ZaafJGE05K0ZztqkXmGohoiIAkQNoPiHl/MOq5uIn5bx/VPuDf319V14XEgtBFwbT7sPr9KrfiSrm+VHMzrvC9zXVLTt/B52FuOWh9Ks3WZm41H2HVWNHFNcBc275rHMxxZ4REkGP7XGsDmrXA4z5h3kAC2lvyvBhaR68bo2GFxI0BVpRfKzGFd5nf/CvMBUJXVCRvFlmgQg1GVsaEbwoXd9ypnKFyAjcO+ymlPKYgEUCiSkgEgET33CUIBBCEZSQCISCSSAIKLimgp099hSSMfQBF7rixeHadr/srId/ZQYinKNWiGrKDEYSRl2Jny7/AGC4zwm8nW3URCvqtGy5gwmVyzgmYSgZvHcKbJIHi0BMn8lUVTA1AXubJm2mlwSb7266rb1sFyE89lzHCHcQTMRPI62WHpmTgZrDYWGmpBJaNJ09+ZXQ3EZrOY27YZIgidT79VZYpgBiT1tpce6jfRflOmVwN7SG2zbEg9OnqoUQo0UGOqvAa2mLW8I3I35dhXnAcA9zKtSo4spAnxESTFwGiYIG5mOqg4ThabnxWqVKfINEeR6x2V24riBoxh8Q1uKpAB1N1w4Cd4IncEfldS0bS5OzHpVdyZ1YTAmi0DM17Kgz03NJgwJEg3bOUecbrl47UAYDaWkQN8p5f9I5aqtxfGcRWq5mnKB9LRoBzuIJiL26RohSptJD6zy+DORsyfUCG+l4XqQSWH05GE9AvW3x6Oii2aghs5RAdGwLQL6AxN+i0GAwzcsAAT+ei4w7KWhlmWEQbCb9dO9V2cPY5wOedJv6ey8hQSdIttokw7Xg+Kwk6DXS0TbdaHCUYAMfsubDloHiAnyuu1uJEHpffT1W8UjRUdDRCBcof4sJr8UPbvkr2SSOco3FBtWRPeqBPfsgAmolBAIJZUgnA93QDYSSHfcJBALvZKEgEggEl3qkEggFCMoSkB32EA4FA96JJKQRPpyFGKK6e90iq0DgqULz/lQ18MSLSO+atA1As77CrtIpFBV4YLmZ6f3UdXAmBANrnRaI0+ia6h6KHjTI2mY4jg3lolrTeZ/ni+nT/C5hgCQBE8pm2n9wtX/Czr+Sh/CjotIylHgsnJdGTPBidIHf3Xdhvh/SVoW4YKUU4Vt8id0isbwwAZiPMDZdtOAPp7spjS3Ugss9pWiLM07TPknfME6aj99OSfKUpQSI3VwZIHvG4P8AZA1he32HZUuZCVNEkbKsmAIjT/SklCUgFKAo7skkEggFCOZAJ0IBqRHdkD+ydzQDZRTgkO/dANhLTsJIhABD0RCO49UA32RlOGqI19kBGjKTtu9kSgBKQKJTXf2QCnySlOTj+6AYCkCnO075BAd/dACUkj+6Q/c/ugEe9EpS2TygGBBP7/Ca3v7oAJJw7+6b/ZAE96ISnDfvkkEA1GEe/ugde+qASBPdk5qBQH//2Q=="/>
          <p:cNvSpPr>
            <a:spLocks noChangeAspect="1" noChangeArrowheads="1"/>
          </p:cNvSpPr>
          <p:nvPr/>
        </p:nvSpPr>
        <p:spPr bwMode="auto">
          <a:xfrm>
            <a:off x="1427504" y="500062"/>
            <a:ext cx="2390775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10" descr="data:image/jpeg;base64,/9j/4AAQSkZJRgABAQAAAQABAAD/2wCEAAkGBhQSEBUUExQUFRUVFxgUFRcYGBgYFxgXGBgXGBcXFRcXHCYeGBkjHBcXHy8gJCcpLCwsFx4xNTAqNSYsLCkBCQoKDgwOGg8PGiwkHyUpKS0sKiwsKSkpLCwsKSwpLCksLCwsLCwsLCwsLCksLCksLCwpKSwpLCwsLCkpLCksLP/AABEIAMkA+wMBIgACEQEDEQH/xAAbAAABBQEBAAAAAAAAAAAAAAABAAIDBQYEB//EAD0QAAEDAgQEBAUCBgAEBwAAAAEAAhEDIQQSMUEFUWHwInGBkQYTMqGxUsEUQmLR4fEjgpLCBxUkM0Nysv/EABoBAQADAQEBAAAAAAAAAAAAAAABAgMEBQb/xAAoEQACAgEEAQMEAwEAAAAAAAAAAQIRAwQSITFBE1FxIjJhkQWhwSP/2gAMAwEAAhEDEQA/APTkilCXey8s4xSkl3sggCkSkkgFCSUIwgElCcGd2TTVaD/pPkAKSnDFG94BjdT4skYAjCc145j7dE8NQgihIhSlndkMvdlAIj3qlKeQmwgAill7sll7sgAkjlQhAKe7pSkQgUA5CEglCASQPfol3skO9EApSQRQCJQRRAQAju6QCRQ9kAgiChKIQCTgEAngeSAGXuCnhnd04NT48u9VJJXYitEqgxXFspiVb8YxVHcvB5tA/DiFhuKVmTLakgHQjK6N41BMdQuTK68mUuDQv+I3MgNcbgTNwPIHdPHGc1ySTzWKx+Jc6oSGuDbRYm0W91ZcJrh1sjnGLxM/bRYPMym9mkPGct9ehlWQ4qBSzN0cYnyBJ9dl57xOuaby0GwO9j6qwq8XH8FRAnMKj55XmI73VoZnz8EqZs8LxMZhvzVvSrNdp3ovPuE8SgySJ3Ws4JUL3SPpbMnbSAPNbYcrbotCVstixNyLphAsXZRsc2RBwt+/uugsXHxSoG0XnXwkepsPylUQKniWu0Ppp+VIWrFDiZnVWuB4z19Dcf4WCyp8MpvL0hAjv2TaGJDxyP58k8halhiMJQkVAEB36oDv7JeyUoAgpEpSkgEEQ3zTU9qAZ33ZFCe7Ig92QCRQnuyIQDmhSsCYFKwISOY1MxdmG8KcBVnxCS2mHDQa6b2BPe6S4jY8Gc4rQc8295sqPCcGz16bCTd4BPSb/v7Lvp8c+WXBwJab2iQecbj12XXgMVTfLwDLSMs2MmbwDbU+68uUlds5n2VdLBve94D/AJTGPc0SJdaYaAI2i9kynXdh35Hbw7MP5gdwdffRSccxJBzNPUj0185VPj8cajWxJyBxJ5Alrb9JIHqsXz0UZacXwba7hUmPCAQNXEEwSfKBpsqbFYU08pAEEGxk9JvuVLg8eB5+/otJxXDCpToOaQRkgxFnGHEHl9RsrRXDZK6Kbh/H3NiadFwGxpM26gA/davhvxG8uaIABIGUARBtaBbVZ2rwWBmHmdPNdGAkuBNg3ykq0Ms06TJUmj0CviQ1rnXMAuIFza8C6qKPxpQd+seg/YrpwWIJbfpfn5rC8d+FzTql1I5qZdBDTLqZJ+kgbcj6L03kk6cDoTk/tNy74ooR9fpldP4Tf/OWPaXUz8xzBLaf8xNxOU3IAJ05lVtf4XY5gEBkC2T6p0IcTZ39wVmOJ8HfQIJMibOHhIPLoeoUZXNL3X4OiWPJj+pqzUDCU8TDXNDKmWS9kWjUuEAaxy1VDWHy6hpl0luh0kbGCpeH/FrgC2o0Oe+AKsNBd+kVTuBOq7W8DFRjw/8A90knPY3vBHIdOivhw+s5Sj9v+nJnz44wi3y2/j9jMFxLIQDMfjqCtJhMVm9dDz/yvP8AB4+JY/UGPUf6Wg4XidBNtuhWMW4umRFmnKZ33ZOp1Mwn3QcO7Lc1AEkAe7Ig92QBlBCUkAUcvl36IJZu5QClKUh3cIIAgp7U1OagJWKZoULFOxCQV62VsxKz+P489s2Y4EfSRYrRVqQcIP8ApZPiGCkm8rPM5LplZ34KXG4jDVmkfLfSqEHLkJc0u2GU3Enl7qmGIfTPgmfpc0jlrPLzlXtLBZDUqD/42FwP9biGNPmJJHUBVGAAAI3J/K8/JyrZjLlHJisU5wuQOkk/gQufB4OpUzMpS5zmzlDokBwJEH6iLGBynZdzuFOdJiy7uF8MqNaajLCm5pPnqD5CL9HFZR5ZmUfD2FjyCIcLEGxBGsg3HktOOIDISIc4DY6efO8WTeIUGYpwqGmA97vlsAsYblkv/UfEBJ5cl3YvggpNDGmQRNmgTe2k+a0eN8uPRNexXU+LE2cwFp1ALgdtwf8ACueG8KbUbnp1LbtcPE3oYMHzVJUwsFW3AhlqW/S4uA3bB19YWmKKlKmWirdF8XCnSfl8ThIE2BcBadokxysVFUxVP5EMLZYA4hwioDqXEEg5jc9TuiWBtNoJBcXkvOkujlGmo9FC+gdbGPE0EbTeO9168/8AlUUj3dNgjtvyN4Fxv51NvzAWVD4S1zSxxIAmGnrOk6LuxGHbUaWuhzTY3kLjrURUZ42kCRmj9MjM4QNhPWyGPysb8xtRo0a3wtaL/SA5oBIFtZBE2Gqp3ydT+njszHGPh40ZI8TJvOrRzncex/KbgviF9KGvcSzTNq5vvqFrsZUp1Acr2dPE303WF4vgDRqZT9LtL6dPLksl6mGW/F15R4uu0cK3L9Gj4jw1lZjS3648J/VvB58074ewZeQDMC7v2Huqv4fzn/gi4JGX+mLk+UbdF6BhsK1ghojUnmTzJ3K2yOGWpxODBBxVPoYKYAsAEwhTuCiPeiodZGU1PKaFBApSlJBAGUCUpRlAKEgh3oiD5oAhPamgJ7EBK0KZiiYpQhI8BcFfheY2Nl3ykpaT4YaTKrF8KAoVGNElwHqQREf2WKxXDOUzNua9JK53YdocSAJ5xf7XWWTCp9FZRszp4U/I0WnKJvEG06/lRVcD8lucEAj+catPJw/npkwDItr5aJ7Vx458N2IJAIIsRBJB9AVRaeEeUIYVKSivJlPhZ+eu2ZlpJA2ENdIHrHsthWwgeBmmb3HfRUvCvhxtKpnDpaZIaQDAOovYjyXXxmoKbDncfl6xt5OdqWzFp33spUFig/JvPSyxQbZ0jh1MC7c3mJHtp6ofPo0RBLKc32BJ584WNd8TvoPIoZXMd4sjg7wnoAQQT+wTcG+vXNU1GjO4HLaAIDQ0DkbEC5NzzV1tUVKuzjc0o2kaXiuNYWlzCCbS6TllswRzNyOV99hgqXz2B7XQRcEHSQJCymOxFUgFpqhgd8oEtlgtcE6THJdXC+JOpksYScv8xOWZO4gggL0M2BtJx5NP47+U2OSzvbfVmx/hn5YNQnmIaOZ2E6fjqoKGCAOaLibx0uVxcN4v857muHipsc90HMCAItA1ki0Kww+aPHTJ5tb9Yta1vsTv1XOsTbVqj3Y6mDi5RadknEMLSNMkUmEz9Qphx9DH35lcGJ4dTPhLM+ZsAOmWyblxzeVuYVjiONAtDGAgO3gWF+eqbZrC76i6Jn2FosL6aXW8sbfwcvqKn7mZ4E00sUGn+V+UzO4ga+a34HcrDV8K9uJcXAi/h5QLNg6GwW4pGQDzAK4lFRbSPOqmxr1E5qnc1RuapJIHBMUrkwhCBgSRQlAIIiUCiCO4QAB7uiB3dNToQBA7upWJjR3KmaEA9gTwmtCkAQCCIQSUkiQLU4IHRWRJBUYuHiFGabhuBI9CDtcaa6qwqBQE3vv3ZGTGW2Sl7FGzEZdbfj0OhHku59SlUaA8TBBGoII3BF1x43EtY3I57QSYEm7tgYiSPX12UXxBhXNE0iW65nBua8g5i0A2gOiwEi6z5R7ObU4klu/oOFwFKrRaaozFpdlcS7MAHugZ9SLBZ74hwwpnLTcWtcBIBJETBBk3Bt99lyVPiUT8thytpgN8RgwBqQb36qs4hxb5jxew08hN+knTyXEpSc1fg+anLdKzRUOP16NM0y2hXpwbObzveDDvblyVPQxZkw1jPE5wyiwkmwzbDQeSiZjfDE7LlZWgR5roWsyrplJ1kSUi/wDhHEFteqM0udTEeQeCY+x9Fu24uk2nL/5RcyRHr52Xj38UWuDmuLXNuHA3B72XdjuK1K4DX1HP0AaAGtzaaMAl3muuGri1zdnXizKEdp6YzhDJeXTLje5EEzJaRcXXXhcE1jYaLTJuTJ6kmYRwrCGNDozBrQ4zvAnbnK6qY/fdQ5yfbL7mwimCLgFSAJJKlABCaRZPTSFBBC5vd1E4d3XQ4KFw7lCCJNhPcmlAApJAI5kAJTgmhOagJWBStCiYe7qZiAeE5AIoBJJJSpJCEignK6JOesbLke7muus2VQ/ETnCmGtnxuyk7hsSY87N/5utqZJbU2RLhWZX4ixpqPL58Mtawf05oB8zDitlwXHGrh6bpkgAO1nMBHvv6rG8TwReXt3Ac4xzpMggdA7OP+VW/wniC3M3QO8Tb76ke+Yey8/Fkan9Xk5ot3yTfFvCWVX0S4eJrXnMPrI8ADJN4l09lZjG8FpGsGBogNuRLXE5sokgyT4XG61fxbVfTptqNYXhkucZAAHhF94mDafpCynCsURUL6pAztkE2AgyW302Os3K+h07x7UnVnHqoZdzlHoOI+FQCcj3C5AB8QsJ1mbrg4zwR1Gi2o1wcHAbEEbEG5Fjy5LRYnjNMuMOLrhwgE9DoI08lXYms+o1zMhFIzBM5pMeKNha4k6Bc+qwYa+mkyuCWR/cZfDYZzjqtB8M4D/1dDN+ufUAkeQtrsqqi0scWusfWCDuOYVlgKLmPFRjoe0yDrzkEbyJC8lZPTmmdifJ6nS2XUwqt4TjxWpNfEHRw5OGo/EdCFZMC7jqRIEAigoLCQRQKgqNKicFKSoSe7oCN6jcnkpjkAClPmkl6/lAIFOam97IoCZpUrVA1SsKAmTkxpTpQBSSCIUpFkFNcU4rnxD8rSeQLvQCfwtEiyQqj+ff+LLlq0Q6JEwcw11Hf2XleDq5n1nvc6W0y8EOMh/hAMyDMz7rffC3FjicK17j42ksediW7zzIgnrKnJjpclp42lZHw/grxVz1IAhzYmSS6c0xzlx9R1XTg+Fim4wPCCHU7mRIOYHpMH/S7y6/ZRnvv09lzLDGJzqKGV8P82k+m7RzSw+oifTX0Xm2DDyXMdTe4scWugWDm2IkkSVtuKcZc1jhQyl36z9DdNDHjdaw03nY0HD65YMhBlvMAHm6QBr7ymoxyjDfRzznCXCfKBh+FF3KmPRzvbQfddg4U1osS4/1Ez77eyFfEQTeFE3HHnNu7rzXJszODH8OY9vqddQfS4PXRVIpvpOgOkdTr5HT8Kyx+NEzPndUmPxwgmdbAKyyb+GSjcfA/FC51RnQPjkQcpkeoW1aV5l/4c15xBnUscD1uHD/8n2XpbD37L0sf2nZDqiRJKEldlxIFEppKqVGOKicVI5QOPfsgGu7+yYU5NKAQKSU9ynByAZCcEISjvsIB4T2lRSntKA6GuUgK5g5SNKEk4STMybXqFrSQJtZaLqywalcAhpME81xY+u1+Hq5XB3/DqC3PI6B5qlx2Nl5cRBBBmCInofwnYStSpNDmuPiEQ4zHsLmQNVms1MosnJ5ozEZW1P6srfSS7/tHutP8OcTq0sLS/hwKsOqGsyfEc2XLlEwSADbXkNxnOP4UU6riy9N5MDcRBLesbHl5JnCLYinBc0OdlJB1BBjofJdc4LNFUztWRKDket4rHMYG5rOc0OyCS6TybrsdVWV8U+pY2b+kH7PcNf8A6t/yuOnoC5xMwBOpGoEcr6C3RTO4lTb4czQdIkT7C49wt8OnWNXLs+b1WreW/T4RJ8i07j0jy/QPOSVTcXaG5XSBIIA00gi2vPXWfJWQe5/0se7eS0saOozAD2BKlhmGaa1Xxv2gSG3FmT1uXG9lOpyQUGmzHTYpSlb69zG1uNicrg5pFiC0iCLEHyMqF3FGfqPs5WWOLa2JdUEZXgOb/VYSfbKY5uPJSCkIkQI1kCPfZeC5RfEf0df2un+yje11SnUcxpIZlzEyAM85RGpmD/hdHw7wYVaOJqOEllO0jQ/VYdQHeyvPhvFPZVquLQ6nUAa8ETOWY1F7F1o0O5hXfDRRp/MaxgayoZcJJBkQQN4iR6+iiOBRSlJVZ0Q2+5gPh2uWVh1lvqf8wPVercIqv8Oa7C0ZT0gGSevL+yx+G+GKMkh41IHhcHEgTqXkSTyGuy0OCxNSmA02aG+HNEzPP/q9oGi1g9r/AAaxdM0rSjK4aNcll5Bt/tdFJ1l0bk+jW7Jk0ohAqAQu7soXKdw77ChcEBGUESgCgEgWoogdwgAQlCEJIA993R77uh39kkA8OUgKglPBQEoeufGeJsTropVH8gHnZT+CSixWCH0uMz9IJPU2vY6KpLWVACHGGmx0Mg7Em4laHjVEEAgXEwb2623VFWpOD7QGZRA2Ei4gbi+gXNOJi40UHG+Hyxpzgw4mAOYF7eX3VPQa0tILwx7DmaTMGD00NvutNxThfzBrInXrHXzVazBllgJMRoJNv7n7rXFqvTjtaLw1ChGmjp4ZWfW8VQgDQBgyl06vcZt0Atrqu3hVP5Ad4iSSBN7ibEibFUR4m5j8pBiIggyZiPtPsrAOzNJAjaDM+fT1XPn1Esjts49sE7jwWWN4m9xyAWIkOBvI2MnTpzjkhV4kPlxVAAEWJkwSdQNN/ZUDuIFroaC6DlNjI3mPQ9lOrNZnl75zCcmXxOtMTHS3ksHLyTZZYt7C0uyi7RBiAY00IuPcI8JwjarMxdYHxQDPnLjpMXAFt1wuB8Jp3bDi5pHmAB7j3CsKWMe3IXNAN822b6QczRYC+1/ZaafJGE05K0ZztqkXmGohoiIAkQNoPiHl/MOq5uIn5bx/VPuDf319V14XEgtBFwbT7sPr9KrfiSrm+VHMzrvC9zXVLTt/B52FuOWh9Ks3WZm41H2HVWNHFNcBc275rHMxxZ4REkGP7XGsDmrXA4z5h3kAC2lvyvBhaR68bo2GFxI0BVpRfKzGFd5nf/CvMBUJXVCRvFlmgQg1GVsaEbwoXd9ypnKFyAjcO+ymlPKYgEUCiSkgEgET33CUIBBCEZSQCISCSSAIKLimgp099hSSMfQBF7rixeHadr/srId/ZQYinKNWiGrKDEYSRl2Jny7/AGC4zwm8nW3URCvqtGy5gwmVyzgmYSgZvHcKbJIHi0BMn8lUVTA1AXubJm2mlwSb7266rb1sFyE89lzHCHcQTMRPI62WHpmTgZrDYWGmpBJaNJ09+ZXQ3EZrOY27YZIgidT79VZYpgBiT1tpce6jfRflOmVwN7SG2zbEg9OnqoUQo0UGOqvAa2mLW8I3I35dhXnAcA9zKtSo4spAnxESTFwGiYIG5mOqg4ThabnxWqVKfINEeR6x2V24riBoxh8Q1uKpAB1N1w4Cd4IncEfldS0bS5OzHpVdyZ1YTAmi0DM17Kgz03NJgwJEg3bOUecbrl47UAYDaWkQN8p5f9I5aqtxfGcRWq5mnKB9LRoBzuIJiL26RohSptJD6zy+DORsyfUCG+l4XqQSWH05GE9AvW3x6Oii2aghs5RAdGwLQL6AxN+i0GAwzcsAAT+ei4w7KWhlmWEQbCb9dO9V2cPY5wOedJv6ey8hQSdIttokw7Xg+Kwk6DXS0TbdaHCUYAMfsubDloHiAnyuu1uJEHpffT1W8UjRUdDRCBcof4sJr8UPbvkr2SSOco3FBtWRPeqBPfsgAmolBAIJZUgnA93QDYSSHfcJBALvZKEgEggEl3qkEggFCMoSkB32EA4FA96JJKQRPpyFGKK6e90iq0DgqULz/lQ18MSLSO+atA1As77CrtIpFBV4YLmZ6f3UdXAmBANrnRaI0+ia6h6KHjTI2mY4jg3lolrTeZ/ni+nT/C5hgCQBE8pm2n9wtX/Czr+Sh/CjotIylHgsnJdGTPBidIHf3Xdhvh/SVoW4YKUU4Vt8id0isbwwAZiPMDZdtOAPp7spjS3Ugss9pWiLM07TPknfME6aj99OSfKUpQSI3VwZIHvG4P8AZA1he32HZUuZCVNEkbKsmAIjT/SklCUgFKAo7skkEggFCOZAJ0IBqRHdkD+ydzQDZRTgkO/dANhLTsJIhABD0RCO49UA32RlOGqI19kBGjKTtu9kSgBKQKJTXf2QCnySlOTj+6AYCkCnO075BAd/dACUkj+6Q/c/ugEe9EpS2TygGBBP7/Ca3v7oAJJw7+6b/ZAE96ISnDfvkkEA1GEe/ugde+qASBPdk5qBQH//2Q=="/>
          <p:cNvSpPr>
            <a:spLocks noChangeAspect="1" noChangeArrowheads="1"/>
          </p:cNvSpPr>
          <p:nvPr/>
        </p:nvSpPr>
        <p:spPr bwMode="auto">
          <a:xfrm>
            <a:off x="460375" y="-609600"/>
            <a:ext cx="2390775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2" descr="data:image/jpeg;base64,/9j/4AAQSkZJRgABAQAAAQABAAD/2wCEAAkGBhQSEBUUExQUFRUVFxgUFRcYGBgYFxgXGBgXGBcXFRcXHCYeGBkjHBcXHy8gJCcpLCwsFx4xNTAqNSYsLCkBCQoKDgwOGg8PGiwkHyUpKS0sKiwsKSkpLCwsKSwpLCksLCwsLCwsLCwsLCksLCksLCwpKSwpLCwsLCkpLCksLP/AABEIAMkA+wMBIgACEQEDEQH/xAAbAAABBQEBAAAAAAAAAAAAAAABAAIDBQYEB//EAD0QAAEDAgQEBAUCBgAEBwAAAAEAAhEDIQQSMUEFUWHwInGBkQYTMqGxUsEUQmLR4fEjgpLCBxUkM0Nysv/EABoBAQADAQEBAAAAAAAAAAAAAAABAgMEBQb/xAAoEQACAgEEAQMEAwEAAAAAAAAAAQIRAwQSITFBE1FxIjJhkQWhwSP/2gAMAwEAAhEDEQA/APTkilCXey8s4xSkl3sggCkSkkgFCSUIwgElCcGd2TTVaD/pPkAKSnDFG94BjdT4skYAjCc145j7dE8NQgihIhSlndkMvdlAIj3qlKeQmwgAill7sll7sgAkjlQhAKe7pSkQgUA5CEglCASQPfol3skO9EApSQRQCJQRRAQAju6QCRQ9kAgiChKIQCTgEAngeSAGXuCnhnd04NT48u9VJJXYitEqgxXFspiVb8YxVHcvB5tA/DiFhuKVmTLakgHQjK6N41BMdQuTK68mUuDQv+I3MgNcbgTNwPIHdPHGc1ySTzWKx+Jc6oSGuDbRYm0W91ZcJrh1sjnGLxM/bRYPMym9mkPGct9ehlWQ4qBSzN0cYnyBJ9dl57xOuaby0GwO9j6qwq8XH8FRAnMKj55XmI73VoZnz8EqZs8LxMZhvzVvSrNdp3ovPuE8SgySJ3Ws4JUL3SPpbMnbSAPNbYcrbotCVstixNyLphAsXZRsc2RBwt+/uugsXHxSoG0XnXwkepsPylUQKniWu0Ppp+VIWrFDiZnVWuB4z19Dcf4WCyp8MpvL0hAjv2TaGJDxyP58k8halhiMJQkVAEB36oDv7JeyUoAgpEpSkgEEQ3zTU9qAZ33ZFCe7Ig92QCRQnuyIQDmhSsCYFKwISOY1MxdmG8KcBVnxCS2mHDQa6b2BPe6S4jY8Gc4rQc8295sqPCcGz16bCTd4BPSb/v7Lvp8c+WXBwJab2iQecbj12XXgMVTfLwDLSMs2MmbwDbU+68uUlds5n2VdLBve94D/AJTGPc0SJdaYaAI2i9kynXdh35Hbw7MP5gdwdffRSccxJBzNPUj0185VPj8cajWxJyBxJ5Alrb9JIHqsXz0UZacXwba7hUmPCAQNXEEwSfKBpsqbFYU08pAEEGxk9JvuVLg8eB5+/otJxXDCpToOaQRkgxFnGHEHl9RsrRXDZK6Kbh/H3NiadFwGxpM26gA/davhvxG8uaIABIGUARBtaBbVZ2rwWBmHmdPNdGAkuBNg3ykq0Ms06TJUmj0CviQ1rnXMAuIFza8C6qKPxpQd+seg/YrpwWIJbfpfn5rC8d+FzTql1I5qZdBDTLqZJ+kgbcj6L03kk6cDoTk/tNy74ooR9fpldP4Tf/OWPaXUz8xzBLaf8xNxOU3IAJ05lVtf4XY5gEBkC2T6p0IcTZ39wVmOJ8HfQIJMibOHhIPLoeoUZXNL3X4OiWPJj+pqzUDCU8TDXNDKmWS9kWjUuEAaxy1VDWHy6hpl0luh0kbGCpeH/FrgC2o0Oe+AKsNBd+kVTuBOq7W8DFRjw/8A90knPY3vBHIdOivhw+s5Sj9v+nJnz44wi3y2/j9jMFxLIQDMfjqCtJhMVm9dDz/yvP8AB4+JY/UGPUf6Wg4XidBNtuhWMW4umRFmnKZ33ZOp1Mwn3QcO7Lc1AEkAe7Ig92QBlBCUkAUcvl36IJZu5QClKUh3cIIAgp7U1OagJWKZoULFOxCQV62VsxKz+P489s2Y4EfSRYrRVqQcIP8ApZPiGCkm8rPM5LplZ34KXG4jDVmkfLfSqEHLkJc0u2GU3Enl7qmGIfTPgmfpc0jlrPLzlXtLBZDUqD/42FwP9biGNPmJJHUBVGAAAI3J/K8/JyrZjLlHJisU5wuQOkk/gQufB4OpUzMpS5zmzlDokBwJEH6iLGBynZdzuFOdJiy7uF8MqNaajLCm5pPnqD5CL9HFZR5ZmUfD2FjyCIcLEGxBGsg3HktOOIDISIc4DY6efO8WTeIUGYpwqGmA97vlsAsYblkv/UfEBJ5cl3YvggpNDGmQRNmgTe2k+a0eN8uPRNexXU+LE2cwFp1ALgdtwf8ACueG8KbUbnp1LbtcPE3oYMHzVJUwsFW3AhlqW/S4uA3bB19YWmKKlKmWirdF8XCnSfl8ThIE2BcBadokxysVFUxVP5EMLZYA4hwioDqXEEg5jc9TuiWBtNoJBcXkvOkujlGmo9FC+gdbGPE0EbTeO9168/8AlUUj3dNgjtvyN4Fxv51NvzAWVD4S1zSxxIAmGnrOk6LuxGHbUaWuhzTY3kLjrURUZ42kCRmj9MjM4QNhPWyGPysb8xtRo0a3wtaL/SA5oBIFtZBE2Gqp3ydT+njszHGPh40ZI8TJvOrRzncex/KbgviF9KGvcSzTNq5vvqFrsZUp1Acr2dPE303WF4vgDRqZT9LtL6dPLksl6mGW/F15R4uu0cK3L9Gj4jw1lZjS3648J/VvB58074ewZeQDMC7v2Huqv4fzn/gi4JGX+mLk+UbdF6BhsK1ghojUnmTzJ3K2yOGWpxODBBxVPoYKYAsAEwhTuCiPeiodZGU1PKaFBApSlJBAGUCUpRlAKEgh3oiD5oAhPamgJ7EBK0KZiiYpQhI8BcFfheY2Nl3ykpaT4YaTKrF8KAoVGNElwHqQREf2WKxXDOUzNua9JK53YdocSAJ5xf7XWWTCp9FZRszp4U/I0WnKJvEG06/lRVcD8lucEAj+catPJw/npkwDItr5aJ7Vx458N2IJAIIsRBJB9AVRaeEeUIYVKSivJlPhZ+eu2ZlpJA2ENdIHrHsthWwgeBmmb3HfRUvCvhxtKpnDpaZIaQDAOovYjyXXxmoKbDncfl6xt5OdqWzFp33spUFig/JvPSyxQbZ0jh1MC7c3mJHtp6ofPo0RBLKc32BJ584WNd8TvoPIoZXMd4sjg7wnoAQQT+wTcG+vXNU1GjO4HLaAIDQ0DkbEC5NzzV1tUVKuzjc0o2kaXiuNYWlzCCbS6TllswRzNyOV99hgqXz2B7XQRcEHSQJCymOxFUgFpqhgd8oEtlgtcE6THJdXC+JOpksYScv8xOWZO4gggL0M2BtJx5NP47+U2OSzvbfVmx/hn5YNQnmIaOZ2E6fjqoKGCAOaLibx0uVxcN4v857muHipsc90HMCAItA1ki0Kww+aPHTJ5tb9Yta1vsTv1XOsTbVqj3Y6mDi5RadknEMLSNMkUmEz9Qphx9DH35lcGJ4dTPhLM+ZsAOmWyblxzeVuYVjiONAtDGAgO3gWF+eqbZrC76i6Jn2FosL6aXW8sbfwcvqKn7mZ4E00sUGn+V+UzO4ga+a34HcrDV8K9uJcXAi/h5QLNg6GwW4pGQDzAK4lFRbSPOqmxr1E5qnc1RuapJIHBMUrkwhCBgSRQlAIIiUCiCO4QAB7uiB3dNToQBA7upWJjR3KmaEA9gTwmtCkAQCCIQSUkiQLU4IHRWRJBUYuHiFGabhuBI9CDtcaa6qwqBQE3vv3ZGTGW2Sl7FGzEZdbfj0OhHku59SlUaA8TBBGoII3BF1x43EtY3I57QSYEm7tgYiSPX12UXxBhXNE0iW65nBua8g5i0A2gOiwEi6z5R7ObU4klu/oOFwFKrRaaozFpdlcS7MAHugZ9SLBZ74hwwpnLTcWtcBIBJETBBk3Bt99lyVPiUT8thytpgN8RgwBqQb36qs4hxb5jxew08hN+knTyXEpSc1fg+anLdKzRUOP16NM0y2hXpwbObzveDDvblyVPQxZkw1jPE5wyiwkmwzbDQeSiZjfDE7LlZWgR5roWsyrplJ1kSUi/wDhHEFteqM0udTEeQeCY+x9Fu24uk2nL/5RcyRHr52Xj38UWuDmuLXNuHA3B72XdjuK1K4DX1HP0AaAGtzaaMAl3muuGri1zdnXizKEdp6YzhDJeXTLje5EEzJaRcXXXhcE1jYaLTJuTJ6kmYRwrCGNDozBrQ4zvAnbnK6qY/fdQ5yfbL7mwimCLgFSAJJKlABCaRZPTSFBBC5vd1E4d3XQ4KFw7lCCJNhPcmlAApJAI5kAJTgmhOagJWBStCiYe7qZiAeE5AIoBJJJSpJCEignK6JOesbLke7muus2VQ/ETnCmGtnxuyk7hsSY87N/5utqZJbU2RLhWZX4ixpqPL58Mtawf05oB8zDitlwXHGrh6bpkgAO1nMBHvv6rG8TwReXt3Ac4xzpMggdA7OP+VW/wniC3M3QO8Tb76ke+Yey8/Fkan9Xk5ot3yTfFvCWVX0S4eJrXnMPrI8ADJN4l09lZjG8FpGsGBogNuRLXE5sokgyT4XG61fxbVfTptqNYXhkucZAAHhF94mDafpCynCsURUL6pAztkE2AgyW302Os3K+h07x7UnVnHqoZdzlHoOI+FQCcj3C5AB8QsJ1mbrg4zwR1Gi2o1wcHAbEEbEG5Fjy5LRYnjNMuMOLrhwgE9DoI08lXYms+o1zMhFIzBM5pMeKNha4k6Bc+qwYa+mkyuCWR/cZfDYZzjqtB8M4D/1dDN+ufUAkeQtrsqqi0scWusfWCDuOYVlgKLmPFRjoe0yDrzkEbyJC8lZPTmmdifJ6nS2XUwqt4TjxWpNfEHRw5OGo/EdCFZMC7jqRIEAigoLCQRQKgqNKicFKSoSe7oCN6jcnkpjkAClPmkl6/lAIFOam97IoCZpUrVA1SsKAmTkxpTpQBSSCIUpFkFNcU4rnxD8rSeQLvQCfwtEiyQqj+ff+LLlq0Q6JEwcw11Hf2XleDq5n1nvc6W0y8EOMh/hAMyDMz7rffC3FjicK17j42ksediW7zzIgnrKnJjpclp42lZHw/grxVz1IAhzYmSS6c0xzlx9R1XTg+Fim4wPCCHU7mRIOYHpMH/S7y6/ZRnvv09lzLDGJzqKGV8P82k+m7RzSw+oifTX0Xm2DDyXMdTe4scWugWDm2IkkSVtuKcZc1jhQyl36z9DdNDHjdaw03nY0HD65YMhBlvMAHm6QBr7ymoxyjDfRzznCXCfKBh+FF3KmPRzvbQfddg4U1osS4/1Ez77eyFfEQTeFE3HHnNu7rzXJszODH8OY9vqddQfS4PXRVIpvpOgOkdTr5HT8Kyx+NEzPndUmPxwgmdbAKyyb+GSjcfA/FC51RnQPjkQcpkeoW1aV5l/4c15xBnUscD1uHD/8n2XpbD37L0sf2nZDqiRJKEldlxIFEppKqVGOKicVI5QOPfsgGu7+yYU5NKAQKSU9ynByAZCcEISjvsIB4T2lRSntKA6GuUgK5g5SNKEk4STMybXqFrSQJtZaLqywalcAhpME81xY+u1+Hq5XB3/DqC3PI6B5qlx2Nl5cRBBBmCInofwnYStSpNDmuPiEQ4zHsLmQNVms1MosnJ5ozEZW1P6srfSS7/tHutP8OcTq0sLS/hwKsOqGsyfEc2XLlEwSADbXkNxnOP4UU6riy9N5MDcRBLesbHl5JnCLYinBc0OdlJB1BBjofJdc4LNFUztWRKDket4rHMYG5rOc0OyCS6TybrsdVWV8U+pY2b+kH7PcNf8A6t/yuOnoC5xMwBOpGoEcr6C3RTO4lTb4czQdIkT7C49wt8OnWNXLs+b1WreW/T4RJ8i07j0jy/QPOSVTcXaG5XSBIIA00gi2vPXWfJWQe5/0se7eS0saOozAD2BKlhmGaa1Xxv2gSG3FmT1uXG9lOpyQUGmzHTYpSlb69zG1uNicrg5pFiC0iCLEHyMqF3FGfqPs5WWOLa2JdUEZXgOb/VYSfbKY5uPJSCkIkQI1kCPfZeC5RfEf0df2un+yje11SnUcxpIZlzEyAM85RGpmD/hdHw7wYVaOJqOEllO0jQ/VYdQHeyvPhvFPZVquLQ6nUAa8ETOWY1F7F1o0O5hXfDRRp/MaxgayoZcJJBkQQN4iR6+iiOBRSlJVZ0Q2+5gPh2uWVh1lvqf8wPVercIqv8Oa7C0ZT0gGSevL+yx+G+GKMkh41IHhcHEgTqXkSTyGuy0OCxNSmA02aG+HNEzPP/q9oGi1g9r/AAaxdM0rSjK4aNcll5Bt/tdFJ1l0bk+jW7Jk0ohAqAQu7soXKdw77ChcEBGUESgCgEgWoogdwgAQlCEJIA993R77uh39kkA8OUgKglPBQEoeufGeJsTropVH8gHnZT+CSixWCH0uMz9IJPU2vY6KpLWVACHGGmx0Mg7Em4laHjVEEAgXEwb2623VFWpOD7QGZRA2Ei4gbi+gXNOJi40UHG+Hyxpzgw4mAOYF7eX3VPQa0tILwx7DmaTMGD00NvutNxThfzBrInXrHXzVazBllgJMRoJNv7n7rXFqvTjtaLw1ChGmjp4ZWfW8VQgDQBgyl06vcZt0Atrqu3hVP5Ad4iSSBN7ibEibFUR4m5j8pBiIggyZiPtPsrAOzNJAjaDM+fT1XPn1Esjts49sE7jwWWN4m9xyAWIkOBvI2MnTpzjkhV4kPlxVAAEWJkwSdQNN/ZUDuIFroaC6DlNjI3mPQ9lOrNZnl75zCcmXxOtMTHS3ksHLyTZZYt7C0uyi7RBiAY00IuPcI8JwjarMxdYHxQDPnLjpMXAFt1wuB8Jp3bDi5pHmAB7j3CsKWMe3IXNAN822b6QczRYC+1/ZaafJGE05K0ZztqkXmGohoiIAkQNoPiHl/MOq5uIn5bx/VPuDf319V14XEgtBFwbT7sPr9KrfiSrm+VHMzrvC9zXVLTt/B52FuOWh9Ks3WZm41H2HVWNHFNcBc275rHMxxZ4REkGP7XGsDmrXA4z5h3kAC2lvyvBhaR68bo2GFxI0BVpRfKzGFd5nf/CvMBUJXVCRvFlmgQg1GVsaEbwoXd9ypnKFyAjcO+ymlPKYgEUCiSkgEgET33CUIBBCEZSQCISCSSAIKLimgp099hSSMfQBF7rixeHadr/srId/ZQYinKNWiGrKDEYSRl2Jny7/AGC4zwm8nW3URCvqtGy5gwmVyzgmYSgZvHcKbJIHi0BMn8lUVTA1AXubJm2mlwSb7266rb1sFyE89lzHCHcQTMRPI62WHpmTgZrDYWGmpBJaNJ09+ZXQ3EZrOY27YZIgidT79VZYpgBiT1tpce6jfRflOmVwN7SG2zbEg9OnqoUQo0UGOqvAa2mLW8I3I35dhXnAcA9zKtSo4spAnxESTFwGiYIG5mOqg4ThabnxWqVKfINEeR6x2V24riBoxh8Q1uKpAB1N1w4Cd4IncEfldS0bS5OzHpVdyZ1YTAmi0DM17Kgz03NJgwJEg3bOUecbrl47UAYDaWkQN8p5f9I5aqtxfGcRWq5mnKB9LRoBzuIJiL26RohSptJD6zy+DORsyfUCG+l4XqQSWH05GE9AvW3x6Oii2aghs5RAdGwLQL6AxN+i0GAwzcsAAT+ei4w7KWhlmWEQbCb9dO9V2cPY5wOedJv6ey8hQSdIttokw7Xg+Kwk6DXS0TbdaHCUYAMfsubDloHiAnyuu1uJEHpffT1W8UjRUdDRCBcof4sJr8UPbvkr2SSOco3FBtWRPeqBPfsgAmolBAIJZUgnA93QDYSSHfcJBALvZKEgEggEl3qkEggFCMoSkB32EA4FA96JJKQRPpyFGKK6e90iq0DgqULz/lQ18MSLSO+atA1As77CrtIpFBV4YLmZ6f3UdXAmBANrnRaI0+ia6h6KHjTI2mY4jg3lolrTeZ/ni+nT/C5hgCQBE8pm2n9wtX/Czr+Sh/CjotIylHgsnJdGTPBidIHf3Xdhvh/SVoW4YKUU4Vt8id0isbwwAZiPMDZdtOAPp7spjS3Ugss9pWiLM07TPknfME6aj99OSfKUpQSI3VwZIHvG4P8AZA1he32HZUuZCVNEkbKsmAIjT/SklCUgFKAo7skkEggFCOZAJ0IBqRHdkD+ydzQDZRTgkO/dANhLTsJIhABD0RCO49UA32RlOGqI19kBGjKTtu9kSgBKQKJTXf2QCnySlOTj+6AYCkCnO075BAd/dACUkj+6Q/c/ugEe9EpS2TygGBBP7/Ca3v7oAJJw7+6b/ZAE96ISnDfvkkEA1GEe/ugde+qASBPdk5qBQH//2Q=="/>
          <p:cNvSpPr>
            <a:spLocks noChangeAspect="1" noChangeArrowheads="1"/>
          </p:cNvSpPr>
          <p:nvPr/>
        </p:nvSpPr>
        <p:spPr bwMode="auto">
          <a:xfrm>
            <a:off x="612775" y="-457200"/>
            <a:ext cx="2390775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0" name="Picture 2" descr="Soubor:Coat of arms of Ireland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501008"/>
            <a:ext cx="2390761" cy="3106434"/>
          </a:xfrm>
          <a:prstGeom prst="rect">
            <a:avLst/>
          </a:prstGeom>
          <a:noFill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2891" y="274965"/>
            <a:ext cx="6157630" cy="30788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51100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323528" y="-18422"/>
            <a:ext cx="7239000" cy="457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878046"/>
            <a:ext cx="8676456" cy="4654083"/>
          </a:xfrm>
        </p:spPr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Hlavní město – Dublin (505 739 obyvatel)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Rozloha </a:t>
            </a:r>
            <a:r>
              <a:rPr lang="cs-CZ" sz="2400" b="1" dirty="0">
                <a:solidFill>
                  <a:schemeClr val="tx1"/>
                </a:solidFill>
              </a:rPr>
              <a:t>- 70 </a:t>
            </a:r>
            <a:r>
              <a:rPr lang="cs-CZ" sz="2400" b="1" dirty="0" smtClean="0">
                <a:solidFill>
                  <a:schemeClr val="tx1"/>
                </a:solidFill>
              </a:rPr>
              <a:t>273 km² (hustota zalidnění – 65, 3 ob./km²)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Počet obyvatel – 4 588 252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Měna – Euro ( € 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Jazyk – Irština, Angličtina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Národnost – Irové, Skotové, Angličané, </a:t>
            </a:r>
            <a:r>
              <a:rPr lang="cs-CZ" sz="2400" b="1" dirty="0" err="1" smtClean="0">
                <a:solidFill>
                  <a:schemeClr val="tx1"/>
                </a:solidFill>
              </a:rPr>
              <a:t>Welšané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200" b="1" dirty="0" smtClean="0">
                <a:solidFill>
                  <a:schemeClr val="tx1"/>
                </a:solidFill>
              </a:rPr>
              <a:t>(imigranti – Číňané, Nigerijci, Poláci, Litevci)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Řeky - Shannon (386 km včetně ústí), </a:t>
            </a:r>
            <a:r>
              <a:rPr lang="cs-CZ" sz="2400" b="1" dirty="0" err="1" smtClean="0">
                <a:solidFill>
                  <a:schemeClr val="tx1"/>
                </a:solidFill>
              </a:rPr>
              <a:t>Barrow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</a:rPr>
              <a:t>Dargle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Jezera - </a:t>
            </a:r>
            <a:r>
              <a:rPr lang="cs-CZ" sz="2400" b="1" dirty="0" err="1" smtClean="0">
                <a:solidFill>
                  <a:schemeClr val="tx1"/>
                </a:solidFill>
              </a:rPr>
              <a:t>Lough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Corrib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</a:rPr>
              <a:t>Lough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Derg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</a:rPr>
              <a:t>Lough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Ree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Významní lidé z historie - Arthur </a:t>
            </a:r>
            <a:r>
              <a:rPr lang="cs-CZ" sz="2400" b="1" dirty="0" err="1" smtClean="0">
                <a:solidFill>
                  <a:schemeClr val="tx1"/>
                </a:solidFill>
              </a:rPr>
              <a:t>Guinness</a:t>
            </a:r>
            <a:r>
              <a:rPr lang="cs-CZ" sz="2400" b="1" dirty="0" smtClean="0">
                <a:solidFill>
                  <a:schemeClr val="tx1"/>
                </a:solidFill>
              </a:rPr>
              <a:t>, Svatý Patrik, Daniel </a:t>
            </a:r>
            <a:r>
              <a:rPr lang="cs-CZ" sz="2400" b="1" dirty="0" err="1" smtClean="0">
                <a:solidFill>
                  <a:schemeClr val="tx1"/>
                </a:solidFill>
              </a:rPr>
              <a:t>O´Connell</a:t>
            </a:r>
            <a:endParaRPr lang="cs-CZ" sz="2400" b="1" dirty="0" smtClean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08104" y="260648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Irsko ve faktech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70422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1"/>
            <a:ext cx="6072230" cy="908719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Podnebí a Počasí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980728"/>
            <a:ext cx="9144000" cy="5688632"/>
          </a:xfrm>
        </p:spPr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chemeClr val="tx1"/>
                </a:solidFill>
              </a:rPr>
              <a:t>Podnebí – ovlivňováno teplým Golfským proudem </a:t>
            </a:r>
            <a:r>
              <a:rPr lang="cs-CZ" sz="2400" b="1" dirty="0" smtClean="0">
                <a:solidFill>
                  <a:schemeClr val="tx1"/>
                </a:solidFill>
              </a:rPr>
              <a:t>– </a:t>
            </a:r>
            <a:r>
              <a:rPr lang="cs-CZ" sz="2400" b="1" dirty="0">
                <a:solidFill>
                  <a:schemeClr val="tx1"/>
                </a:solidFill>
              </a:rPr>
              <a:t>mírné oceánské </a:t>
            </a:r>
            <a:r>
              <a:rPr lang="cs-CZ" sz="2400" b="1" dirty="0" smtClean="0">
                <a:solidFill>
                  <a:schemeClr val="tx1"/>
                </a:solidFill>
              </a:rPr>
              <a:t>klima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Teploty </a:t>
            </a:r>
            <a:r>
              <a:rPr lang="cs-CZ" sz="2400" b="1" dirty="0">
                <a:solidFill>
                  <a:schemeClr val="tx1"/>
                </a:solidFill>
              </a:rPr>
              <a:t>jsou poměrně vyrovnané na celém území a v průběhu celého </a:t>
            </a:r>
            <a:r>
              <a:rPr lang="cs-CZ" sz="2400" b="1" dirty="0" smtClean="0">
                <a:solidFill>
                  <a:schemeClr val="tx1"/>
                </a:solidFill>
              </a:rPr>
              <a:t>roku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V </a:t>
            </a:r>
            <a:r>
              <a:rPr lang="cs-CZ" sz="2400" b="1" dirty="0">
                <a:solidFill>
                  <a:schemeClr val="tx1"/>
                </a:solidFill>
              </a:rPr>
              <a:t>létě nebývají horka a v zimě jen málokdy </a:t>
            </a:r>
            <a:r>
              <a:rPr lang="cs-CZ" sz="2400" b="1" dirty="0" smtClean="0">
                <a:solidFill>
                  <a:schemeClr val="tx1"/>
                </a:solidFill>
              </a:rPr>
              <a:t>mrzne</a:t>
            </a:r>
            <a:endParaRPr lang="cs-CZ" sz="2400" b="1" dirty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chemeClr val="tx1"/>
                </a:solidFill>
              </a:rPr>
              <a:t> Nejchladnějšími měsíci jsou leden a únor (průměrná denní teplota 4 až 7°C</a:t>
            </a:r>
            <a:r>
              <a:rPr lang="cs-CZ" sz="2400" b="1" dirty="0" smtClean="0">
                <a:solidFill>
                  <a:schemeClr val="tx1"/>
                </a:solidFill>
              </a:rPr>
              <a:t>)</a:t>
            </a:r>
            <a:endParaRPr lang="cs-CZ" sz="2400" b="1" dirty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chemeClr val="tx1"/>
                </a:solidFill>
              </a:rPr>
              <a:t> Nejteplejšími měsíci jsou červenec a srpen (průměrná denní teplota 14 až 16°C</a:t>
            </a:r>
            <a:r>
              <a:rPr lang="cs-CZ" sz="2400" b="1" dirty="0" smtClean="0">
                <a:solidFill>
                  <a:schemeClr val="tx1"/>
                </a:solidFill>
              </a:rPr>
              <a:t>).</a:t>
            </a:r>
            <a:endParaRPr lang="cs-CZ" sz="2400" b="1" dirty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chemeClr val="tx1"/>
                </a:solidFill>
              </a:rPr>
              <a:t> </a:t>
            </a:r>
            <a:r>
              <a:rPr lang="pl-PL" sz="2400" b="1" dirty="0">
                <a:solidFill>
                  <a:schemeClr val="tx1"/>
                </a:solidFill>
              </a:rPr>
              <a:t>Nejvíce prší od srpna do </a:t>
            </a:r>
            <a:r>
              <a:rPr lang="pl-PL" sz="2400" b="1" dirty="0" smtClean="0">
                <a:solidFill>
                  <a:schemeClr val="tx1"/>
                </a:solidFill>
              </a:rPr>
              <a:t>ledna</a:t>
            </a:r>
            <a:endParaRPr lang="pl-PL" sz="2400" b="1" dirty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pl-PL" sz="2400" b="1" dirty="0">
                <a:solidFill>
                  <a:schemeClr val="tx1"/>
                </a:solidFill>
              </a:rPr>
              <a:t> </a:t>
            </a:r>
            <a:r>
              <a:rPr lang="cs-CZ" sz="2400" b="1" dirty="0">
                <a:solidFill>
                  <a:schemeClr val="tx1"/>
                </a:solidFill>
              </a:rPr>
              <a:t>Nejslunečnější jsou květen a červen (5 až 7 hodin slunečního svitu denně)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chemeClr val="tx1"/>
                </a:solidFill>
              </a:rPr>
              <a:t> Vlivem téměř neustálého a často velmi silného větru je počasí velmi proměnlivé. </a:t>
            </a:r>
          </a:p>
        </p:txBody>
      </p:sp>
    </p:spTree>
    <p:extLst>
      <p:ext uri="{BB962C8B-B14F-4D97-AF65-F5344CB8AC3E}">
        <p14:creationId xmlns:p14="http://schemas.microsoft.com/office/powerpoint/2010/main" xmlns="" val="18679585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341"/>
            <a:ext cx="3131840" cy="1008113"/>
          </a:xfrm>
        </p:spPr>
        <p:txBody>
          <a:bodyPr>
            <a:normAutofit/>
          </a:bodyPr>
          <a:lstStyle/>
          <a:p>
            <a:r>
              <a:rPr lang="cs-CZ" sz="4400" dirty="0" smtClean="0"/>
              <a:t>Doprava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941" y="836712"/>
            <a:ext cx="9144000" cy="5616624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Irská veřejná doprava spadá do státní organizace CIÉ (národní dopravce Irské republiky)</a:t>
            </a:r>
          </a:p>
          <a:p>
            <a:pPr marL="397764" indent="-342900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Dělí se na tři části </a:t>
            </a:r>
          </a:p>
          <a:p>
            <a:pPr marL="854964" lvl="1" indent="-342900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Irská autobusová doprava (rozsáhlá síť autobusových linek mimo městu Dublin)</a:t>
            </a:r>
          </a:p>
          <a:p>
            <a:pPr marL="854964" lvl="1" indent="-342900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Dublinská autobusová doprava (městské autobusy v oblasti Dublinu a okolí)</a:t>
            </a:r>
          </a:p>
          <a:p>
            <a:pPr marL="854964" lvl="1" indent="-342900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Irské dráhy (Hlavní celostátní železniční síť)</a:t>
            </a:r>
          </a:p>
          <a:p>
            <a:pPr marL="342900" indent="-342900">
              <a:buFont typeface="Arial" pitchFamily="34" charset="0"/>
              <a:buChar char="•"/>
            </a:pPr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b="1" dirty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V Irsku je celkem 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1  947 km železnic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90 000 km silnic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36 letišť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množství přístavů </a:t>
            </a:r>
            <a:endParaRPr lang="cs-CZ" b="1" dirty="0">
              <a:solidFill>
                <a:schemeClr val="tx1"/>
              </a:solidFill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trajekty přepraví ročně více než 3,5 mil. pasažérů mezi Irskem a Velkou Británií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78950"/>
            <a:ext cx="4170040" cy="3127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497512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7620000" cy="1196752"/>
          </a:xfrm>
        </p:spPr>
        <p:txBody>
          <a:bodyPr>
            <a:normAutofit/>
          </a:bodyPr>
          <a:lstStyle/>
          <a:p>
            <a:r>
              <a:rPr lang="cs-CZ" sz="4400" dirty="0" smtClean="0"/>
              <a:t>Zemědělství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764704"/>
            <a:ext cx="5868144" cy="5040560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chemeClr val="tx1"/>
                </a:solidFill>
              </a:rPr>
              <a:t>v současnosti je nejméně rozšířeným odvětím irského hospodářství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zemědělství přispívá do Irské ekonomiky jen 5% HDP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zemědělské účely – využito přibližně </a:t>
            </a:r>
            <a:r>
              <a:rPr lang="cs-CZ" sz="2400" b="1" dirty="0" smtClean="0">
                <a:solidFill>
                  <a:schemeClr val="tx1"/>
                </a:solidFill>
              </a:rPr>
              <a:t>                 5 </a:t>
            </a:r>
            <a:r>
              <a:rPr lang="cs-CZ" sz="2400" b="1" dirty="0" smtClean="0">
                <a:solidFill>
                  <a:schemeClr val="tx1"/>
                </a:solidFill>
              </a:rPr>
              <a:t>mil. hektarů půdy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důležitý chov dobytka – mlékárenský průmysl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plodiny – ječmen, pšenice, cukrová řepa, brambory a houby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důležitý je i mořský rybolov (treska)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akvakultura – pěstování ryb v pobřežních farmách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0481" y="1988840"/>
            <a:ext cx="3115783" cy="4724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19551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64088" y="116633"/>
            <a:ext cx="3600400" cy="864096"/>
          </a:xfrm>
        </p:spPr>
        <p:txBody>
          <a:bodyPr>
            <a:normAutofit fontScale="90000"/>
          </a:bodyPr>
          <a:lstStyle/>
          <a:p>
            <a:r>
              <a:rPr lang="cs-CZ" sz="4400" dirty="0" smtClean="0"/>
              <a:t>Hospodářství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836712"/>
            <a:ext cx="842493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b="1" dirty="0"/>
              <a:t>49% - </a:t>
            </a:r>
            <a:r>
              <a:rPr lang="cs-CZ" sz="2800" b="1" dirty="0" smtClean="0"/>
              <a:t>služby  </a:t>
            </a:r>
            <a:endParaRPr lang="cs-CZ" sz="2800" b="1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/>
              <a:t>46% - </a:t>
            </a:r>
            <a:r>
              <a:rPr lang="cs-CZ" sz="2800" b="1" dirty="0" smtClean="0"/>
              <a:t>průmysl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/>
              <a:t>5% - zemědělství</a:t>
            </a:r>
            <a:endParaRPr lang="cs-CZ" sz="2800" b="1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/>
              <a:t>nepříliš významné nerostné bohatství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/>
              <a:t>těží se – olovo, zinek, měď, rašelina, stavební materiály, stříbro a zemní plyn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/>
              <a:t>rozvíjí se chemický, elektronický,  kovozpracující, nábytkářský a potravinářský průmysl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/>
              <a:t>vyrábějí se i dopravní prostředky a </a:t>
            </a:r>
            <a:r>
              <a:rPr lang="cs-CZ" sz="2800" b="1" dirty="0" smtClean="0"/>
              <a:t>počítače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/>
              <a:t>Keltský tygr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/>
              <a:t>Zastoupení Googlu, </a:t>
            </a:r>
            <a:r>
              <a:rPr lang="cs-CZ" sz="2800" b="1" dirty="0" err="1" smtClean="0"/>
              <a:t>Dellu</a:t>
            </a:r>
            <a:r>
              <a:rPr lang="cs-CZ" sz="2800" b="1" dirty="0" smtClean="0"/>
              <a:t>, Microsoftu, </a:t>
            </a:r>
            <a:r>
              <a:rPr lang="cs-CZ" sz="2800" b="1" dirty="0" err="1" smtClean="0"/>
              <a:t>Applu</a:t>
            </a:r>
            <a:endParaRPr lang="cs-CZ" sz="2800" b="1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800" b="1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/>
              <a:t>Nejdůležitější v zemědělství je tradiční chov ovcí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677804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80112" y="1341"/>
            <a:ext cx="3240360" cy="1102768"/>
          </a:xfrm>
        </p:spPr>
        <p:txBody>
          <a:bodyPr>
            <a:normAutofit fontScale="90000"/>
          </a:bodyPr>
          <a:lstStyle/>
          <a:p>
            <a:r>
              <a:rPr lang="cs-CZ" sz="4400" dirty="0" smtClean="0"/>
              <a:t>Známí herci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1268760"/>
            <a:ext cx="9144000" cy="5589240"/>
          </a:xfrm>
        </p:spPr>
        <p:txBody>
          <a:bodyPr>
            <a:normAutofit lnSpcReduction="10000"/>
          </a:bodyPr>
          <a:lstStyle/>
          <a:p>
            <a:r>
              <a:rPr lang="cs-CZ" sz="24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Colin</a:t>
            </a: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Farrell</a:t>
            </a:r>
            <a:endParaRPr lang="cs-CZ" sz="2400" b="1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endParaRPr lang="cs-CZ" sz="2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pPr algn="r"/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Jonathan </a:t>
            </a:r>
            <a:r>
              <a:rPr lang="cs-CZ" sz="2400" b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Rhys</a:t>
            </a:r>
            <a:r>
              <a:rPr lang="cs-CZ" sz="24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Meyers</a:t>
            </a: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				</a:t>
            </a:r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Pierce</a:t>
            </a:r>
            <a:r>
              <a:rPr lang="cs-CZ" sz="24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Brosnan</a:t>
            </a: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/>
          </a:p>
          <a:p>
            <a:pPr algn="r"/>
            <a:r>
              <a:rPr lang="cs-CZ" sz="24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Kenneth </a:t>
            </a:r>
            <a:r>
              <a:rPr lang="cs-CZ" sz="24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Branagh</a:t>
            </a: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endParaRPr lang="cs-CZ" sz="2400" b="1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88640"/>
            <a:ext cx="2304256" cy="29796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908720"/>
            <a:ext cx="2434688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4894"/>
          <a:stretch/>
        </p:blipFill>
        <p:spPr bwMode="auto">
          <a:xfrm>
            <a:off x="2062456" y="4293096"/>
            <a:ext cx="2101974" cy="239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8296" y="4293096"/>
            <a:ext cx="2286758" cy="2209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14329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2966864" cy="936105"/>
          </a:xfrm>
        </p:spPr>
        <p:txBody>
          <a:bodyPr>
            <a:normAutofit/>
          </a:bodyPr>
          <a:lstStyle/>
          <a:p>
            <a:r>
              <a:rPr lang="cs-CZ" sz="4000" dirty="0" smtClean="0"/>
              <a:t>Historie</a:t>
            </a:r>
            <a:endParaRPr lang="cs-CZ" sz="4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908720"/>
            <a:ext cx="9144000" cy="5949280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</a:rPr>
              <a:t>8.000 př. n. l. začíná první osidlování Irska po konci doby ledové </a:t>
            </a:r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4.000 </a:t>
            </a:r>
            <a:r>
              <a:rPr lang="cs-CZ" b="1" dirty="0">
                <a:solidFill>
                  <a:schemeClr val="tx1"/>
                </a:solidFill>
              </a:rPr>
              <a:t>př. n. l. počátky zemědělství </a:t>
            </a:r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</a:rPr>
              <a:t>1610 počátek kolonizace, při níž Angličané zabírají provincii Ulster a přivlastňují si zdejší půdu </a:t>
            </a:r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1649 </a:t>
            </a:r>
            <a:r>
              <a:rPr lang="cs-CZ" b="1" dirty="0">
                <a:solidFill>
                  <a:schemeClr val="tx1"/>
                </a:solidFill>
              </a:rPr>
              <a:t>Cromwell drancuje Irsko poté, co Irové v anglické občanské válce podpořili Karla I. </a:t>
            </a:r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</a:rPr>
              <a:t>1828 katolík Daniel </a:t>
            </a:r>
            <a:r>
              <a:rPr lang="cs-CZ" b="1" dirty="0" err="1">
                <a:solidFill>
                  <a:schemeClr val="tx1"/>
                </a:solidFill>
              </a:rPr>
              <a:t>O'Connell</a:t>
            </a:r>
            <a:r>
              <a:rPr lang="cs-CZ" b="1" dirty="0">
                <a:solidFill>
                  <a:schemeClr val="tx1"/>
                </a:solidFill>
              </a:rPr>
              <a:t> získává ve volbách parlamentní křeslo, což vede k přijetí nových zákonů, zaručujících (byť omezené) volební právo pro katolíky </a:t>
            </a:r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</a:rPr>
              <a:t>1919 - 22 </a:t>
            </a:r>
            <a:r>
              <a:rPr lang="cs-CZ" b="1" dirty="0" err="1">
                <a:solidFill>
                  <a:schemeClr val="tx1"/>
                </a:solidFill>
              </a:rPr>
              <a:t>anglo</a:t>
            </a:r>
            <a:r>
              <a:rPr lang="cs-CZ" b="1" dirty="0">
                <a:solidFill>
                  <a:schemeClr val="tx1"/>
                </a:solidFill>
              </a:rPr>
              <a:t>-irská válka vede k rozdělení země, v roce 1922 je založen svobodný irský stát </a:t>
            </a:r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1948 </a:t>
            </a:r>
            <a:r>
              <a:rPr lang="cs-CZ" b="1" dirty="0">
                <a:solidFill>
                  <a:schemeClr val="tx1"/>
                </a:solidFill>
              </a:rPr>
              <a:t>svobodný irský stát se stává republikou </a:t>
            </a:r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</a:rPr>
              <a:t>1972 - 30. ledna - britská policie při nepokojích zabila 13 civilistů (tzv. Krvavá neděle) </a:t>
            </a:r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</a:rPr>
              <a:t>1981 republikánští vězni v Severním Irsku zahajují hladovku a nakonec umírají hlady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</a:rPr>
              <a:t>1998 Velkopáteční dohoda, která předkládá postup k dosažení míru v Severním Irsku, získává podporu na severu ostrova i v Irské Republice </a:t>
            </a:r>
          </a:p>
        </p:txBody>
      </p:sp>
    </p:spTree>
    <p:extLst>
      <p:ext uri="{BB962C8B-B14F-4D97-AF65-F5344CB8AC3E}">
        <p14:creationId xmlns:p14="http://schemas.microsoft.com/office/powerpoint/2010/main" xmlns="" val="12839058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32656" y="1"/>
            <a:ext cx="6516216" cy="1124744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/>
              <a:t>  Zajímavosti</a:t>
            </a:r>
            <a:endParaRPr lang="cs-CZ" sz="4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1196752"/>
            <a:ext cx="9144000" cy="5661248"/>
          </a:xfrm>
        </p:spPr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</a:rPr>
              <a:t>kolébka počítačových her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</a:rPr>
              <a:t>vyrábí se tam Irská whisky (</a:t>
            </a:r>
            <a:r>
              <a:rPr lang="cs-CZ" sz="3200" b="1" dirty="0" err="1">
                <a:solidFill>
                  <a:schemeClr val="tx1"/>
                </a:solidFill>
              </a:rPr>
              <a:t>Tullamore</a:t>
            </a: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Dew</a:t>
            </a:r>
            <a:r>
              <a:rPr lang="cs-CZ" sz="3200" b="1" dirty="0" smtClean="0">
                <a:solidFill>
                  <a:schemeClr val="tx1"/>
                </a:solidFill>
              </a:rPr>
              <a:t>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</a:rPr>
              <a:t>nežijí tam hadi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</a:rPr>
              <a:t>v cizině žije více Irů (desítky milionů) než v samotné zemi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</a:rPr>
              <a:t>17. </a:t>
            </a:r>
            <a:r>
              <a:rPr lang="cs-CZ" sz="3200" b="1" dirty="0" smtClean="0">
                <a:solidFill>
                  <a:schemeClr val="tx1"/>
                </a:solidFill>
              </a:rPr>
              <a:t>března </a:t>
            </a:r>
            <a:r>
              <a:rPr lang="cs-CZ" sz="3200" b="1" dirty="0" smtClean="0">
                <a:solidFill>
                  <a:schemeClr val="tx1"/>
                </a:solidFill>
              </a:rPr>
              <a:t>– den svatého Patrika </a:t>
            </a:r>
            <a:r>
              <a:rPr lang="cs-CZ" sz="3200" b="1" dirty="0" smtClean="0">
                <a:solidFill>
                  <a:schemeClr val="tx1"/>
                </a:solidFill>
              </a:rPr>
              <a:t>(patron </a:t>
            </a:r>
            <a:r>
              <a:rPr lang="cs-CZ" sz="3200" b="1" dirty="0" smtClean="0">
                <a:solidFill>
                  <a:schemeClr val="tx1"/>
                </a:solidFill>
              </a:rPr>
              <a:t>Irska)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</a:rPr>
              <a:t>typický hudební nástroj – harfa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</a:rPr>
              <a:t>poslední zastávka Titaniku před potopením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</a:rPr>
              <a:t>na den svatého Patrika se pije zelené pivo 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4161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Irská </a:t>
            </a:r>
            <a:r>
              <a:rPr lang="cs-CZ" dirty="0"/>
              <a:t>vlajka: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cs.wikipedia.org/wiki/Soubor:Flag_of_Ireland.svg</a:t>
            </a:r>
            <a:endParaRPr lang="cs-CZ" dirty="0" smtClean="0"/>
          </a:p>
          <a:p>
            <a:r>
              <a:rPr lang="cs-CZ" dirty="0"/>
              <a:t>Znak Irska: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cs.wikipedia.org/wiki/Soubor:Coat_of_arms_of_Ireland.svg</a:t>
            </a:r>
            <a:endParaRPr lang="cs-CZ" dirty="0" smtClean="0"/>
          </a:p>
          <a:p>
            <a:r>
              <a:rPr lang="cs-CZ" dirty="0" smtClean="0"/>
              <a:t>Maják </a:t>
            </a:r>
            <a:r>
              <a:rPr lang="cs-CZ" dirty="0"/>
              <a:t>v Irsku: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commons.wikimedia.org/wiki/File:Majak_irsko.jpg</a:t>
            </a:r>
            <a:endParaRPr lang="cs-CZ" dirty="0" smtClean="0"/>
          </a:p>
          <a:p>
            <a:r>
              <a:rPr lang="cs-CZ" dirty="0"/>
              <a:t>Akvakultura: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cs.wikipedia.org/wiki/Soubor:Delta_Pride_Catfish_farm_harvest.jpg</a:t>
            </a:r>
            <a:endParaRPr lang="cs-CZ" dirty="0" smtClean="0"/>
          </a:p>
          <a:p>
            <a:r>
              <a:rPr lang="cs-CZ" dirty="0" err="1" smtClean="0"/>
              <a:t>Colin</a:t>
            </a:r>
            <a:r>
              <a:rPr lang="cs-CZ" dirty="0" smtClean="0"/>
              <a:t> </a:t>
            </a:r>
            <a:r>
              <a:rPr lang="cs-CZ" dirty="0" err="1" smtClean="0"/>
              <a:t>Farell</a:t>
            </a:r>
            <a:r>
              <a:rPr lang="cs-CZ" dirty="0"/>
              <a:t>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cs.wikipedia.org/wiki/Soubor:Colin_Farrell_2_by_David_Shankbone.jpg</a:t>
            </a:r>
            <a:endParaRPr lang="cs-CZ" dirty="0"/>
          </a:p>
          <a:p>
            <a:r>
              <a:rPr lang="cs-CZ" dirty="0" smtClean="0"/>
              <a:t>Jonathan </a:t>
            </a:r>
            <a:r>
              <a:rPr lang="cs-CZ" dirty="0" err="1" smtClean="0"/>
              <a:t>Rhys</a:t>
            </a:r>
            <a:r>
              <a:rPr lang="cs-CZ" dirty="0" smtClean="0"/>
              <a:t> </a:t>
            </a:r>
            <a:r>
              <a:rPr lang="cs-CZ" dirty="0" err="1" smtClean="0"/>
              <a:t>Meyers</a:t>
            </a:r>
            <a:r>
              <a:rPr lang="cs-CZ" dirty="0" smtClean="0"/>
              <a:t>: </a:t>
            </a:r>
            <a:r>
              <a:rPr lang="cs-CZ" dirty="0" smtClean="0">
                <a:hlinkClick r:id="rId7"/>
              </a:rPr>
              <a:t>http</a:t>
            </a:r>
            <a:r>
              <a:rPr lang="cs-CZ" dirty="0">
                <a:hlinkClick r:id="rId7"/>
              </a:rPr>
              <a:t>://</a:t>
            </a:r>
            <a:r>
              <a:rPr lang="cs-CZ" dirty="0" smtClean="0">
                <a:hlinkClick r:id="rId7"/>
              </a:rPr>
              <a:t>cs.wikipedia.org/wiki/Soubor:JonathanRhysMeyersApr06.jpg</a:t>
            </a:r>
            <a:endParaRPr lang="cs-CZ" dirty="0" smtClean="0"/>
          </a:p>
          <a:p>
            <a:r>
              <a:rPr lang="cs-CZ" dirty="0" err="1" smtClean="0"/>
              <a:t>Pierce</a:t>
            </a:r>
            <a:r>
              <a:rPr lang="cs-CZ" dirty="0" smtClean="0"/>
              <a:t> </a:t>
            </a:r>
            <a:r>
              <a:rPr lang="cs-CZ" dirty="0" err="1" smtClean="0"/>
              <a:t>Brosnan</a:t>
            </a:r>
            <a:r>
              <a:rPr lang="cs-CZ" dirty="0"/>
              <a:t>: </a:t>
            </a:r>
            <a:r>
              <a:rPr lang="cs-CZ" dirty="0">
                <a:hlinkClick r:id="rId8"/>
              </a:rPr>
              <a:t>http://cs.wikipedia.org/wiki/Soubor:PierceBrosnan(CannesPhotoCall).</a:t>
            </a:r>
            <a:r>
              <a:rPr lang="cs-CZ" dirty="0" smtClean="0">
                <a:hlinkClick r:id="rId8"/>
              </a:rPr>
              <a:t>jpg</a:t>
            </a:r>
            <a:endParaRPr lang="cs-CZ" dirty="0" smtClean="0"/>
          </a:p>
          <a:p>
            <a:r>
              <a:rPr lang="cs-CZ" dirty="0" smtClean="0"/>
              <a:t>Kenneth </a:t>
            </a:r>
            <a:r>
              <a:rPr lang="cs-CZ" dirty="0" err="1" smtClean="0"/>
              <a:t>Branagh</a:t>
            </a:r>
            <a:r>
              <a:rPr lang="cs-CZ" dirty="0"/>
              <a:t>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cs.wikipedia.org/wiki/Soubor:KennethBranaghJuly09.jpg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563349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749</TotalTime>
  <Words>686</Words>
  <Application>Microsoft Office PowerPoint</Application>
  <PresentationFormat>Předvádění na obrazovce (4:3)</PresentationFormat>
  <Paragraphs>116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Irsko</vt:lpstr>
      <vt:lpstr>Irsko</vt:lpstr>
      <vt:lpstr> </vt:lpstr>
      <vt:lpstr>Podnebí a Počasí</vt:lpstr>
      <vt:lpstr>Doprava</vt:lpstr>
      <vt:lpstr>Zemědělství</vt:lpstr>
      <vt:lpstr>Hospodářství</vt:lpstr>
      <vt:lpstr>Známí herci</vt:lpstr>
      <vt:lpstr>Historie</vt:lpstr>
      <vt:lpstr>  Zajímavosti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a okresní města</dc:title>
  <dc:creator>006</dc:creator>
  <cp:lastModifiedBy>Dum</cp:lastModifiedBy>
  <cp:revision>92</cp:revision>
  <dcterms:created xsi:type="dcterms:W3CDTF">2012-02-05T08:10:16Z</dcterms:created>
  <dcterms:modified xsi:type="dcterms:W3CDTF">2013-10-02T10:49:52Z</dcterms:modified>
</cp:coreProperties>
</file>