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375" r:id="rId3"/>
    <p:sldId id="377" r:id="rId4"/>
    <p:sldId id="378" r:id="rId5"/>
    <p:sldId id="379" r:id="rId6"/>
    <p:sldId id="380" r:id="rId7"/>
    <p:sldId id="381" r:id="rId8"/>
    <p:sldId id="382" r:id="rId9"/>
    <p:sldId id="383" r:id="rId10"/>
    <p:sldId id="3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2F18B-D578-4D29-8CE8-EED5DB38297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963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yril_and_Methodius.jpg" TargetMode="External"/><Relationship Id="rId3" Type="http://schemas.openxmlformats.org/officeDocument/2006/relationships/hyperlink" Target="http://cs.wikipedia.org/wiki/Soubor:Coat_of_arms_of_Bulgaria.svg" TargetMode="External"/><Relationship Id="rId7" Type="http://schemas.openxmlformats.org/officeDocument/2006/relationships/hyperlink" Target="http://commons.wikimedia.org/wiki/File:Garzweiler_Tagebau_2008_-_2.jpg" TargetMode="External"/><Relationship Id="rId2" Type="http://schemas.openxmlformats.org/officeDocument/2006/relationships/hyperlink" Target="http://cs.wikipedia.org/wiki/Soubor:Flag_of_Bulgar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ilcape.jpg" TargetMode="External"/><Relationship Id="rId5" Type="http://schemas.openxmlformats.org/officeDocument/2006/relationships/hyperlink" Target="http://cs.wikipedia.org/wiki/Soubor:Water_buffalo_bathing.jpg" TargetMode="External"/><Relationship Id="rId10" Type="http://schemas.openxmlformats.org/officeDocument/2006/relationships/hyperlink" Target="http://cs.wikipedia.org/wiki/Soubor:Simeon_II_of_Bulgaria.jpg" TargetMode="External"/><Relationship Id="rId4" Type="http://schemas.openxmlformats.org/officeDocument/2006/relationships/hyperlink" Target="http://cs.wikipedia.org/wiki/Bulharsko" TargetMode="External"/><Relationship Id="rId9" Type="http://schemas.openxmlformats.org/officeDocument/2006/relationships/hyperlink" Target="http://cs.wikipedia.org/wiki/Soubor:Vasil_Levsk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Bulharsko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6538639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VY_32_INOVACE_12_Z8_Bulharsko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Bulharsko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smtClean="0"/>
              <a:t>Bulharsko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10" name="Picture 2" descr="Soubor:Flag of Bulgar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3168352" cy="19010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751" y="2111253"/>
            <a:ext cx="3197721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8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160338"/>
            <a:ext cx="7305763" cy="96440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Obecné informace</a:t>
            </a:r>
            <a:endParaRPr lang="cs-CZ" sz="6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596336" cy="5184576"/>
          </a:xfrm>
        </p:spPr>
        <p:txBody>
          <a:bodyPr>
            <a:noAutofit/>
          </a:bodyPr>
          <a:lstStyle/>
          <a:p>
            <a:pPr algn="l"/>
            <a:r>
              <a:rPr lang="cs-CZ" sz="2400" i="1" dirty="0" smtClean="0"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Hlavní město-Sofia</a:t>
            </a:r>
            <a:r>
              <a:rPr lang="cs-CZ" sz="2400" i="1" dirty="0">
                <a:solidFill>
                  <a:schemeClr val="tx1"/>
                </a:solidFill>
              </a:rPr>
              <a:t>(1 116 000 obyv.)</a:t>
            </a:r>
            <a:endParaRPr lang="cs-CZ" sz="2400" i="1" dirty="0" smtClean="0"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Počet obyvatel-</a:t>
            </a:r>
            <a:r>
              <a:rPr lang="cs-CZ" sz="2400" i="1" dirty="0" smtClean="0">
                <a:solidFill>
                  <a:schemeClr val="tx1"/>
                </a:solidFill>
              </a:rPr>
              <a:t>7 204 687(2009)</a:t>
            </a:r>
          </a:p>
          <a:p>
            <a:pPr algn="l"/>
            <a:r>
              <a:rPr lang="cs-CZ" sz="2400" i="1" dirty="0" smtClean="0"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Počet obyvatel-</a:t>
            </a:r>
            <a:r>
              <a:rPr lang="cs-CZ" sz="2400" i="1" dirty="0">
                <a:solidFill>
                  <a:schemeClr val="tx1"/>
                </a:solidFill>
              </a:rPr>
              <a:t>7 517 </a:t>
            </a:r>
            <a:r>
              <a:rPr lang="cs-CZ" sz="2400" i="1" dirty="0" smtClean="0">
                <a:solidFill>
                  <a:schemeClr val="tx1"/>
                </a:solidFill>
              </a:rPr>
              <a:t>973</a:t>
            </a:r>
          </a:p>
          <a:p>
            <a:pPr algn="l"/>
            <a:r>
              <a:rPr lang="cs-CZ" sz="2400" i="1" dirty="0" smtClean="0">
                <a:solidFill>
                  <a:schemeClr val="tx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Rozloha-</a:t>
            </a:r>
            <a:r>
              <a:rPr lang="cs-CZ" sz="2400" i="1" dirty="0" smtClean="0">
                <a:solidFill>
                  <a:schemeClr val="tx1"/>
                </a:solidFill>
              </a:rPr>
              <a:t>110 910 na </a:t>
            </a:r>
            <a:r>
              <a:rPr lang="cs-CZ" sz="2400" i="1" dirty="0">
                <a:solidFill>
                  <a:schemeClr val="tx1"/>
                </a:solidFill>
              </a:rPr>
              <a:t>(km</a:t>
            </a:r>
            <a:r>
              <a:rPr lang="cs-CZ" sz="2400" i="1" baseline="30000" dirty="0">
                <a:solidFill>
                  <a:schemeClr val="tx1"/>
                </a:solidFill>
              </a:rPr>
              <a:t>2</a:t>
            </a:r>
            <a:r>
              <a:rPr lang="cs-CZ" sz="2400" i="1" dirty="0" smtClean="0">
                <a:solidFill>
                  <a:schemeClr val="tx1"/>
                </a:solidFill>
              </a:rPr>
              <a:t>)</a:t>
            </a:r>
            <a:endParaRPr lang="cs-CZ" sz="2400" i="1" dirty="0" smtClean="0">
              <a:solidFill>
                <a:schemeClr val="tx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Jazyk-bulharština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Měna-</a:t>
            </a:r>
            <a:r>
              <a:rPr lang="cs-CZ" sz="2400" b="1" dirty="0">
                <a:solidFill>
                  <a:schemeClr val="tx1"/>
                </a:solidFill>
              </a:rPr>
              <a:t> </a:t>
            </a:r>
            <a:r>
              <a:rPr lang="cs-CZ" sz="2400" i="1" dirty="0">
                <a:solidFill>
                  <a:schemeClr val="tx1"/>
                </a:solidFill>
              </a:rPr>
              <a:t>lev (</a:t>
            </a:r>
            <a:r>
              <a:rPr lang="cs-CZ" sz="2400" i="1" dirty="0" smtClean="0">
                <a:solidFill>
                  <a:schemeClr val="tx1"/>
                </a:solidFill>
              </a:rPr>
              <a:t>BGN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Povrch-43 </a:t>
            </a:r>
            <a:r>
              <a:rPr lang="cs-CZ" sz="2400" i="1" dirty="0">
                <a:solidFill>
                  <a:schemeClr val="tx1"/>
                </a:solidFill>
              </a:rPr>
              <a:t>% orná půda, 13 % pastviny, 38 % lesy, 5 </a:t>
            </a:r>
            <a:r>
              <a:rPr lang="cs-CZ" sz="2400" i="1" dirty="0" smtClean="0">
                <a:solidFill>
                  <a:schemeClr val="tx1"/>
                </a:solidFill>
              </a:rPr>
              <a:t>% ostatní</a:t>
            </a:r>
            <a:endParaRPr lang="cs-CZ" sz="2400" i="1" dirty="0">
              <a:solidFill>
                <a:schemeClr val="tx1"/>
              </a:solidFill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Řeka-nejdelší </a:t>
            </a:r>
            <a:r>
              <a:rPr lang="cs-CZ" sz="2400" i="1" dirty="0">
                <a:solidFill>
                  <a:schemeClr val="tx1"/>
                </a:solidFill>
              </a:rPr>
              <a:t>řeka - Dunaj (2 850 km)</a:t>
            </a:r>
            <a:endParaRPr lang="cs-CZ" sz="2400" i="1" dirty="0" smtClean="0">
              <a:solidFill>
                <a:schemeClr val="tx1"/>
              </a:solidFill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Státní </a:t>
            </a:r>
            <a:r>
              <a:rPr lang="cs-CZ" sz="2400" i="1" dirty="0">
                <a:solidFill>
                  <a:schemeClr val="tx1"/>
                </a:solidFill>
              </a:rPr>
              <a:t>zřízení: republika</a:t>
            </a: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Datum </a:t>
            </a:r>
            <a:r>
              <a:rPr lang="cs-CZ" sz="2400" i="1" dirty="0">
                <a:solidFill>
                  <a:schemeClr val="tx1"/>
                </a:solidFill>
              </a:rPr>
              <a:t>vzniku: 1908</a:t>
            </a:r>
            <a:r>
              <a:rPr lang="cs-CZ" sz="2400" i="1" dirty="0" smtClean="0">
                <a:solidFill>
                  <a:schemeClr val="tx1"/>
                </a:solidFill>
              </a:rPr>
              <a:t>                  </a:t>
            </a:r>
            <a:endParaRPr lang="cs-CZ" sz="2400" i="1" dirty="0">
              <a:solidFill>
                <a:schemeClr val="tx1"/>
              </a:solidFill>
            </a:endParaRP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Národnostní </a:t>
            </a:r>
            <a:r>
              <a:rPr lang="cs-CZ" sz="2400" i="1" dirty="0">
                <a:solidFill>
                  <a:schemeClr val="tx1"/>
                </a:solidFill>
              </a:rPr>
              <a:t>složení: Bulhaři 85 %, Turci 9 %, </a:t>
            </a:r>
            <a:r>
              <a:rPr lang="cs-CZ" sz="2400" i="1" dirty="0" smtClean="0">
                <a:solidFill>
                  <a:schemeClr val="tx1"/>
                </a:solidFill>
              </a:rPr>
              <a:t>Romové3%</a:t>
            </a:r>
          </a:p>
        </p:txBody>
      </p:sp>
      <p:sp>
        <p:nvSpPr>
          <p:cNvPr id="6" name="AutoShape 2" descr="data:image/jpeg;base64,/9j/4AAQSkZJRgABAQAAAQABAAD/2wCEAAkGBhQSEBUTEhQWFRUWGRgZFxgWGB8dHxgYHRkbGxsbHx8dGyYhGh8kHxsbHzshJSopLiwsGyAxNTAqNScrLCsBCQoKDgwOGg8PGiwkHiQ1LzIvKS0sLCwzNCw1LzAsLC0sNSwtLC81LC8wLSwtLC8qLyopLC8sLCowLC8sLDApL//AABEIAJMAsAMBIgACEQEDEQH/xAAbAAACAwEBAQAAAAAAAAAAAAAABQMEBgEHAv/EAEAQAAIBAgQEBAMHAQYEBwAAAAECEQMhAAQSMQUiQVEGE2FxMoGRBxRCUmKhsSMzktHh8PEWcoKyFRclNENTwf/EABoBAAIDAQEAAAAAAAAAAAAAAAAEAwUGAgH/xAAzEQABBAAEAwYGAgEFAAAAAAABAAIDEQQSITFBUWEFE3GRofAiMoGxweEj0RQGFWKi8f/aAAwDAQACEQMRAD8A9xwYMGBCMGDBgQjBgwYEIwYMGBCMGIa+aCwN2OyyJP1xns14gYsUUwwAJgGE5irBzOwtzSOpxw+RrBbivQ0nZNuO5h0pShAuAx6gG1pO8wPnjvA8w70gzkG50kHcesE33/yxjcyteqUGpmOqROxYCLjvcGR6mLwvcslelrAdl5rgGwYg7DpJBMnc3i163/Lb3neWcu1dd72qq436KbuzWWtffvZeg4MZjK+IGDhGksQSJBh+cKoQ9t+aTuDfGhoZtWkbMN1kSPocWLJGyC2lQlpG6mwYMGJF4jBgwYEIwYMGBCMGDBgQjBgwYEIwYMGBCMGPmpUCgsTAAknsBhOnimmahWDogaWgyWlgwKxYCBBkzzC0XikmjjrO4C+ZpdBpdsE6xycLuM8T8ujqUiXsrEwBI+L1/wBbYyOSz5pV1dgXJNrz+HTIY7wsDV2UTe2E8T2hFh5Gxu3PoOakZC54JCseOOL1MsKkBXVjTIDC4kQCCD+Zdon1GEXh7j1apRrkAKQtwqT5gh4Amb2ItJvjU+Ks4TQSvTWWCtyt0OkPzbGQFP8Ae9cZLwpnKzK1I6VVKYKEDYsSVMnfr9MUvaUssb3lp2qjfA8PuP8AxWmGZG7D6tF87/C5wTi2aqVIdGCh41DlNLd42k/Fub367Y5xri2bp1YRHK641HmNXZ42kfCbj19sU+C8SrfeENSoFWoztUsqiUGiCf8ApGOca4pW+8MadRSqOvl/CQC6lbH0k+04S/l76tKq6s1tXnWnh1T2RneXTfWt/wC/7TLxHx6tTpUJhiUtqT+zEJIPreLwbYf+BuLVcwtOdCqpqEhVu0cpJJP5m2ifU4zfiniNQAU1ZWRqepzG5VgTBXabfXGw8K5s+S1Z152VYRepgvC7mTqAPt6Ye7NlmkewuO92b4Dh9vZSOJZG3Dimi73tagVlmJE9pvtP8Xx948+z/EDVrl40xE81oIEHVAsR17M0Ccazw9n/ADKcEglIWb8wgQ0G973uDBxcYbtGLESmNu/DqFWPhcxuYprgwjr+K6asAAWW+toNhEggRzT8oF8OKFcOoZTIO2HY545CQxwNcioi1w3CkwYMGJVyjBgwYEIwYMKPEnEjSprBILE7TMAEnYGLwJ6TiKaURML3bBdNbmNBN8R5jMBFLNYDCHM8OqUV8wVSYifitJieZmB9oxDxbONUpqQ66ovT7MCRr2NtzB7dThKTHGNr8zKcBdEjUbb3w48VK2KyKOi5xTxOxBVEXrqUmWIg8ukQAW236+shC3D6gVYZmNpMxF94JJnmZo26dsW8pUGqIIkcvqovq9ySd+4xFxHiy0Qajh3pjSIp2JJLjc+oE4x78XPi5WteR0vbXwVmyFrB8ITXiL+fS1ECkaJGrmhQh/FqMQo0m0dB6YT8d4AaVJ2NUKjJPmLB0g/EQNQ1FpVdQ6N6xj4DZytQq0KWUKGrZ3q1gSqXgRAI6/Obduce4ev3anlGqECiE8xoIVtGuVn8IJZbn8vWIxp3wxBolxXzCrOosjgBp9Um4OY2oyNTtodOZ/pZirxPOCmv9XzqW4qBSzqoBGxh433t7YkqZ8V6D1QDTWjpBaQPMZoAUQszYt6D5YqZjxM+vTQhaYJCLBMibGGuJgWgb4qVOP1js+m5J0KAZO5mJk95xBIRI8SPbqOv5r3z4qzZ2ZI+IsaA29rO30/F10GycZ7jNT7rS1gqan4A9RXCpADE/qJ+cY7w/jNRsvVVQZpqCF11Gd1LQxVpmVkGOx9MRcM8QVD5aIhUJ8ThtRLEaQSap0ie0mTt2xYz/FK6ahUpNUBVQzNywy6jP9L8O9jF5v3rTQdWQeGb6X5dei6Mdfwluvj6cunNV6PEgmW81lNTWzIS0MababAhlJuDImx0kbjAMxnDTYGoaVG7FipV2W1tI5yPTaPS+KfDeIZpp0Nq0gamqaYUdCXa4+vfFl+M1qdQfeNLI4WYMqac7jQeYb2v1tiwikZHIXMADuV/q/e/FRu7Oe1giNOrrr5fjY8lq/DXAFrUaRSrqRVMO4ExOxUNaDI+I2N9xh3wsjL0jVTRU8xtKFSsECZbUFki236R3wl8NU6S0qlFGOjMCpoZVJCeYETTJ3gwe+4IEY+Fo53LZZcq+WFUISKVSnVCkzPQiTue1t++Go44nAy4YU43rqaPIjX30Vc1rnNqQjQjTQWOY26aL6/8Pdi+ost2KwQV6gCAAQItE7Wmb4bcH8RPTVabgEQIk6Wn8QMAhmuDuLk4WZDiwqyyo9MKzK61DMFV5r+ht33tifNvzAaSxG47qbH36GB1AxmBip8JM4NIvjW3qnHRNcKcFtcpm1qIGXb13B6g4mxlOC5s0wzFxZSQn/2dFMkWtEx/AxZy2QqVwXaqRcgfF07AMAB9ca2HHmRjKbbnC6BHDjv5DdVjospOugWiwYS+HuIFy9Mkto2Jm4lgYJ+IWBm/xDDrD8MolYHjionNymkYxOYzgquTUvcxquFEgQB0gkKe5xtsZHi/DDTryBKOZX/mmyfNmLfXtio7bjkfAMl0DqAmMK5ofqrNLMn7vVQmQNGmf1H4f2n54XZozTVSNUzIUHUJY2J20kfyfnezdAqFoKQXJ1Mems2UeygT8h3jFbi9MqwRhAHKmkEeYoHKCSSDA32Nj0xXTiRkBzalrQ0nU6n4j5CtT5qdlF2nE3+Esp1fLLt+ESW0gQx9DA2Nt7nttiYoWWNJg3K8hF79Zm+I6lYg7A6Rv0XpCLHMRtuDce2I0pwP7Nz1k0kue5v/ABHyxna4pxWKFVqJLKWXV8QGnmvvIF2ud/XHMzkFr+ZqZwQksv511Q2rrYNII/V2jEFZQyyoUgMs6QVuCLOu6xvO9p2xLUYaXktARrAybi0NN0JG19vo9hpnGRrZCSNdCdBYq9eOtqJ7QAS3dYbgOSRsyKVYNIYgFT+NTsbxpkE+sRcHDjxRwqCtSjSVlRpqKlvyiNAGx0i4vjN8TeMxVgkf1H2MfjPbDng3Cl8kOG1TusBlTuStxMbyVN9iYw9PbS2XNXCuHorfEAtInuzppry1Vfg+fqoW8kpTDVB8eiRN4JYg6dhYew3xsM3WVmUrBJ1XBBJXbVAMtse4jUOuKdOkUSVUGIjQCRcwSAkBd5hWPrG+Pti6NJU81tOkrqP6SarDXYEAxtv0NdM9srswFfnxVe+QvNrOpQWpSqU00qv3ijJQkrpcaRGq9jJg7YueI+A06VCQzTTHLIW8kCDCgknvNjE74pBmfM1qTBg1amQA6Kh1jmSy2klSJ9ZxWr8cNYUEqbKyGoT+KGiT/wBMfMTh0MeXgg6DU+X6IT7WPcQ5p219P1S3GR4WuXpUbsSQwjpymJXrMyfQHpbEtau9aNZdgsjSdJAO0ksI1W6bA4j8wAC5iXBDGDOozBnlTrsOm+IqShVJIABYkagWEn8i7tO873tbCuJmdnIYaGg040OPVVTG2Ld1U9NTGxK7xKAdzOmPfENWt5gViCFkTMFVYXkmLiYHToZGCpT1b06nvopyD0jrbvj7p1jqva3xeoIEOosN95G3TCPXipFbyrQHEabMYIkk/FCntY7xhi2YP3ZEGxqMre0M372+WKXCQfMhFGq0qwJVFNiRcCCJ/iBfFzLZaHfLsYk8p3hlHKfWVifb1xocLndA2tMwcwHUanVvnRFjmk5KDj0o/wBpYMytI6qYCsLyoiYJEGNxMAj9QxusZHh3CzUr3EBGDNB/ECeX1nSD+/UY12LHsSGWOJ3eXqdAem/voocU5pcKRhZxniiUtCsustLAHppK32OxI6YZ4qZrhaVG1NMxFiR1np1vi3nEhjIiIDuFpZlX8WyU8IPm5hqh6DVvMauVb9bK2KfF8uoquKcoxMtKjrclTN5v0N5xZp1GytUyCQ1h+oAkrBNiRJEfPEnEOOU3AGgFjZTUC2PoDMn2xn3mJ2GdFO4NeCSbF62dQNL02TgzB4cwWEjQqZb8FOQtpuBdh1Pa3r3xMubWJuPdWH1kW+eI8zllOkvJCmQN5ad/Uzixw51qSzvoS2nTzFt5uAQBt336YzMWHOIdTPMmh9U+5+QaqvVoh+dGhhsyncdj3H8dMUczCK76HsNbcomwJqc0iBpVRsQZxqjlsoVhaiK/5tY1T01SZPscZjxHkA9J0fVIkEKNQkdYj/q6ExEjFk/Auwb2F5DmnSwdifdjgoWytlsbLKeE8stauWdWL8zagRpDMeoi5PMYNj2th3xKpRyg85Keo1GExspudphdjHWR7xi8jSdqgWnOszENp2nrIvjaeHvCa0wWrhXcmdO4X36Md7n/ABnrGZGPzPdpXyjj+lc4mNrXZs2hrTovn/jKnUdKalxqI5oA+REzf9PWPbDHjPD/ADaFRC40FZBc/CwMgzsVNt9vXC3jvihKLGilMypExCgHewi/fD/J1lqUliIZFOmZhWG3tuPkcVsgMYbI1tDxv6pR7C2nAEA7LCcL4JVpV1qVR5aU2DM7ERbsZ5idsJKrSSRYEmPQHD7K+CqzOytCKsgMb6u0AGb/ACwtzvB3pDnZA0geWHBe/dRt/mMXcUrHP+YE6beyreOWPNbnCzQoBbnIVPMp06hVpYarAdZiG1GFD67dLHacMKVAJzuZb8zHYdhOw/n+F/hvh4p0lC65J2YaZYmLjodgZmI9Ixq6dHKgaXdGf803nroPp2W/fCgwRxcr8pDWt0sncj3r0WbfI2LbX+ko+9DpJ9lP8xGIWqrAqgcrQGtuDYEje0x7E4ucQ0INVJ9Y/Ergggeh0ifn9cVMtRQlnW2v4ha5jf6Hcb4rZsMcO6n69QbBUjX5xorXDsuhdEqS41DSAoPqJMzA7xsBJwz4+hSrTqLv/wDqmRsOqlh8hiLh/G0SVZQXHxMmmT1GoWM/745mMw2aqBUEBfnpmJYxYGNh1v8ALSRmFuE7qFwc8kEUKN2CCRrtxOyScHGTM4UFe4PxkVWKaNBgtab3AJuq3uO+G2KeW4TTptqUGYI+ImZi5k723xcxocO2VsYExBdzHsJN5aT8OyMGDFLi2f8AJp6gJJIAHqfTrG/+GJHvbG0vdsFyASaCtugIggEdjjP8aRVqKqqFhdRgASSYG3YBv72Kj5+pUOpmI9BKgfIMfrOKVXiCKpdiwHVmVo7fERHSAZjGWx/arcTE+GBrj1rh+0/DhzG4OeQvrNFtSBFLsS0Ksb6G7kWwOzUdKVKbpYBSYOq3oYm3w7+kYj4b4gy61lepWRQkixnnYGBabBZJbaYE74ace45TrUlFCorjzdLFTI1KrMAe4LAe4uMLw9lMOCM0th2pH48167FjvsjSCqVRNQkG/wCE/wCtx6YquoNMkMBOkhS0DmgRIm4kcsXBtsZtPTIplVNwsA/KB88Osj4epFdRJfUsDoIiBA7gdySMKdl4V+IcQ2qG9+h9+HFT4iQMAvdeHVlPmMG1TqIMnU06jMm2pvXqffGjf77l2TQfMDSF0rIIB2aBY9bm0m++LHiHgOZy9apmFXSkjUTEFhBMejFQRcEzGPqn44p2Gh4IYOOskrpN2mNM/UYscS2Ugfx3zvmrT/KExa1gDqG25/vyTjiPCxVoE1Up+cUjVBOliO4vAPvjI8N4lWGmjSZA1NmhiwgqSAVE2KzzddpERhc/EHFQslR7agp1GdJJgSbxH+pxzhue8qorALuLldRUTBIEi4E++2IoMIWNLXEHkOF6+iaGFeyM3rxA6rbcG4hmRUqjNCFRJkLax3BA5pE/TGU47xp61U3by1YlFjSR9B8W9zfDjiHjgaafkBgQTqDiQRBAFjJ3BttGOcI4Vmc3WTMMutFaYWLGSQvpzQTJJAjvjnC4d4cZTHrwA5j+0q2RkLi6Wga0F0fGt9Tx0WkydEaFBIHNBUMW26FjEmSel4JO4GLWV+EOd2AJPYETHsMPqnhymFBnSyrdrQepJBtcyZEHe+EdGlyBTcXFxEr0t0tFsLdqYSTDkF9UeXPiffQKqw8gfsvvLa6jRTRm7nYD5n/fEOWoMhZXUqV0reLgKL2PXFzhPiGll0K16gUFgFJ6kkqdunKGJ2GrFLiXinLVX1UqqkmUhgRdeYNt8JBI1HaPfDLuy2HA99FZd+9fJQ/5gE/dvICacIANXSwBDKbETzC439C2NGiACAAB2GMXQzAqLrUMVH4lViBG/MoIt3BxOucemdSliQdpLA+4LD+cTdn9qDCRNhnYRyPT2eCJoO8cXMIWvwYX8G4kayEsIZTB6dAZiTH1O2GGNXHI2VgezYqvc0tNFeY+KvGGcy+eaCVpqYRGXlcaZnux32NoxUT7RzVRaeZUaVg60ElnkwNJIAt8p7i2NZ9onDqFWigqVUo1JIpM5I3jULbCwuRAtjyXIZBqr6Ke/RjMEdCSRsbfUDHsvd92e8+Xj4KimfiYMRUTrs6DdeqimFJC/DYqYAlWAYEgWmDirx7MpV4emXBZWVKZc6TC+WBqBmC0Qfhnb2nP1uPtllWnXK+YuiQsklQQAJsFOgfqmOmPilxU5zzaNFVKsNTa2I0gjSy2km5mRa5Ed8tAJsK+SaJo7tx+Y7AXv6rRyTQTtELz8VfLx1GyR8U8PVqCioysabEgOsx8RW/5TbY4g4Pxc0GkoXRiNSklT6EEDUrCbNfc9CcM+IeGWVVIrIdRCornSSxn4ZMQYYzI/cT9Vvs/zaKxNEHTB0qwLNIm17kdrek41TZI5GXYIPksi/DTwy5o2OBH1Tmj4nplkPmqATBFSVYCL2+A7DZrGTESBoctxE7UqhEgkQVII6mLxuO2MZ4G4T52tzRJCkCVF1edjBkEbgxHUmwxP42yNWnUVmdAyoDy1AHuxHw76oPSQYPtjNydn3iS3ChzNPmB05/XkddOS07MbIzC95iACeXHlx8+XVR8Y415iVk8w7JKHUQ0HVqQsV1Ahl/CSYBBgXyBgn1JFxE9ox9Br7ke4H+GOqs6jq2ixUy3taD+3vjRwwNiiEe46rLz42Sefvo/hI2INdVaynCKtRNaLqHoROwOxIJ36TjtXg9VafmMmleWNREnVtbf6xjZ+APFVGihy2YACs2pXI5ZIAhu22+3eIxY8d+K6DUTlcuFaSCzJGkQZgRZjYXFsInAfyXfw8q/N/hbBv8AqeX/AA8xIz1v18F5qsTvexkx22HbGv8AD/FAlKmpf4nY6ACTcEXiYAKgzpmDII03yjrABnckaQpkepEQB6yfljhqXsSSOwH+GHpYGyRGLYHksfFjZYsR38nxOPM2vXK/EDAV3ZrTE2IEf3t7C5PrhDnvE9Om5/qBj+FUuYEi94HNPvbthX4JylSrWlXTUyMvO41wCDAHxAmLWiL4l8fcKNEI3khdUi5WWa0QAxJ6yYPTGbZ2aRiQ3E5nivmvTn4jkNdVqHY58uFMmHAa7lXr+eizfFeKPXcsVgCyqD03+pN5tPoIGL/AvC1XMguOSkp5nY7QYMLPM3p+98X8r9m2cqIr+Wiar6WYBgItIixP+8Yi4f4VRgxauhamSrrSAcqRvJLAaYIMgmbjoY0rnxwsskBoWZjws80uaRhcT1pegeFczSy2X8gszaSzTp3JJkAAmO198VQg0KrdAJsDAUSxv6A4zVfipyZWjV0xGsEFmLEAyDNwWcTqmFnYxgp8d+9K9Kjao+uzggqvKPiEySpa0CI3OMpihPi3MlkAMTTeYcW2FrYpoIAYmGn1WXrWyhqfaE9MOmWUIjwdTKNauAoIEcpsDcD1ww8H+Is7mM8rFnemTFUaYRV0mPRTPrJ9cYviPDWo1NDn3cTETcqbbX27Rj1f7Osrl6dF1o1RVqAjzXAIJ30jmuQLwet8aqHu+7HdfLwWcidiJsRUziK3G3p70UvjPwWc61NlqaCsgyCeUmZEHcfv8sYrOcPrcKV9S06i1WKodR1HTPMRG0ESJsTvfHr2FHiPwxSzqKtQspUkqyxIncXBBBgfQY5mhZMzu5BYVjJAWuM0OknP0+y8LzOaaq2p21tYW7DYWMDHKNZlMqSpA6GIG2+/THq2X+ynLhiXeo4kFRIEDsSBze4jHnfimmoztZURUXWVCpBHLa0d426EkYmDWZcgGnJUGIw00X8sjviJ+vio6udr5simf6mqFVVUAmL2HQ+tvpjReDPHxoj7tnCQPhSq0ynTS/p0DdPbatwChV4dVpZzM0SaDgjUN01RzEdCR0PSesYe+JalNc2md+608xlWpEO6XJ1GC5G0j4drarkEiFu5jY3LGAB0HvzV9gRPlzTkuJ2128PyPDiE64nwEmp97yjijmD1F6dcfrA7/nHfrvjE8cyJr5l/PYZXMPp/p1pCOQACadX4dMCYPtfGj4dQqUUFfhjjNZWZOXZuen1IRjcd9J/exwyyXGMpnl8l4LTz0cwIdT1gHrueXrgBew8/fvZMzRRzsyv1HD9H8H9rzrMeCs5Tu1JgvMS2tdIUdS2qFHWTGIeE5fLodeZbUBtTpGS59XB0qvqCSfTHog8IPS/9nmatAHalU/q0/aGuvW19jjNV/A1cVNTZejWE7UK3lEnfZwdPssfLErZ2lVUnZQYbi3/5fr8lLqPDH4jXjL5enSQb6AQqju7fiP8APQb47neCVeHVga9JKyGwLLKN7dVb3v7jG24f4iq5dBTHCq6KNhSKuPeQbn1xJm/Fj1UKNwvNurWKuigH3lv3x3nC7/20VmLvj56fbkvOeL08tU/qZc+UetGofhPdH2K+jQR/BlvB+bqjVTpM6kBgwdSpB7Nq0n5G3XD3/guqzlkyK0hvGYzGsX2EU11/ItjS0fCVSuVTOZp3SBFGgPKpxAgGLkR0ttjkygaLhnZecky/9f3p5H6LEcM4W9LMoKDDM10bVopElEjYvU2A7ge3XG94V4a01fvOccV8zAbUf7OktzCdBH5jG1u+JM1xPK5BFpKFRp5aNFZdz0sCSb9W3k4V57LVK1PzeIN90yYiMuG56kbeYR/2L+1ziElzz79+as4oY4GlrNuP7P4HlxSPxr9oLVQcrlHJTZ6o3f8ASvp69fbfODNZnKEU5akVEFGAMagDcEXOx7/xja+H3pVc798XK06OUp0yqO/L8BEOBtadM+1yRZT4gpVeKV6mYylE+VSXSX61CJ+ERcgdB0idwMe91G8ZZACORF/f7qDHCYtzQkgjXQmz48ug+5KyFSoSZJJJG5MyNuuPqhXNNtSMUYSLfuJNsNPCqgZ6iHVSPMClam17GZ2NyAD1gH09IzP2X5RmBXzEGolgGmR2v8Mdx/mGC1tZSNOSocPhZZh3rHfED9fFZPhvC63FVSfKprSYBwJ1QwHMOkQpAHcemNv4R8FrkTUbzDULwBy6YUX7mST19MMeAeHKWTQrSB5jLMxknt0AgdgMNMRRRMhbkjFDktBHCSRLLq/n6fZGDBgxImkYzq+BMqMz940tq1a9Orl1zOqIne8TE9MaLBgXD42vrMLpRZnLLUQo6hlYQVIkEYxieDa2TrrUyTl6Bb+pl3P4TZtJNja8GNgJO+Nxgx4QpAeCw/E/AzU38/I1fu9ZjdB/ZtJ2iLACTeQewwq4vxVbJxjJQRYZil/IYGR3ifkMegcU4PSzChaqkgGRDMpBiLFSCLYxmd+zN6TGpkcwyN+SrzA7mNUe24Pvjkitl7V68fL+x5j6hJ+E8bMEZfiOiC0Uc+uyg8vOdiR7ETGHWV8WZoEDyMtXI2+7ZpP+1iSdumFNTiyGsKPGMogqGwrARPqSu49Rt2w6/wDLnJ1LGmqMRqAV3YEWupLwRcX02kW78Zc2qM1Gi2j4/YbV4E+KsU/Frggnh2cH/LTDdSbEH1/YYKni4mf/AE/PX3/ox2O5Pp++KeQ4NV4dmqIpVHbL1X8t6TmQsglWUwBEiLARImZnHeJcNq8Rzdam1R0y9BhTFNDGttKszMdo5gLg9YFiR53QqqRmG9n0v39fXRczHjKsSQuUp0pETmcyiQBG6Tq6YT8X8RvpHnZ+neB5OQGolZuPNvFp73OHo+zbKU4UUw7ROku4t6kOAB66flhJ/wCK00r+TwnJo9YfFVjUF7lS2wB/EYHpfBkDddAguvQNv6/cbVzuvFT8J4wgJXhOSao5s2YrTv3LMZ72kex2wzyHgapWc1s/V86qp5af/wAa9YI6g22ge+2IMr9m1Wu3mZ/MMzXOilCgTc80d52HzxsuE8DpZZSKKkTElmZiYmLsSepxIBe6KA14+dfYeV+Ky+Y8IV87XZs03lZYEBMuhuVWw1EWE3NtgenTY5PJpSRadNQiKICqIAxNgx0AvL4JG3gvKnMfePL59WqNR065nVp2mb9pvvh5gwY9XDWNbeUVaMGDBgXSMGDBgQjBgwYEIwYMGBCMGDBgQkHjbh1OrlGFRQ0FSO4JZQYIuLGMNOF8Pp0aSpTXSoUAXJMe5JJ+eOYMecV0dgpM1k0qFC6zocOvowBAP0JwZbJIj1GVQGqEM5/MQoUH6AYMGPVyucQyKVabJUXUpBB6WO9xcfLCjwVwqlQy0UkC6nqSbknTUZRJJJMAAf747gx5xXQ2Kf4MGDHq5RgwYMCEYMGDAhGDBgwIX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7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Zemědělství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4032448" cy="5040560"/>
          </a:xfrm>
        </p:spPr>
        <p:txBody>
          <a:bodyPr>
            <a:normAutofit fontScale="85000" lnSpcReduction="10000"/>
          </a:bodyPr>
          <a:lstStyle/>
          <a:p>
            <a:r>
              <a:rPr lang="cs-CZ" i="1" dirty="0" smtClean="0"/>
              <a:t>Převládá rostlinná výroba – pšenice, </a:t>
            </a:r>
            <a:r>
              <a:rPr lang="cs-CZ" i="1" dirty="0"/>
              <a:t>ječmen, kukuřice, rýže, brambory, cukrová řepa, luštěniny, sója, podzemnice olejná, slunečnice, vinná réva, zelenina, ovoce, vlašské ořechy, rajčata, tabák, bavlna, </a:t>
            </a:r>
            <a:r>
              <a:rPr lang="cs-CZ" i="1" dirty="0" smtClean="0"/>
              <a:t>konopí</a:t>
            </a:r>
          </a:p>
          <a:p>
            <a:r>
              <a:rPr lang="cs-CZ" i="1" dirty="0" smtClean="0"/>
              <a:t>Chov dobytka – skot, </a:t>
            </a:r>
            <a:r>
              <a:rPr lang="cs-CZ" i="1" dirty="0"/>
              <a:t>ovce, kozy, prasata, drůbež, osli, </a:t>
            </a:r>
            <a:r>
              <a:rPr lang="cs-CZ" b="1" i="1" dirty="0" smtClean="0"/>
              <a:t>buvoli</a:t>
            </a:r>
            <a:endParaRPr lang="cs-CZ" b="1" i="1" dirty="0"/>
          </a:p>
        </p:txBody>
      </p:sp>
      <p:pic>
        <p:nvPicPr>
          <p:cNvPr id="2050" name="Picture 2" descr="Soubor:Water buffalo bath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2060848"/>
            <a:ext cx="4717199" cy="34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27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u="sng" dirty="0" smtClean="0"/>
              <a:t>PRŮMYSL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31438"/>
            <a:ext cx="5832648" cy="5157192"/>
          </a:xfrm>
        </p:spPr>
        <p:txBody>
          <a:bodyPr/>
          <a:lstStyle/>
          <a:p>
            <a:r>
              <a:rPr lang="cs-CZ" i="1" dirty="0" smtClean="0"/>
              <a:t>Těžba-hnědé </a:t>
            </a:r>
            <a:r>
              <a:rPr lang="cs-CZ" i="1" dirty="0"/>
              <a:t>uhlí, ropa, zemní plyn, uran, železná </a:t>
            </a:r>
            <a:r>
              <a:rPr lang="cs-CZ" i="1" dirty="0" smtClean="0"/>
              <a:t>ruda , olovo</a:t>
            </a:r>
            <a:r>
              <a:rPr lang="cs-CZ" i="1" dirty="0"/>
              <a:t>, zinek, měď, mangan, molybden, </a:t>
            </a:r>
            <a:r>
              <a:rPr lang="cs-CZ" i="1" dirty="0" smtClean="0"/>
              <a:t>stříbro</a:t>
            </a:r>
          </a:p>
          <a:p>
            <a:r>
              <a:rPr lang="cs-CZ" i="1" dirty="0" smtClean="0"/>
              <a:t>Energetika-elektrárny-tepelné </a:t>
            </a:r>
            <a:r>
              <a:rPr lang="cs-CZ" i="1" dirty="0"/>
              <a:t>51,52 %, jaderné 40,12 %, vodní 8,35 %, ostatní 0,01 </a:t>
            </a:r>
            <a:r>
              <a:rPr lang="cs-CZ" i="1" dirty="0" smtClean="0"/>
              <a:t>% </a:t>
            </a:r>
          </a:p>
          <a:p>
            <a:r>
              <a:rPr lang="cs-CZ" i="1" dirty="0" smtClean="0"/>
              <a:t>Je tam také výroba cementu.</a:t>
            </a:r>
          </a:p>
          <a:p>
            <a:pPr marL="68580" indent="0">
              <a:buNone/>
            </a:pPr>
            <a:endParaRPr lang="cs-CZ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789040"/>
            <a:ext cx="3528392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61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772400" cy="914400"/>
          </a:xfrm>
        </p:spPr>
        <p:txBody>
          <a:bodyPr/>
          <a:lstStyle/>
          <a:p>
            <a:pPr algn="ctr"/>
            <a:r>
              <a:rPr lang="cs-CZ" i="1" u="sng" dirty="0" smtClean="0"/>
              <a:t>ZAJÍMAVOSTI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8748464" cy="6858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i="1" dirty="0" smtClean="0"/>
              <a:t>Jedním </a:t>
            </a:r>
            <a:r>
              <a:rPr lang="cs-CZ" i="1" dirty="0"/>
              <a:t>z největších bulharských turistických lákadel je přirozeně metropole Sofie, ležící v západní části země, která je významným městem nejen v kontextu Bulharska, ale celého </a:t>
            </a:r>
            <a:r>
              <a:rPr lang="cs-CZ" i="1" dirty="0" smtClean="0"/>
              <a:t>Balkánského </a:t>
            </a:r>
            <a:r>
              <a:rPr lang="cs-CZ" i="1" dirty="0"/>
              <a:t>poloostrova</a:t>
            </a:r>
            <a:r>
              <a:rPr lang="cs-CZ" i="1" dirty="0" smtClean="0"/>
              <a:t>.</a:t>
            </a:r>
          </a:p>
          <a:p>
            <a:pPr marL="68580" indent="0">
              <a:buNone/>
            </a:pPr>
            <a:r>
              <a:rPr lang="cs-CZ" i="1" dirty="0" smtClean="0"/>
              <a:t>Bulhaři mají </a:t>
            </a:r>
            <a:r>
              <a:rPr lang="cs-CZ" i="1" smtClean="0"/>
              <a:t>rádi hudbu.</a:t>
            </a:r>
            <a:endParaRPr lang="cs-CZ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" y="3933056"/>
            <a:ext cx="2619375" cy="17430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938700"/>
            <a:ext cx="2619375" cy="17430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0836" y="3938700"/>
            <a:ext cx="2619375" cy="17526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 rot="10800000" flipV="1">
            <a:off x="3288335" y="5703700"/>
            <a:ext cx="32074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Sofie, katedrála sv. Alexandra Něvského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43608" y="5842200"/>
            <a:ext cx="1433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Rilský klášter</a:t>
            </a:r>
          </a:p>
        </p:txBody>
      </p:sp>
    </p:spTree>
    <p:extLst>
      <p:ext uri="{BB962C8B-B14F-4D97-AF65-F5344CB8AC3E}">
        <p14:creationId xmlns:p14="http://schemas.microsoft.com/office/powerpoint/2010/main" val="41646062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NĚCO O BULHARSKU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29882"/>
            <a:ext cx="8229600" cy="2188840"/>
          </a:xfrm>
        </p:spPr>
        <p:txBody>
          <a:bodyPr>
            <a:normAutofit fontScale="77500" lnSpcReduction="20000"/>
          </a:bodyPr>
          <a:lstStyle/>
          <a:p>
            <a:r>
              <a:rPr lang="cs-CZ" i="1" dirty="0"/>
              <a:t>Bulharsko leží v jihovýchodní části Balkánského poloostrova, při 354 km dlouhém pobřeží Černého </a:t>
            </a:r>
            <a:r>
              <a:rPr lang="cs-CZ" i="1" dirty="0" smtClean="0"/>
              <a:t>moře</a:t>
            </a:r>
          </a:p>
          <a:p>
            <a:r>
              <a:rPr lang="cs-CZ" i="1" dirty="0" smtClean="0"/>
              <a:t>Bulharsko </a:t>
            </a:r>
            <a:r>
              <a:rPr lang="cs-CZ" i="1" dirty="0"/>
              <a:t>představuje pevninské spojení Evropy s Tureckem a Blízkým </a:t>
            </a:r>
            <a:r>
              <a:rPr lang="cs-CZ" i="1" dirty="0" smtClean="0"/>
              <a:t>východem</a:t>
            </a:r>
          </a:p>
          <a:p>
            <a:r>
              <a:rPr lang="cs-CZ" i="1" dirty="0" smtClean="0"/>
              <a:t>Bulharsko </a:t>
            </a:r>
            <a:r>
              <a:rPr lang="cs-CZ" i="1" dirty="0"/>
              <a:t>bylo vždy jedním z nejpovolnějších sovětských satelitů.</a:t>
            </a:r>
          </a:p>
        </p:txBody>
      </p:sp>
      <p:pic>
        <p:nvPicPr>
          <p:cNvPr id="4098" name="Picture 2" descr="Soubor:Oilcap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201" y="3501008"/>
            <a:ext cx="4599439" cy="307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8/8e/Centralbalk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56" y="3501008"/>
            <a:ext cx="4299278" cy="307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30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Průmysl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820472" cy="3096344"/>
          </a:xfrm>
        </p:spPr>
        <p:txBody>
          <a:bodyPr>
            <a:normAutofit fontScale="92500" lnSpcReduction="20000"/>
          </a:bodyPr>
          <a:lstStyle/>
          <a:p>
            <a:r>
              <a:rPr lang="pt-BR" i="1" dirty="0" smtClean="0"/>
              <a:t>Vývoz</a:t>
            </a:r>
            <a:r>
              <a:rPr lang="pt-BR" i="1" dirty="0"/>
              <a:t>: textil, železo a ocel, stroje, </a:t>
            </a:r>
            <a:r>
              <a:rPr lang="pt-BR" i="1" dirty="0" smtClean="0"/>
              <a:t>paliv</a:t>
            </a:r>
            <a:r>
              <a:rPr lang="cs-CZ" i="1" dirty="0" smtClean="0"/>
              <a:t>a</a:t>
            </a:r>
            <a:endParaRPr lang="cs-CZ" b="1" dirty="0" smtClean="0"/>
          </a:p>
          <a:p>
            <a:r>
              <a:rPr lang="pl-PL" i="1" dirty="0"/>
              <a:t>Dovoz: paliva, stroje, chemikálie a plasty, potraviny, </a:t>
            </a:r>
            <a:r>
              <a:rPr lang="pl-PL" i="1" dirty="0" smtClean="0"/>
              <a:t>textil</a:t>
            </a:r>
          </a:p>
          <a:p>
            <a:r>
              <a:rPr lang="cs-CZ" i="1" dirty="0"/>
              <a:t>Odběratelské země: Itálie, </a:t>
            </a:r>
            <a:r>
              <a:rPr lang="cs-CZ" i="1" dirty="0" smtClean="0"/>
              <a:t>Turecko</a:t>
            </a:r>
            <a:r>
              <a:rPr lang="cs-CZ" i="1" dirty="0"/>
              <a:t>, Německo, </a:t>
            </a:r>
            <a:r>
              <a:rPr lang="cs-CZ" i="1" dirty="0" smtClean="0"/>
              <a:t>Řecko</a:t>
            </a:r>
          </a:p>
          <a:p>
            <a:r>
              <a:rPr lang="cs-CZ" i="1" dirty="0"/>
              <a:t>Dodavatelské země: Rusko, Německo, Itálie, Řecko, Francie, </a:t>
            </a:r>
            <a:r>
              <a:rPr lang="cs-CZ" i="1" dirty="0" smtClean="0"/>
              <a:t>Rumunsko</a:t>
            </a:r>
          </a:p>
          <a:p>
            <a:r>
              <a:rPr lang="pl-PL" i="1" dirty="0"/>
              <a:t>Doprava: 4 294 km železnice, 36 724 km </a:t>
            </a:r>
            <a:r>
              <a:rPr lang="pl-PL" i="1" dirty="0" smtClean="0"/>
              <a:t>silnice</a:t>
            </a:r>
            <a:endParaRPr lang="cs-CZ" i="1" dirty="0"/>
          </a:p>
        </p:txBody>
      </p:sp>
      <p:pic>
        <p:nvPicPr>
          <p:cNvPr id="5124" name="Picture 4" descr="File:Garzweiler Tagebau 2008 -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09120"/>
            <a:ext cx="7620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8856" cy="1143000"/>
          </a:xfrm>
        </p:spPr>
        <p:txBody>
          <a:bodyPr/>
          <a:lstStyle/>
          <a:p>
            <a:pPr algn="ctr"/>
            <a:r>
              <a:rPr lang="cs-CZ" i="1" dirty="0" smtClean="0"/>
              <a:t>Významní lidé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741532" cy="4797152"/>
          </a:xfrm>
        </p:spPr>
        <p:txBody>
          <a:bodyPr/>
          <a:lstStyle/>
          <a:p>
            <a:r>
              <a:rPr lang="cs-CZ" dirty="0" smtClean="0"/>
              <a:t>Cyril a Metoděj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Vasil </a:t>
            </a:r>
            <a:r>
              <a:rPr lang="cs-CZ" dirty="0" err="1" smtClean="0"/>
              <a:t>Levski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Simeon </a:t>
            </a:r>
            <a:r>
              <a:rPr lang="cs-CZ" dirty="0" err="1"/>
              <a:t>Borisov</a:t>
            </a:r>
            <a:r>
              <a:rPr lang="cs-CZ" dirty="0"/>
              <a:t> </a:t>
            </a:r>
            <a:r>
              <a:rPr lang="cs-CZ" dirty="0" err="1"/>
              <a:t>Sakskoburggotski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Soubor:Cyril and Methodi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6632"/>
            <a:ext cx="2138189" cy="363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Vasil Levsk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96952"/>
            <a:ext cx="1472952" cy="191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Simeon II of Bulgari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50948"/>
            <a:ext cx="2185988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Bulharská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cs.wikipedia.org/wiki/Soubor:Flag_of_Bulgaria.svg</a:t>
            </a:r>
            <a:endParaRPr lang="cs-CZ" dirty="0" smtClean="0"/>
          </a:p>
          <a:p>
            <a:r>
              <a:rPr lang="cs-CZ" dirty="0" smtClean="0"/>
              <a:t>Bulharský </a:t>
            </a:r>
            <a:r>
              <a:rPr lang="cs-CZ" dirty="0"/>
              <a:t>znak: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cs.wikipedia.org/wiki/Soubor:Coat_of_arms_of_Bulgaria.svg</a:t>
            </a:r>
            <a:endParaRPr lang="cs-CZ" dirty="0" smtClean="0"/>
          </a:p>
          <a:p>
            <a:r>
              <a:rPr lang="cs-CZ" dirty="0"/>
              <a:t>Informace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cs.wikipedia.org/wiki/Bulharsko</a:t>
            </a:r>
            <a:endParaRPr lang="cs-CZ" dirty="0" smtClean="0"/>
          </a:p>
          <a:p>
            <a:r>
              <a:rPr lang="cs-CZ" dirty="0"/>
              <a:t>Buvoli: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cs.wikipedia.org/wiki/Soubor:Water_buffalo_bathing.jpg</a:t>
            </a:r>
            <a:endParaRPr lang="cs-CZ" dirty="0" smtClean="0"/>
          </a:p>
          <a:p>
            <a:r>
              <a:rPr lang="cs-CZ" dirty="0" smtClean="0"/>
              <a:t>Pohoří ve středním Bulharsku</a:t>
            </a:r>
            <a:r>
              <a:rPr lang="cs-CZ" dirty="0"/>
              <a:t>: http://cs.wikipedia.org/wiki/Soubor:Centralbalkan.jpg</a:t>
            </a:r>
            <a:endParaRPr lang="cs-CZ" dirty="0" smtClean="0"/>
          </a:p>
          <a:p>
            <a:r>
              <a:rPr lang="cs-CZ" dirty="0" smtClean="0"/>
              <a:t>Pobřeží Černého </a:t>
            </a:r>
            <a:r>
              <a:rPr lang="cs-CZ" dirty="0"/>
              <a:t>moře: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cs.wikipedia.org/wiki/Soubor:Oilcape.jpg</a:t>
            </a:r>
            <a:endParaRPr lang="cs-CZ" dirty="0" smtClean="0"/>
          </a:p>
          <a:p>
            <a:r>
              <a:rPr lang="cs-CZ" dirty="0" smtClean="0"/>
              <a:t>Těžba </a:t>
            </a:r>
            <a:r>
              <a:rPr lang="cs-CZ" dirty="0"/>
              <a:t>hnědého uhlí: </a:t>
            </a:r>
            <a:r>
              <a:rPr lang="cs-CZ" dirty="0">
                <a:hlinkClick r:id="rId7"/>
              </a:rPr>
              <a:t>http://commons.wikimedia.org/wiki/File:Garzweiler_Tagebau_2008_-_</a:t>
            </a:r>
            <a:r>
              <a:rPr lang="cs-CZ" dirty="0" smtClean="0">
                <a:hlinkClick r:id="rId7"/>
              </a:rPr>
              <a:t>2.jpg</a:t>
            </a:r>
            <a:endParaRPr lang="cs-CZ" dirty="0" smtClean="0"/>
          </a:p>
          <a:p>
            <a:r>
              <a:rPr lang="cs-CZ" dirty="0"/>
              <a:t>Cyrila  Metoděj: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cs.wikipedia.org/wiki/Soubor:Cyril_and_Methodius.jpg</a:t>
            </a:r>
            <a:endParaRPr lang="cs-CZ" dirty="0" smtClean="0"/>
          </a:p>
          <a:p>
            <a:r>
              <a:rPr lang="cs-CZ" dirty="0" smtClean="0"/>
              <a:t>Vasil </a:t>
            </a:r>
            <a:r>
              <a:rPr lang="cs-CZ" dirty="0" err="1" smtClean="0"/>
              <a:t>Levski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cs.wikipedia.org/wiki/Soubor:Vasil_Levski.jpg</a:t>
            </a:r>
            <a:endParaRPr lang="cs-CZ" dirty="0" smtClean="0"/>
          </a:p>
          <a:p>
            <a:r>
              <a:rPr lang="cs-CZ" dirty="0"/>
              <a:t>Simeon </a:t>
            </a:r>
            <a:r>
              <a:rPr lang="cs-CZ" dirty="0" err="1"/>
              <a:t>Borisov</a:t>
            </a:r>
            <a:r>
              <a:rPr lang="cs-CZ" dirty="0"/>
              <a:t> </a:t>
            </a:r>
            <a:r>
              <a:rPr lang="cs-CZ" dirty="0" err="1" smtClean="0"/>
              <a:t>Sakskoburggotski</a:t>
            </a:r>
            <a:r>
              <a:rPr lang="cs-CZ" dirty="0"/>
              <a:t>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cs.wikipedia.org/wiki/Soubor:Simeon_II_of_Bulgaria.jpg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357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Bulharsko</vt:lpstr>
      <vt:lpstr>Bulharsko</vt:lpstr>
      <vt:lpstr>Obecné informace</vt:lpstr>
      <vt:lpstr>Zemědělství</vt:lpstr>
      <vt:lpstr>PRŮMYSL</vt:lpstr>
      <vt:lpstr>ZAJÍMAVOSTI</vt:lpstr>
      <vt:lpstr>NĚCO O BULHARSKU</vt:lpstr>
      <vt:lpstr>Průmysl</vt:lpstr>
      <vt:lpstr>Významní lidé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89</cp:revision>
  <dcterms:created xsi:type="dcterms:W3CDTF">2012-02-05T08:10:16Z</dcterms:created>
  <dcterms:modified xsi:type="dcterms:W3CDTF">2013-08-10T23:15:09Z</dcterms:modified>
</cp:coreProperties>
</file>