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75" r:id="rId3"/>
    <p:sldId id="376" r:id="rId4"/>
    <p:sldId id="377" r:id="rId5"/>
    <p:sldId id="387" r:id="rId6"/>
    <p:sldId id="380" r:id="rId7"/>
    <p:sldId id="381" r:id="rId8"/>
    <p:sldId id="386" r:id="rId9"/>
    <p:sldId id="384" r:id="rId10"/>
    <p:sldId id="385" r:id="rId11"/>
    <p:sldId id="3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24" autoAdjust="0"/>
    <p:restoredTop sz="94660"/>
  </p:normalViewPr>
  <p:slideViewPr>
    <p:cSldViewPr>
      <p:cViewPr varScale="1">
        <p:scale>
          <a:sx n="103" d="100"/>
          <a:sy n="103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at_of_Arms_of_Lithuania.svg" TargetMode="External"/><Relationship Id="rId3" Type="http://schemas.openxmlformats.org/officeDocument/2006/relationships/hyperlink" Target="http://commons.wikimedia.org/wiki/File:18th_November_Torchlight_procession.jpg" TargetMode="External"/><Relationship Id="rId7" Type="http://schemas.openxmlformats.org/officeDocument/2006/relationships/hyperlink" Target="http://cs.wikipedia.org/wiki/Soubor:Flag_of_Lithuania.svg" TargetMode="External"/><Relationship Id="rId2" Type="http://schemas.openxmlformats.org/officeDocument/2006/relationships/hyperlink" Target="http://cs.wikipedia.org/wiki/Soubor:Coat_of_Arms_of_Latv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stonian_parliament_building.jpg" TargetMode="External"/><Relationship Id="rId5" Type="http://schemas.openxmlformats.org/officeDocument/2006/relationships/hyperlink" Target="http://cs.wikipedia.org/wiki/Soubor:Coat_of_arms_of_Estonia.svg" TargetMode="External"/><Relationship Id="rId4" Type="http://schemas.openxmlformats.org/officeDocument/2006/relationships/hyperlink" Target="http://cs.wikipedia.org/wiki/Soubor:Flag_of_Estonia.svg" TargetMode="External"/><Relationship Id="rId9" Type="http://schemas.openxmlformats.org/officeDocument/2006/relationships/hyperlink" Target="http://cs.wikipedia.org/wiki/Soubor:Neman_riv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Pobaltské státy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4035160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VY_32_INOVACE_15_Z8_Pobaltské </a:t>
                      </a:r>
                      <a:r>
                        <a:rPr lang="cs-CZ" dirty="0" smtClean="0"/>
                        <a:t>státy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Pobaltské státy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Lotyšsko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3" name="Picture 2" descr="Soubor:Coat of Arms of Latv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281" y="2492896"/>
            <a:ext cx="307666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Flag of Latv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277" y="2924944"/>
            <a:ext cx="4451648" cy="222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587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8064" y="533400"/>
            <a:ext cx="3462536" cy="1167408"/>
          </a:xfrm>
        </p:spPr>
        <p:txBody>
          <a:bodyPr>
            <a:normAutofit/>
          </a:bodyPr>
          <a:lstStyle/>
          <a:p>
            <a:r>
              <a:rPr lang="en-US" b="1" dirty="0" err="1" smtClean="0"/>
              <a:t>Loty</a:t>
            </a:r>
            <a:r>
              <a:rPr lang="cs-CZ" b="1" dirty="0" smtClean="0"/>
              <a:t>šsko</a:t>
            </a:r>
            <a:endParaRPr lang="mk-MK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692696"/>
            <a:ext cx="7272808" cy="446449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V Lotyšsku žije </a:t>
            </a:r>
            <a:r>
              <a:rPr lang="mk-MK" sz="2000" dirty="0" smtClean="0">
                <a:solidFill>
                  <a:schemeClr val="tx1"/>
                </a:solidFill>
                <a:latin typeface="+mj-lt"/>
              </a:rPr>
              <a:t>2 248 000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 lidí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Rozloha 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je </a:t>
            </a: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64 589 km²</a:t>
            </a:r>
            <a:endParaRPr lang="cs-CZ" sz="2000" dirty="0" smtClean="0">
              <a:solidFill>
                <a:schemeClr val="tx1"/>
              </a:solidFill>
              <a:latin typeface="+mj-lt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Hlavní město je Riga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Lotyšsko vzniklo </a:t>
            </a: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 18. </a:t>
            </a:r>
            <a:r>
              <a:rPr lang="en-US" sz="2000" dirty="0" err="1" smtClean="0">
                <a:solidFill>
                  <a:schemeClr val="tx1"/>
                </a:solidFill>
                <a:latin typeface="+mj-lt"/>
              </a:rPr>
              <a:t>listopadu</a:t>
            </a: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 1918</a:t>
            </a:r>
            <a:endParaRPr lang="cs-CZ" sz="2000" dirty="0" smtClean="0">
              <a:solidFill>
                <a:schemeClr val="tx1"/>
              </a:solidFill>
              <a:latin typeface="+mj-lt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Národnosti: Rusové, Lotyši, Bělorusové, Ukrajinci, Poláci a Litevci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V Lotyšsku se mluví lotyštinou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Platí tam lotyšskými laty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Povrch mají rovinatý, nížiný misty s pahorkatinami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Největší řeky tam mají </a:t>
            </a: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 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Daugavu, Ventu a Gauju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Zřízení Parlamentní Republika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Prezident </a:t>
            </a:r>
            <a:r>
              <a:rPr lang="lv-LV" sz="2000" dirty="0" smtClean="0">
                <a:solidFill>
                  <a:schemeClr val="tx1"/>
                </a:solidFill>
                <a:latin typeface="+mj-lt"/>
              </a:rPr>
              <a:t> Andris Bērzi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n</a:t>
            </a:r>
            <a:r>
              <a:rPr lang="lv-LV" sz="2000" dirty="0" smtClean="0">
                <a:solidFill>
                  <a:schemeClr val="tx1"/>
                </a:solidFill>
                <a:latin typeface="+mj-lt"/>
              </a:rPr>
              <a:t>š</a:t>
            </a:r>
            <a:endParaRPr lang="cs-CZ" sz="2000" dirty="0" smtClean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3074" name="Picture 2" descr="File:18th November Torchlight process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77072"/>
            <a:ext cx="3803576" cy="253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09329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 listopadu – pochod pochodní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118522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280920" cy="604867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Lotyšsko</a:t>
            </a:r>
            <a:r>
              <a:rPr lang="en-US" sz="3400" dirty="0" smtClean="0">
                <a:solidFill>
                  <a:schemeClr val="tx1"/>
                </a:solidFill>
                <a:latin typeface="+mj-lt"/>
              </a:rPr>
              <a:t> je </a:t>
            </a:r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průmyslový</a:t>
            </a:r>
            <a:r>
              <a:rPr lang="en-US" sz="3400" dirty="0" smtClean="0">
                <a:solidFill>
                  <a:schemeClr val="tx1"/>
                </a:solidFill>
                <a:latin typeface="+mj-lt"/>
              </a:rPr>
              <a:t> a </a:t>
            </a:r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zemědělský</a:t>
            </a:r>
            <a:r>
              <a:rPr lang="en-US" sz="34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stát</a:t>
            </a:r>
            <a:endParaRPr lang="cs-CZ" sz="3400" dirty="0" smtClean="0">
              <a:solidFill>
                <a:schemeClr val="tx1"/>
              </a:solidFill>
              <a:latin typeface="+mj-lt"/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Hlavní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průmyslová</a:t>
            </a:r>
            <a:r>
              <a:rPr lang="cs-CZ" sz="30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odvětví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: </a:t>
            </a:r>
            <a:endParaRPr lang="cs-CZ" sz="30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2600" dirty="0" err="1" smtClean="0">
                <a:solidFill>
                  <a:schemeClr val="tx1"/>
                </a:solidFill>
                <a:latin typeface="+mj-lt"/>
              </a:rPr>
              <a:t>Stojírenství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  <a:latin typeface="+mj-lt"/>
              </a:rPr>
              <a:t>Elektrotechnika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2600" dirty="0" err="1" smtClean="0">
                <a:solidFill>
                  <a:schemeClr val="tx1"/>
                </a:solidFill>
                <a:latin typeface="+mj-lt"/>
              </a:rPr>
              <a:t>Radioelektrika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Papírenský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  <a:latin typeface="+mj-lt"/>
              </a:rPr>
              <a:t>C</a:t>
            </a: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hemický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potravinářský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textilní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dřevozpracující</a:t>
            </a:r>
            <a:r>
              <a:rPr lang="en-US" sz="2600" dirty="0" smtClean="0">
                <a:solidFill>
                  <a:schemeClr val="tx1"/>
                </a:solidFill>
                <a:latin typeface="+mj-lt"/>
              </a:rPr>
              <a:t> </a:t>
            </a:r>
            <a:r>
              <a:rPr lang="cs-CZ" sz="2600" dirty="0" smtClean="0">
                <a:solidFill>
                  <a:schemeClr val="tx1"/>
                </a:solidFill>
                <a:latin typeface="+mj-lt"/>
              </a:rPr>
              <a:t>průmysl</a:t>
            </a:r>
          </a:p>
          <a:p>
            <a:pPr marL="1371600" lvl="2" indent="-457200" algn="l">
              <a:buFont typeface="Arial" pitchFamily="34" charset="0"/>
              <a:buChar char="•"/>
            </a:pP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průmysl</a:t>
            </a:r>
            <a:r>
              <a:rPr lang="en-US" sz="2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stavebních</a:t>
            </a:r>
            <a:r>
              <a:rPr lang="en-US" sz="2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2600" dirty="0" err="1" smtClean="0">
                <a:solidFill>
                  <a:schemeClr val="tx1"/>
                </a:solidFill>
                <a:latin typeface="+mj-lt"/>
              </a:rPr>
              <a:t>hmot</a:t>
            </a:r>
            <a:endParaRPr lang="cs-CZ" sz="2600" dirty="0" smtClean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3400" dirty="0" smtClean="0">
                <a:solidFill>
                  <a:schemeClr val="tx1"/>
                </a:solidFill>
                <a:latin typeface="+mj-lt"/>
              </a:rPr>
              <a:t>Doprava: vlak, letadlo, autobus</a:t>
            </a:r>
          </a:p>
          <a:p>
            <a:pPr algn="l"/>
            <a:r>
              <a:rPr lang="cs-CZ" sz="3400" dirty="0" smtClean="0">
                <a:solidFill>
                  <a:schemeClr val="tx1"/>
                </a:solidFill>
                <a:latin typeface="+mj-lt"/>
              </a:rPr>
              <a:t>Zajímavosti: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  <a:latin typeface="+mj-lt"/>
              </a:rPr>
              <a:t>Národní 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park  </a:t>
            </a:r>
            <a:r>
              <a:rPr lang="cs-CZ" sz="3000" dirty="0" smtClean="0">
                <a:solidFill>
                  <a:schemeClr val="tx1"/>
                </a:solidFill>
                <a:latin typeface="+mj-lt"/>
              </a:rPr>
              <a:t>Gauias 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je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největší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v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Pobaltí</a:t>
            </a:r>
            <a:endParaRPr lang="cs-CZ" sz="3000" dirty="0">
              <a:solidFill>
                <a:schemeClr val="tx1"/>
              </a:solidFill>
              <a:latin typeface="+mj-lt"/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Město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 </a:t>
            </a:r>
            <a:r>
              <a:rPr lang="cs-CZ" sz="3000" dirty="0" smtClean="0">
                <a:solidFill>
                  <a:schemeClr val="tx1"/>
                </a:solidFill>
                <a:latin typeface="+mj-lt"/>
              </a:rPr>
              <a:t>Ventspils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 je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významným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přístavem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a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překladištěm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zboží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pobřeží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Baltského</a:t>
            </a:r>
            <a:r>
              <a:rPr lang="en-US" sz="3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000" dirty="0" err="1" smtClean="0">
                <a:solidFill>
                  <a:schemeClr val="tx1"/>
                </a:solidFill>
                <a:latin typeface="+mj-lt"/>
              </a:rPr>
              <a:t>moře</a:t>
            </a:r>
            <a:endParaRPr lang="cs-CZ" sz="3000" dirty="0" smtClean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3400" dirty="0">
                <a:solidFill>
                  <a:schemeClr val="tx1"/>
                </a:solidFill>
                <a:latin typeface="+mj-lt"/>
              </a:rPr>
              <a:t>Sportovci </a:t>
            </a:r>
            <a:endParaRPr lang="cs-CZ" sz="3400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Māris</a:t>
            </a:r>
            <a:r>
              <a:rPr lang="en-US" sz="34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400" dirty="0" err="1">
                <a:solidFill>
                  <a:schemeClr val="tx1"/>
                </a:solidFill>
                <a:latin typeface="+mj-lt"/>
              </a:rPr>
              <a:t>Bružiks</a:t>
            </a:r>
            <a:r>
              <a:rPr lang="cs-CZ" sz="3400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3400" dirty="0" smtClean="0">
                <a:solidFill>
                  <a:schemeClr val="tx1"/>
                </a:solidFill>
                <a:latin typeface="+mj-lt"/>
              </a:rPr>
              <a:t>– dvojnásobný mistr  </a:t>
            </a:r>
            <a:r>
              <a:rPr lang="cs-CZ" sz="3400" dirty="0">
                <a:solidFill>
                  <a:schemeClr val="tx1"/>
                </a:solidFill>
                <a:latin typeface="+mj-lt"/>
              </a:rPr>
              <a:t>v </a:t>
            </a:r>
            <a:r>
              <a:rPr lang="cs-CZ" sz="3400" dirty="0" smtClean="0">
                <a:solidFill>
                  <a:schemeClr val="tx1"/>
                </a:solidFill>
                <a:latin typeface="+mj-lt"/>
              </a:rPr>
              <a:t>trojskoku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sz="3400" dirty="0" err="1" smtClean="0">
                <a:solidFill>
                  <a:schemeClr val="tx1"/>
                </a:solidFill>
                <a:latin typeface="+mj-lt"/>
              </a:rPr>
              <a:t>Artūrs</a:t>
            </a:r>
            <a:r>
              <a:rPr lang="en-US" sz="34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3400" dirty="0" err="1">
                <a:solidFill>
                  <a:schemeClr val="tx1"/>
                </a:solidFill>
                <a:latin typeface="+mj-lt"/>
              </a:rPr>
              <a:t>Irbe</a:t>
            </a:r>
            <a:r>
              <a:rPr lang="cs-CZ" sz="3400" dirty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3400" dirty="0" smtClean="0">
                <a:solidFill>
                  <a:schemeClr val="tx1"/>
                </a:solidFill>
                <a:latin typeface="+mj-lt"/>
              </a:rPr>
              <a:t>– hokejový </a:t>
            </a:r>
            <a:r>
              <a:rPr lang="cs-CZ" sz="3400" dirty="0" smtClean="0">
                <a:solidFill>
                  <a:schemeClr val="tx1"/>
                </a:solidFill>
                <a:latin typeface="+mj-lt"/>
              </a:rPr>
              <a:t>brankář, </a:t>
            </a:r>
            <a:r>
              <a:rPr lang="cs-CZ" sz="3400" dirty="0">
                <a:solidFill>
                  <a:schemeClr val="tx1"/>
                </a:solidFill>
                <a:latin typeface="+mj-lt"/>
              </a:rPr>
              <a:t>odchytal 568 utkáni NHL</a:t>
            </a:r>
          </a:p>
        </p:txBody>
      </p:sp>
    </p:spTree>
    <p:extLst>
      <p:ext uri="{BB962C8B-B14F-4D97-AF65-F5344CB8AC3E}">
        <p14:creationId xmlns:p14="http://schemas.microsoft.com/office/powerpoint/2010/main" xmlns="" val="298021078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Estonsko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6545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pic>
        <p:nvPicPr>
          <p:cNvPr id="2050" name="Picture 2" descr="Soubor:Flag of Eston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4752528" cy="30237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oat of arms of Eston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721"/>
            <a:ext cx="3093803" cy="288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7638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8543" y="116633"/>
            <a:ext cx="3094112" cy="115212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Estonsko</a:t>
            </a:r>
            <a:endParaRPr lang="mk-MK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76672"/>
            <a:ext cx="4608512" cy="6048672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V Estonsku žije </a:t>
            </a:r>
            <a:r>
              <a:rPr lang="mk-MK" dirty="0" smtClean="0">
                <a:solidFill>
                  <a:schemeClr val="tx1"/>
                </a:solidFill>
                <a:latin typeface="+mj-lt"/>
              </a:rPr>
              <a:t>1 339  681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Rozloha je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45 226 km²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Hlavní město je </a:t>
            </a:r>
            <a:r>
              <a:rPr lang="cs-CZ" dirty="0" err="1" smtClean="0">
                <a:solidFill>
                  <a:schemeClr val="tx1"/>
                </a:solidFill>
                <a:latin typeface="+mj-lt"/>
              </a:rPr>
              <a:t>Tallin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Estonsko vzniklo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                       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24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. </a:t>
            </a:r>
            <a:r>
              <a:rPr lang="en-US" dirty="0" err="1" smtClean="0">
                <a:solidFill>
                  <a:schemeClr val="tx1"/>
                </a:solidFill>
                <a:latin typeface="+mj-lt"/>
              </a:rPr>
              <a:t>února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 1918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Žijí tu Estonci, Rusové, Ukrajinci, Bělorusové a Finové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Mluví se tam estonsky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Platí tam eurem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Povrch je rovina a pobřeží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Prezident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Toomas </a:t>
            </a:r>
            <a:r>
              <a:rPr lang="en-US" dirty="0" err="1" smtClean="0">
                <a:solidFill>
                  <a:schemeClr val="tx1"/>
                </a:solidFill>
                <a:latin typeface="+mj-lt"/>
              </a:rPr>
              <a:t>Hendrik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+mj-lt"/>
              </a:rPr>
              <a:t>Ilves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Parlamentní republika</a:t>
            </a:r>
            <a:endParaRPr lang="mk-MK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1026" name="Picture 2" descr="Soubor:Estonian parliament build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4654868" cy="304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5087792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8600"/>
            <a:ext cx="7010400" cy="6019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Ekonomika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Estonska</a:t>
            </a:r>
            <a:r>
              <a:rPr lang="en-US" dirty="0" smtClean="0">
                <a:solidFill>
                  <a:schemeClr val="tx1"/>
                </a:solidFill>
              </a:rPr>
              <a:t> se v </a:t>
            </a:r>
            <a:r>
              <a:rPr lang="en-US" dirty="0" err="1" smtClean="0">
                <a:solidFill>
                  <a:schemeClr val="tx1"/>
                </a:solidFill>
              </a:rPr>
              <a:t>posledním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desetiletí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zařadila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mezi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nejvyspělejší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světě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r>
              <a:rPr lang="cs-CZ" dirty="0" smtClean="0">
                <a:solidFill>
                  <a:schemeClr val="tx1"/>
                </a:solidFill>
              </a:rPr>
              <a:t> Světová banka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ji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řadí</a:t>
            </a:r>
            <a:r>
              <a:rPr lang="en-US" dirty="0" smtClean="0">
                <a:solidFill>
                  <a:schemeClr val="tx1"/>
                </a:solidFill>
              </a:rPr>
              <a:t> do </a:t>
            </a:r>
            <a:r>
              <a:rPr lang="en-US" dirty="0" err="1" smtClean="0">
                <a:solidFill>
                  <a:schemeClr val="tx1"/>
                </a:solidFill>
              </a:rPr>
              <a:t>skupiny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i="1" dirty="0" smtClean="0">
                <a:solidFill>
                  <a:schemeClr val="tx1"/>
                </a:solidFill>
              </a:rPr>
              <a:t>High-income economies</a:t>
            </a:r>
            <a:r>
              <a:rPr lang="en-US" dirty="0" smtClean="0">
                <a:solidFill>
                  <a:schemeClr val="tx1"/>
                </a:solidFill>
              </a:rPr>
              <a:t> (</a:t>
            </a:r>
            <a:r>
              <a:rPr lang="en-US" dirty="0" err="1" smtClean="0">
                <a:solidFill>
                  <a:schemeClr val="tx1"/>
                </a:solidFill>
              </a:rPr>
              <a:t>Vysoce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příjmové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ekonomiky</a:t>
            </a:r>
            <a:r>
              <a:rPr lang="en-US" dirty="0" smtClean="0">
                <a:solidFill>
                  <a:schemeClr val="tx1"/>
                </a:solidFill>
              </a:rPr>
              <a:t>). </a:t>
            </a:r>
            <a:r>
              <a:rPr lang="en-US" dirty="0" err="1" smtClean="0">
                <a:solidFill>
                  <a:schemeClr val="tx1"/>
                </a:solidFill>
              </a:rPr>
              <a:t>Dle</a:t>
            </a:r>
            <a:r>
              <a:rPr lang="cs-CZ" dirty="0" smtClean="0">
                <a:solidFill>
                  <a:schemeClr val="tx1"/>
                </a:solidFill>
              </a:rPr>
              <a:t> Mezinárodního menového</a:t>
            </a:r>
            <a:r>
              <a:rPr lang="en-US" dirty="0" smtClean="0">
                <a:solidFill>
                  <a:schemeClr val="tx1"/>
                </a:solidFill>
              </a:rPr>
              <a:t> f</a:t>
            </a:r>
            <a:r>
              <a:rPr lang="cs-CZ" dirty="0" smtClean="0">
                <a:solidFill>
                  <a:schemeClr val="tx1"/>
                </a:solidFill>
              </a:rPr>
              <a:t>ondu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má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Estonsko</a:t>
            </a:r>
            <a:r>
              <a:rPr lang="en-US" dirty="0" smtClean="0">
                <a:solidFill>
                  <a:schemeClr val="tx1"/>
                </a:solidFill>
              </a:rPr>
              <a:t> HDP </a:t>
            </a:r>
            <a:r>
              <a:rPr lang="en-US" dirty="0" err="1" smtClean="0">
                <a:solidFill>
                  <a:schemeClr val="tx1"/>
                </a:solidFill>
              </a:rPr>
              <a:t>na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obyvatele</a:t>
            </a:r>
            <a:r>
              <a:rPr lang="en-US" dirty="0" smtClean="0">
                <a:solidFill>
                  <a:schemeClr val="tx1"/>
                </a:solidFill>
              </a:rPr>
              <a:t> v </a:t>
            </a:r>
            <a:r>
              <a:rPr lang="en-US" dirty="0" err="1" smtClean="0">
                <a:solidFill>
                  <a:schemeClr val="tx1"/>
                </a:solidFill>
              </a:rPr>
              <a:t>paritě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kupní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síly</a:t>
            </a:r>
            <a:r>
              <a:rPr lang="en-US" dirty="0" smtClean="0">
                <a:solidFill>
                  <a:schemeClr val="tx1"/>
                </a:solidFill>
              </a:rPr>
              <a:t> 20 584 USD (2007) a je </a:t>
            </a:r>
            <a:r>
              <a:rPr lang="en-US" dirty="0" err="1" smtClean="0">
                <a:solidFill>
                  <a:schemeClr val="tx1"/>
                </a:solidFill>
              </a:rPr>
              <a:t>tak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čtyřicáté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světě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Doprava lodí, autobusem, letadlem,autem.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Zajímavosti </a:t>
            </a: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en-US" dirty="0" err="1" smtClean="0">
                <a:solidFill>
                  <a:schemeClr val="tx1"/>
                </a:solidFill>
              </a:rPr>
              <a:t>středověké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centrum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starého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města</a:t>
            </a:r>
            <a:r>
              <a:rPr lang="en-US" dirty="0" smtClean="0">
                <a:solidFill>
                  <a:schemeClr val="tx1"/>
                </a:solidFill>
              </a:rPr>
              <a:t> v </a:t>
            </a:r>
            <a:r>
              <a:rPr lang="en-US" dirty="0" err="1" smtClean="0">
                <a:solidFill>
                  <a:schemeClr val="tx1"/>
                </a:solidFill>
              </a:rPr>
              <a:t>Tallinu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Sportovci </a:t>
            </a:r>
            <a:r>
              <a:rPr lang="en-US" dirty="0" smtClean="0">
                <a:solidFill>
                  <a:schemeClr val="tx1"/>
                </a:solidFill>
              </a:rPr>
              <a:t>Anna </a:t>
            </a:r>
            <a:r>
              <a:rPr lang="en-US" dirty="0" err="1" smtClean="0">
                <a:solidFill>
                  <a:schemeClr val="tx1"/>
                </a:solidFill>
              </a:rPr>
              <a:t>Iljuštšenková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estonská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atletka</a:t>
            </a:r>
            <a:r>
              <a:rPr lang="en-US" dirty="0" smtClean="0">
                <a:solidFill>
                  <a:schemeClr val="tx1"/>
                </a:solidFill>
              </a:rPr>
              <a:t>, </a:t>
            </a:r>
            <a:r>
              <a:rPr lang="en-US" dirty="0" err="1" smtClean="0">
                <a:solidFill>
                  <a:schemeClr val="tx1"/>
                </a:solidFill>
              </a:rPr>
              <a:t>výškařka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Gerd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Kanter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je </a:t>
            </a:r>
            <a:r>
              <a:rPr lang="en-US" dirty="0" err="1" smtClean="0">
                <a:solidFill>
                  <a:schemeClr val="tx1"/>
                </a:solidFill>
              </a:rPr>
              <a:t>estonský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atlet</a:t>
            </a:r>
            <a:r>
              <a:rPr lang="en-US" dirty="0" smtClean="0">
                <a:solidFill>
                  <a:schemeClr val="tx1"/>
                </a:solidFill>
              </a:rPr>
              <a:t> </a:t>
            </a:r>
            <a:r>
              <a:rPr lang="en-US" dirty="0" err="1" smtClean="0">
                <a:solidFill>
                  <a:schemeClr val="tx1"/>
                </a:solidFill>
              </a:rPr>
              <a:t>diskař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endParaRPr lang="mk-MK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1260239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Litva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1026" name="Picture 2" descr="Soubor:Flag of Lithuan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634" y="2348880"/>
            <a:ext cx="4098933" cy="245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oat of Arms of Lithuan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49810"/>
            <a:ext cx="25146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7638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0152" y="116632"/>
            <a:ext cx="2446040" cy="111216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Litva</a:t>
            </a:r>
            <a:endParaRPr lang="mk-MK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45977"/>
            <a:ext cx="6324600" cy="533400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V Litvě žije </a:t>
            </a:r>
            <a:r>
              <a:rPr lang="mk-MK" dirty="0" smtClean="0">
                <a:solidFill>
                  <a:schemeClr val="tx1"/>
                </a:solidFill>
                <a:latin typeface="+mj-lt"/>
              </a:rPr>
              <a:t>3 195 702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Rozloha je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65 200 km²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Hlavní město je Vilnius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Litva vznikla 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11. </a:t>
            </a:r>
            <a:r>
              <a:rPr lang="en-US" dirty="0" err="1" smtClean="0">
                <a:solidFill>
                  <a:schemeClr val="tx1"/>
                </a:solidFill>
                <a:latin typeface="+mj-lt"/>
              </a:rPr>
              <a:t>břez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n</a:t>
            </a:r>
            <a:r>
              <a:rPr lang="en-US" dirty="0" smtClean="0">
                <a:solidFill>
                  <a:schemeClr val="tx1"/>
                </a:solidFill>
                <a:latin typeface="+mj-lt"/>
              </a:rPr>
              <a:t>a 1990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Žijí tu Litevci, Poláci, Rusové, Bělorusové, Romové atd.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Mluví se tu litevsky.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Platí se tu litevskou </a:t>
            </a:r>
            <a:r>
              <a:rPr lang="cs-CZ" dirty="0" err="1" smtClean="0">
                <a:solidFill>
                  <a:schemeClr val="tx1"/>
                </a:solidFill>
                <a:latin typeface="+mj-lt"/>
              </a:rPr>
              <a:t>litas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Povrch rovinatý a nížiny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Nejvyznamnější řeka je </a:t>
            </a:r>
            <a:r>
              <a:rPr lang="cs-CZ" dirty="0" err="1" smtClean="0">
                <a:solidFill>
                  <a:schemeClr val="tx1"/>
                </a:solidFill>
                <a:latin typeface="+mj-lt"/>
              </a:rPr>
              <a:t>Němen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 a přitéká z Běloruska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Parlamentní republika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+mj-lt"/>
              </a:rPr>
              <a:t>Prezident </a:t>
            </a:r>
            <a:r>
              <a:rPr lang="lt-LT" dirty="0" smtClean="0">
                <a:solidFill>
                  <a:schemeClr val="tx1"/>
                </a:solidFill>
                <a:latin typeface="+mj-lt"/>
              </a:rPr>
              <a:t>Dalia Grybauskaitė</a:t>
            </a:r>
            <a:endParaRPr lang="cs-CZ" dirty="0" smtClean="0">
              <a:solidFill>
                <a:schemeClr val="tx1"/>
              </a:solidFill>
              <a:latin typeface="+mj-lt"/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0" name="Picture 2" descr="Soubor:Neman riv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4173"/>
            <a:ext cx="3980281" cy="266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7139951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subTitle" idx="1"/>
          </p:nvPr>
        </p:nvSpPr>
        <p:spPr>
          <a:xfrm>
            <a:off x="1371600" y="228600"/>
            <a:ext cx="6934200" cy="66294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Hospodářství: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Litva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je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průmyslový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zemědělský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stát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 V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zemědělství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převažuje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živočišná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produkce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nad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rostlinnou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Chov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prasat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skotu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koní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a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drůbeže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Produkce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masa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mléka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a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rybích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výrobků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Pěstuje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se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ječmen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pšenice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žito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len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bramb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y, 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   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cukrová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řepa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a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zelenina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Doprava: lodní, silniční, kolejní, letecká.</a:t>
            </a:r>
          </a:p>
          <a:p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Zajímavosti: komunistické muzeum, které dříve sloužilo k mučení vězňů.</a:t>
            </a:r>
          </a:p>
          <a:p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Sportovci: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Virgilijus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Alekna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je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litevský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atlet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dvojnásobný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olympijský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vítěz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lt-LT" dirty="0" smtClean="0">
                <a:solidFill>
                  <a:schemeClr val="tx1"/>
                </a:solidFill>
                <a:latin typeface="Comic Sans MS" pitchFamily="66" charset="0"/>
              </a:rPr>
              <a:t>Austra Skujytė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je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litevská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atletka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která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se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věnuje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sedmiboji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 a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halovému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dirty="0" err="1" smtClean="0">
                <a:solidFill>
                  <a:schemeClr val="tx1"/>
                </a:solidFill>
                <a:latin typeface="Comic Sans MS" pitchFamily="66" charset="0"/>
              </a:rPr>
              <a:t>pětiboji</a:t>
            </a:r>
            <a:r>
              <a:rPr lang="en-US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lt-LT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en-US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mk-MK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325640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Lotyšská </a:t>
            </a:r>
            <a:r>
              <a:rPr lang="cs-CZ" dirty="0"/>
              <a:t>vlajka: http://cs.wikipedia.org/wiki/Soubor:Flag_of_Latvia.svg</a:t>
            </a:r>
          </a:p>
          <a:p>
            <a:r>
              <a:rPr lang="cs-CZ" dirty="0" smtClean="0"/>
              <a:t>Lotyšský </a:t>
            </a:r>
            <a:r>
              <a:rPr lang="cs-CZ" dirty="0"/>
              <a:t>znak: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cs.wikipedia.org/wiki/Soubor:Coat_of_Arms_of_Latvia.svg</a:t>
            </a:r>
            <a:endParaRPr lang="cs-CZ" dirty="0" smtClean="0"/>
          </a:p>
          <a:p>
            <a:r>
              <a:rPr lang="cs-CZ"/>
              <a:t>Pochod pochodní: </a:t>
            </a:r>
            <a:r>
              <a:rPr lang="cs-CZ">
                <a:hlinkClick r:id="rId3"/>
              </a:rPr>
              <a:t>http://</a:t>
            </a:r>
            <a:r>
              <a:rPr lang="cs-CZ" smtClean="0">
                <a:hlinkClick r:id="rId3"/>
              </a:rPr>
              <a:t>commons.wikimedia.org/wiki/File:18th_November_Torchlight_procession.jpg</a:t>
            </a:r>
            <a:endParaRPr lang="cs-CZ" smtClean="0"/>
          </a:p>
          <a:p>
            <a:r>
              <a:rPr lang="cs-CZ" smtClean="0"/>
              <a:t>Estonská </a:t>
            </a:r>
            <a:r>
              <a:rPr lang="cs-CZ" dirty="0" smtClean="0"/>
              <a:t>vlajka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cs.wikipedia.org/wiki/Soubor:Flag_of_Estonia.svg</a:t>
            </a:r>
            <a:endParaRPr lang="cs-CZ" dirty="0" smtClean="0"/>
          </a:p>
          <a:p>
            <a:r>
              <a:rPr lang="cs-CZ" dirty="0"/>
              <a:t>Estonský znak: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cs.wikipedia.org/wiki/Soubor:Coat_of_arms_of_Estonia.svg</a:t>
            </a:r>
            <a:endParaRPr lang="cs-CZ" dirty="0" smtClean="0"/>
          </a:p>
          <a:p>
            <a:r>
              <a:rPr lang="cs-CZ" dirty="0"/>
              <a:t>Estonský parlament: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cs.wikipedia.org/wiki/Soubor:Estonian_parliament_building.jpg</a:t>
            </a:r>
            <a:endParaRPr lang="cs-CZ" dirty="0" smtClean="0"/>
          </a:p>
          <a:p>
            <a:r>
              <a:rPr lang="cs-CZ" dirty="0" smtClean="0"/>
              <a:t>Litevská </a:t>
            </a:r>
            <a:r>
              <a:rPr lang="cs-CZ" dirty="0"/>
              <a:t>vlajka</a:t>
            </a:r>
            <a:r>
              <a:rPr lang="cs-CZ" dirty="0" smtClean="0"/>
              <a:t>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cs.wikipedia.org/wiki/Soubor:Flag_of_Lithuania.svg</a:t>
            </a:r>
            <a:endParaRPr lang="cs-CZ" dirty="0" smtClean="0"/>
          </a:p>
          <a:p>
            <a:r>
              <a:rPr lang="cs-CZ" dirty="0" smtClean="0"/>
              <a:t>Litevský znak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cs.wikipedia.org/wiki/Soubor:Coat_of_Arms_of_Lithuania.svg</a:t>
            </a:r>
            <a:endParaRPr lang="cs-CZ" dirty="0" smtClean="0"/>
          </a:p>
          <a:p>
            <a:r>
              <a:rPr lang="cs-CZ" dirty="0" smtClean="0"/>
              <a:t>Řeka </a:t>
            </a:r>
            <a:r>
              <a:rPr lang="cs-CZ" dirty="0" err="1" smtClean="0"/>
              <a:t>Němen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cs.wikipedia.org/wiki/Soubor:Neman_river.jpg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1263</TotalTime>
  <Words>203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Pobaltské státy</vt:lpstr>
      <vt:lpstr>Lotyšsko</vt:lpstr>
      <vt:lpstr>Lotyšsko</vt:lpstr>
      <vt:lpstr>Snímek 4</vt:lpstr>
      <vt:lpstr>Estonsko</vt:lpstr>
      <vt:lpstr>Estonsko</vt:lpstr>
      <vt:lpstr>Snímek 7</vt:lpstr>
      <vt:lpstr>Litva</vt:lpstr>
      <vt:lpstr>Litva</vt:lpstr>
      <vt:lpstr>Snímek 10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110</cp:revision>
  <dcterms:created xsi:type="dcterms:W3CDTF">2012-02-05T08:10:16Z</dcterms:created>
  <dcterms:modified xsi:type="dcterms:W3CDTF">2013-10-02T10:38:03Z</dcterms:modified>
</cp:coreProperties>
</file>